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84"/>
  </p:notesMasterIdLst>
  <p:sldIdLst>
    <p:sldId id="262" r:id="rId3"/>
    <p:sldId id="264" r:id="rId4"/>
    <p:sldId id="267" r:id="rId5"/>
    <p:sldId id="268" r:id="rId6"/>
    <p:sldId id="269" r:id="rId7"/>
    <p:sldId id="270" r:id="rId8"/>
    <p:sldId id="272" r:id="rId9"/>
    <p:sldId id="277" r:id="rId10"/>
    <p:sldId id="278" r:id="rId11"/>
    <p:sldId id="279" r:id="rId12"/>
    <p:sldId id="280" r:id="rId13"/>
    <p:sldId id="281" r:id="rId14"/>
    <p:sldId id="282" r:id="rId15"/>
    <p:sldId id="283" r:id="rId16"/>
    <p:sldId id="284" r:id="rId17"/>
    <p:sldId id="285" r:id="rId18"/>
    <p:sldId id="286" r:id="rId19"/>
    <p:sldId id="288" r:id="rId20"/>
    <p:sldId id="356" r:id="rId21"/>
    <p:sldId id="357" r:id="rId22"/>
    <p:sldId id="289" r:id="rId23"/>
    <p:sldId id="354" r:id="rId24"/>
    <p:sldId id="355" r:id="rId25"/>
    <p:sldId id="291" r:id="rId26"/>
    <p:sldId id="292" r:id="rId27"/>
    <p:sldId id="296" r:id="rId28"/>
    <p:sldId id="360" r:id="rId29"/>
    <p:sldId id="358" r:id="rId30"/>
    <p:sldId id="297" r:id="rId31"/>
    <p:sldId id="298" r:id="rId32"/>
    <p:sldId id="299" r:id="rId33"/>
    <p:sldId id="300" r:id="rId34"/>
    <p:sldId id="301" r:id="rId35"/>
    <p:sldId id="302" r:id="rId36"/>
    <p:sldId id="303" r:id="rId37"/>
    <p:sldId id="305" r:id="rId38"/>
    <p:sldId id="306" r:id="rId39"/>
    <p:sldId id="307" r:id="rId40"/>
    <p:sldId id="359" r:id="rId41"/>
    <p:sldId id="309" r:id="rId42"/>
    <p:sldId id="310" r:id="rId43"/>
    <p:sldId id="311" r:id="rId44"/>
    <p:sldId id="312" r:id="rId45"/>
    <p:sldId id="313" r:id="rId46"/>
    <p:sldId id="314" r:id="rId47"/>
    <p:sldId id="315"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6" r:id="rId65"/>
    <p:sldId id="337" r:id="rId66"/>
    <p:sldId id="338" r:id="rId67"/>
    <p:sldId id="339" r:id="rId68"/>
    <p:sldId id="340" r:id="rId69"/>
    <p:sldId id="343" r:id="rId70"/>
    <p:sldId id="344" r:id="rId71"/>
    <p:sldId id="346" r:id="rId72"/>
    <p:sldId id="347" r:id="rId73"/>
    <p:sldId id="348" r:id="rId74"/>
    <p:sldId id="349" r:id="rId75"/>
    <p:sldId id="350" r:id="rId76"/>
    <p:sldId id="361" r:id="rId77"/>
    <p:sldId id="362" r:id="rId78"/>
    <p:sldId id="363" r:id="rId79"/>
    <p:sldId id="364" r:id="rId80"/>
    <p:sldId id="365" r:id="rId81"/>
    <p:sldId id="351" r:id="rId82"/>
    <p:sldId id="353" r:id="rId8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howGuides="1">
      <p:cViewPr varScale="1">
        <p:scale>
          <a:sx n="93" d="100"/>
          <a:sy n="93" d="100"/>
        </p:scale>
        <p:origin x="69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notesMaster" Target="notesMasters/notesMaster1.xml"/><Relationship Id="rId89" Type="http://schemas.microsoft.com/office/2015/10/relationships/revisionInfo" Target="revisionInfo.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theme" Target="theme/theme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72F460-8127-4395-9B9A-07FD2D00D953}" type="datetimeFigureOut">
              <a:rPr lang="en-US" smtClean="0"/>
              <a:t>10/9/2017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7E5F50-B23C-4413-8D81-D349F90D7EDA}" type="slidenum">
              <a:rPr lang="en-US" smtClean="0"/>
              <a:t>‹#›</a:t>
            </a:fld>
            <a:endParaRPr lang="en-US" dirty="0"/>
          </a:p>
        </p:txBody>
      </p:sp>
    </p:spTree>
    <p:extLst>
      <p:ext uri="{BB962C8B-B14F-4D97-AF65-F5344CB8AC3E}">
        <p14:creationId xmlns:p14="http://schemas.microsoft.com/office/powerpoint/2010/main" val="3343336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gasb.org/stor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4771D8-322F-431E-9855-CA76D7EB5828}" type="slidenum">
              <a:rPr lang="en-US"/>
              <a:pPr fontAlgn="base">
                <a:spcBef>
                  <a:spcPct val="0"/>
                </a:spcBef>
                <a:spcAft>
                  <a:spcPct val="0"/>
                </a:spcAft>
                <a:defRPr/>
              </a:pPr>
              <a:t>2</a:t>
            </a:fld>
            <a:endParaRPr lang="en-US" dirty="0"/>
          </a:p>
        </p:txBody>
      </p:sp>
    </p:spTree>
    <p:extLst>
      <p:ext uri="{BB962C8B-B14F-4D97-AF65-F5344CB8AC3E}">
        <p14:creationId xmlns:p14="http://schemas.microsoft.com/office/powerpoint/2010/main" val="4032792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1519" indent="-281353" eaLnBrk="0" hangingPunct="0">
              <a:defRPr>
                <a:solidFill>
                  <a:schemeClr val="tx1"/>
                </a:solidFill>
                <a:latin typeface="Arial" pitchFamily="34" charset="0"/>
              </a:defRPr>
            </a:lvl2pPr>
            <a:lvl3pPr marL="1125415" indent="-225084" eaLnBrk="0" hangingPunct="0">
              <a:defRPr>
                <a:solidFill>
                  <a:schemeClr val="tx1"/>
                </a:solidFill>
                <a:latin typeface="Arial" pitchFamily="34" charset="0"/>
              </a:defRPr>
            </a:lvl3pPr>
            <a:lvl4pPr marL="1575580" indent="-225084" eaLnBrk="0" hangingPunct="0">
              <a:defRPr>
                <a:solidFill>
                  <a:schemeClr val="tx1"/>
                </a:solidFill>
                <a:latin typeface="Arial" pitchFamily="34" charset="0"/>
              </a:defRPr>
            </a:lvl4pPr>
            <a:lvl5pPr marL="2025745" indent="-225084" eaLnBrk="0" hangingPunct="0">
              <a:defRPr>
                <a:solidFill>
                  <a:schemeClr val="tx1"/>
                </a:solidFill>
                <a:latin typeface="Arial" pitchFamily="34" charset="0"/>
              </a:defRPr>
            </a:lvl5pPr>
            <a:lvl6pPr marL="2475912" indent="-225084" eaLnBrk="0" fontAlgn="base" hangingPunct="0">
              <a:spcBef>
                <a:spcPct val="0"/>
              </a:spcBef>
              <a:spcAft>
                <a:spcPct val="0"/>
              </a:spcAft>
              <a:defRPr>
                <a:solidFill>
                  <a:schemeClr val="tx1"/>
                </a:solidFill>
                <a:latin typeface="Arial" pitchFamily="34" charset="0"/>
              </a:defRPr>
            </a:lvl6pPr>
            <a:lvl7pPr marL="2926078" indent="-225084" eaLnBrk="0" fontAlgn="base" hangingPunct="0">
              <a:spcBef>
                <a:spcPct val="0"/>
              </a:spcBef>
              <a:spcAft>
                <a:spcPct val="0"/>
              </a:spcAft>
              <a:defRPr>
                <a:solidFill>
                  <a:schemeClr val="tx1"/>
                </a:solidFill>
                <a:latin typeface="Arial" pitchFamily="34" charset="0"/>
              </a:defRPr>
            </a:lvl7pPr>
            <a:lvl8pPr marL="3376243" indent="-225084" eaLnBrk="0" fontAlgn="base" hangingPunct="0">
              <a:spcBef>
                <a:spcPct val="0"/>
              </a:spcBef>
              <a:spcAft>
                <a:spcPct val="0"/>
              </a:spcAft>
              <a:defRPr>
                <a:solidFill>
                  <a:schemeClr val="tx1"/>
                </a:solidFill>
                <a:latin typeface="Arial" pitchFamily="34" charset="0"/>
              </a:defRPr>
            </a:lvl8pPr>
            <a:lvl9pPr marL="3826409" indent="-225084" eaLnBrk="0" fontAlgn="base" hangingPunct="0">
              <a:spcBef>
                <a:spcPct val="0"/>
              </a:spcBef>
              <a:spcAft>
                <a:spcPct val="0"/>
              </a:spcAft>
              <a:defRPr>
                <a:solidFill>
                  <a:schemeClr val="tx1"/>
                </a:solidFill>
                <a:latin typeface="Arial" pitchFamily="34" charset="0"/>
              </a:defRPr>
            </a:lvl9pPr>
          </a:lstStyle>
          <a:p>
            <a:fld id="{E69F045B-7D85-454E-9F0A-FCF86E20AFE6}" type="slidenum">
              <a:rPr lang="en-US">
                <a:solidFill>
                  <a:prstClr val="black"/>
                </a:solidFill>
                <a:latin typeface="Times New Roman" pitchFamily="18" charset="0"/>
              </a:rPr>
              <a:pPr/>
              <a:t>30</a:t>
            </a:fld>
            <a:endParaRPr lang="en-US" dirty="0">
              <a:solidFill>
                <a:prstClr val="black"/>
              </a:solidFill>
              <a:latin typeface="Times New Roman" pitchFamily="18" charset="0"/>
            </a:endParaRPr>
          </a:p>
        </p:txBody>
      </p:sp>
      <p:sp>
        <p:nvSpPr>
          <p:cNvPr id="479235" name="Rectangle 2"/>
          <p:cNvSpPr>
            <a:spLocks noGrp="1" noRot="1" noChangeAspect="1" noChangeArrowheads="1" noTextEdit="1"/>
          </p:cNvSpPr>
          <p:nvPr>
            <p:ph type="sldImg"/>
          </p:nvPr>
        </p:nvSpPr>
        <p:spPr>
          <a:xfrm>
            <a:off x="381000" y="666750"/>
            <a:ext cx="6096000" cy="3429000"/>
          </a:xfrm>
          <a:ln/>
        </p:spPr>
      </p:sp>
      <p:sp>
        <p:nvSpPr>
          <p:cNvPr id="47923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4138712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926089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595025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379853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462631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909836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6906337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674488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091977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429078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0897801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527902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0022651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636459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8428187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17102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7663797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52437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2070565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8859472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513706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346693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3960404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262702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5389166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8915832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0432100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096458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7825064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9663531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2431950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107841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24644033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31519" indent="-281353" eaLnBrk="0" hangingPunct="0">
              <a:defRPr>
                <a:solidFill>
                  <a:schemeClr val="tx1"/>
                </a:solidFill>
                <a:latin typeface="Arial" pitchFamily="34" charset="0"/>
              </a:defRPr>
            </a:lvl2pPr>
            <a:lvl3pPr marL="1125415" indent="-225084" eaLnBrk="0" hangingPunct="0">
              <a:defRPr>
                <a:solidFill>
                  <a:schemeClr val="tx1"/>
                </a:solidFill>
                <a:latin typeface="Arial" pitchFamily="34" charset="0"/>
              </a:defRPr>
            </a:lvl3pPr>
            <a:lvl4pPr marL="1575580" indent="-225084" eaLnBrk="0" hangingPunct="0">
              <a:defRPr>
                <a:solidFill>
                  <a:schemeClr val="tx1"/>
                </a:solidFill>
                <a:latin typeface="Arial" pitchFamily="34" charset="0"/>
              </a:defRPr>
            </a:lvl4pPr>
            <a:lvl5pPr marL="2025745" indent="-225084" eaLnBrk="0" hangingPunct="0">
              <a:defRPr>
                <a:solidFill>
                  <a:schemeClr val="tx1"/>
                </a:solidFill>
                <a:latin typeface="Arial" pitchFamily="34" charset="0"/>
              </a:defRPr>
            </a:lvl5pPr>
            <a:lvl6pPr marL="2475912" indent="-225084" eaLnBrk="0" fontAlgn="base" hangingPunct="0">
              <a:spcBef>
                <a:spcPct val="0"/>
              </a:spcBef>
              <a:spcAft>
                <a:spcPct val="0"/>
              </a:spcAft>
              <a:defRPr>
                <a:solidFill>
                  <a:schemeClr val="tx1"/>
                </a:solidFill>
                <a:latin typeface="Arial" pitchFamily="34" charset="0"/>
              </a:defRPr>
            </a:lvl6pPr>
            <a:lvl7pPr marL="2926078" indent="-225084" eaLnBrk="0" fontAlgn="base" hangingPunct="0">
              <a:spcBef>
                <a:spcPct val="0"/>
              </a:spcBef>
              <a:spcAft>
                <a:spcPct val="0"/>
              </a:spcAft>
              <a:defRPr>
                <a:solidFill>
                  <a:schemeClr val="tx1"/>
                </a:solidFill>
                <a:latin typeface="Arial" pitchFamily="34" charset="0"/>
              </a:defRPr>
            </a:lvl7pPr>
            <a:lvl8pPr marL="3376243" indent="-225084" eaLnBrk="0" fontAlgn="base" hangingPunct="0">
              <a:spcBef>
                <a:spcPct val="0"/>
              </a:spcBef>
              <a:spcAft>
                <a:spcPct val="0"/>
              </a:spcAft>
              <a:defRPr>
                <a:solidFill>
                  <a:schemeClr val="tx1"/>
                </a:solidFill>
                <a:latin typeface="Arial" pitchFamily="34" charset="0"/>
              </a:defRPr>
            </a:lvl8pPr>
            <a:lvl9pPr marL="3826409" indent="-225084" eaLnBrk="0" fontAlgn="base" hangingPunct="0">
              <a:spcBef>
                <a:spcPct val="0"/>
              </a:spcBef>
              <a:spcAft>
                <a:spcPct val="0"/>
              </a:spcAft>
              <a:defRPr>
                <a:solidFill>
                  <a:schemeClr val="tx1"/>
                </a:solidFill>
                <a:latin typeface="Arial" pitchFamily="34" charset="0"/>
              </a:defRPr>
            </a:lvl9pPr>
          </a:lstStyle>
          <a:p>
            <a:fld id="{E69F045B-7D85-454E-9F0A-FCF86E20AFE6}" type="slidenum">
              <a:rPr lang="en-US">
                <a:solidFill>
                  <a:prstClr val="black"/>
                </a:solidFill>
                <a:latin typeface="Times New Roman" pitchFamily="18" charset="0"/>
              </a:rPr>
              <a:pPr/>
              <a:t>81</a:t>
            </a:fld>
            <a:endParaRPr lang="en-US" dirty="0">
              <a:solidFill>
                <a:prstClr val="black"/>
              </a:solidFill>
              <a:latin typeface="Times New Roman" pitchFamily="18" charset="0"/>
            </a:endParaRPr>
          </a:p>
        </p:txBody>
      </p:sp>
      <p:sp>
        <p:nvSpPr>
          <p:cNvPr id="479235" name="Rectangle 2"/>
          <p:cNvSpPr>
            <a:spLocks noGrp="1" noRot="1" noChangeAspect="1" noChangeArrowheads="1" noTextEdit="1"/>
          </p:cNvSpPr>
          <p:nvPr>
            <p:ph type="sldImg"/>
          </p:nvPr>
        </p:nvSpPr>
        <p:spPr>
          <a:xfrm>
            <a:off x="381000" y="666750"/>
            <a:ext cx="6096000" cy="3429000"/>
          </a:xfrm>
          <a:ln/>
        </p:spPr>
      </p:sp>
      <p:sp>
        <p:nvSpPr>
          <p:cNvPr id="479236" name="Rectangle 3"/>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89528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786711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descriptive information:</a:t>
            </a:r>
          </a:p>
          <a:p>
            <a:pPr lvl="1">
              <a:spcBef>
                <a:spcPts val="0"/>
              </a:spcBef>
            </a:pPr>
            <a:r>
              <a:rPr lang="en-US" dirty="0"/>
              <a:t>Name and purpose of the program and the taxes being abated</a:t>
            </a:r>
          </a:p>
          <a:p>
            <a:pPr lvl="1">
              <a:spcBef>
                <a:spcPts val="0"/>
              </a:spcBef>
            </a:pPr>
            <a:r>
              <a:rPr lang="en-US" dirty="0"/>
              <a:t>The authority under which taxes are abated</a:t>
            </a:r>
          </a:p>
          <a:p>
            <a:pPr lvl="1">
              <a:spcBef>
                <a:spcPts val="0"/>
              </a:spcBef>
            </a:pPr>
            <a:r>
              <a:rPr lang="en-US" dirty="0"/>
              <a:t>The criteria, if any, that make a recipient eligible</a:t>
            </a:r>
          </a:p>
          <a:p>
            <a:pPr lvl="1">
              <a:spcBef>
                <a:spcPts val="0"/>
              </a:spcBef>
            </a:pPr>
            <a:r>
              <a:rPr lang="en-US" dirty="0"/>
              <a:t>The mechanism for abating taxes (form and calculation)</a:t>
            </a:r>
          </a:p>
          <a:p>
            <a:pPr lvl="1">
              <a:spcBef>
                <a:spcPts val="0"/>
              </a:spcBef>
            </a:pPr>
            <a:r>
              <a:rPr lang="en-US" dirty="0"/>
              <a:t>Provisions for recapturing abated taxes, if any</a:t>
            </a:r>
          </a:p>
          <a:p>
            <a:pPr lvl="1">
              <a:spcBef>
                <a:spcPts val="0"/>
              </a:spcBef>
            </a:pPr>
            <a:r>
              <a:rPr lang="en-US" dirty="0"/>
              <a:t>The types of commitments made by recipients of tax abatements</a:t>
            </a:r>
          </a:p>
          <a:p>
            <a:r>
              <a:rPr lang="en-US" dirty="0"/>
              <a:t>Gross amount of tax abated in the current year (and information about payments received from other governments related to the abatements, if applicable)</a:t>
            </a:r>
          </a:p>
          <a:p>
            <a:pPr marL="287753" indent="-287753"/>
            <a:r>
              <a:rPr lang="en-US" dirty="0"/>
              <a:t>The types of commitments made by the reporting government in tax abatement agreements (other than to reduce taxes) and the most significant individual commitments</a:t>
            </a:r>
          </a:p>
          <a:p>
            <a:endParaRPr lang="en-US" dirty="0"/>
          </a:p>
        </p:txBody>
      </p:sp>
      <p:sp>
        <p:nvSpPr>
          <p:cNvPr id="4" name="Slide Number Placeholder 3"/>
          <p:cNvSpPr>
            <a:spLocks noGrp="1"/>
          </p:cNvSpPr>
          <p:nvPr>
            <p:ph type="sldNum" sz="quarter" idx="10"/>
          </p:nvPr>
        </p:nvSpPr>
        <p:spPr/>
        <p:txBody>
          <a:bodyPr/>
          <a:lstStyle/>
          <a:p>
            <a:fld id="{829599AC-CD18-4F14-B469-B034D02387DF}" type="slidenum">
              <a:rPr lang="en-US" smtClean="0"/>
              <a:pPr/>
              <a:t>15</a:t>
            </a:fld>
            <a:endParaRPr lang="en-US" dirty="0"/>
          </a:p>
        </p:txBody>
      </p:sp>
    </p:spTree>
    <p:extLst>
      <p:ext uri="{BB962C8B-B14F-4D97-AF65-F5344CB8AC3E}">
        <p14:creationId xmlns:p14="http://schemas.microsoft.com/office/powerpoint/2010/main" val="1733116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a:t>
            </a:r>
            <a:r>
              <a:rPr lang="en-US" baseline="0" dirty="0"/>
              <a:t> 4 items are only required </a:t>
            </a:r>
            <a:r>
              <a:rPr lang="en-US" b="1" baseline="0" dirty="0"/>
              <a:t>if applicable</a:t>
            </a:r>
          </a:p>
          <a:p>
            <a:endParaRPr lang="en-US" b="1" baseline="0" dirty="0"/>
          </a:p>
          <a:p>
            <a:r>
              <a:rPr lang="en-US" dirty="0"/>
              <a:t>A brief description of the quantitative threshold used to determine which agreements to disclose individually (if applicable)</a:t>
            </a:r>
          </a:p>
          <a:p>
            <a:endParaRPr lang="en-US" dirty="0"/>
          </a:p>
          <a:p>
            <a:r>
              <a:rPr lang="en-US" dirty="0"/>
              <a:t>A description of the general nature of the tax abatement information omitted because the information is legally prohibited from being disclosed and the specific source of the legal prohibition (if applicable)</a:t>
            </a:r>
          </a:p>
          <a:p>
            <a:endParaRPr lang="en-US" b="1" dirty="0"/>
          </a:p>
        </p:txBody>
      </p:sp>
      <p:sp>
        <p:nvSpPr>
          <p:cNvPr id="4" name="Slide Number Placeholder 3"/>
          <p:cNvSpPr>
            <a:spLocks noGrp="1"/>
          </p:cNvSpPr>
          <p:nvPr>
            <p:ph type="sldNum" sz="quarter" idx="10"/>
          </p:nvPr>
        </p:nvSpPr>
        <p:spPr/>
        <p:txBody>
          <a:bodyPr/>
          <a:lstStyle/>
          <a:p>
            <a:pPr>
              <a:defRPr/>
            </a:pPr>
            <a:fld id="{279DEEB5-AEAE-45A6-BF9A-868FE2D85C7C}" type="slidenum">
              <a:rPr lang="en-US" smtClean="0"/>
              <a:pPr>
                <a:defRPr/>
              </a:pPr>
              <a:t>16</a:t>
            </a:fld>
            <a:endParaRPr lang="en-US" dirty="0"/>
          </a:p>
        </p:txBody>
      </p:sp>
    </p:spTree>
    <p:extLst>
      <p:ext uri="{BB962C8B-B14F-4D97-AF65-F5344CB8AC3E}">
        <p14:creationId xmlns:p14="http://schemas.microsoft.com/office/powerpoint/2010/main" val="2077012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114279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Pronouncements</a:t>
            </a:r>
          </a:p>
          <a:p>
            <a:r>
              <a:rPr lang="en-US" b="1" dirty="0"/>
              <a:t>IMPORTANT NOTICE</a:t>
            </a:r>
            <a:br>
              <a:rPr lang="en-US" dirty="0"/>
            </a:br>
            <a:r>
              <a:rPr lang="en-US" dirty="0"/>
              <a:t>Certain GASB pronouncements available below may be </a:t>
            </a:r>
            <a:r>
              <a:rPr lang="en-US" b="1" dirty="0"/>
              <a:t>completely</a:t>
            </a:r>
            <a:r>
              <a:rPr lang="en-US" dirty="0"/>
              <a:t> superseded by the issuance of subsequent GASB Pronouncements and are marked accordingly on the title page and download caption. Additionally, certain pronouncements have been </a:t>
            </a:r>
            <a:r>
              <a:rPr lang="en-US" b="1" dirty="0"/>
              <a:t>partially</a:t>
            </a:r>
            <a:r>
              <a:rPr lang="en-US" dirty="0"/>
              <a:t> superseded or amended by subsequent GASB Pronouncements; such subsequent modifications are not marked in the PDF files of the originally issued pronouncements included on this webpage.</a:t>
            </a:r>
            <a:br>
              <a:rPr lang="en-US" dirty="0"/>
            </a:br>
            <a:br>
              <a:rPr lang="en-US" dirty="0"/>
            </a:br>
            <a:r>
              <a:rPr lang="en-US" dirty="0"/>
              <a:t>The GASB Pronouncements included on this webpage are intended as a general reference to the GASB accounting standards; however, other GASB materials are not available for download, including the GASB Codification, which presents by topic, the standards as amended, and Implementation Guides, which provide authoritative answers to commonly asked questions, are integral to the understanding of the financial reporting requirements for state and local governments. Those publications not currently posted for downloading are available at the </a:t>
            </a:r>
            <a:r>
              <a:rPr lang="en-US" b="1" dirty="0">
                <a:hlinkClick r:id="rId3"/>
              </a:rPr>
              <a:t>GASB Store</a:t>
            </a:r>
            <a:r>
              <a:rPr lang="en-US" dirty="0"/>
              <a:t>.</a:t>
            </a:r>
            <a:br>
              <a:rPr lang="en-US" dirty="0"/>
            </a:br>
            <a:br>
              <a:rPr lang="en-US" dirty="0"/>
            </a:br>
            <a:r>
              <a:rPr lang="en-US" dirty="0"/>
              <a:t>The following pronouncements are available for download:</a:t>
            </a:r>
            <a:br>
              <a:rPr lang="en-US" dirty="0"/>
            </a:br>
            <a:br>
              <a:rPr lang="en-US" dirty="0"/>
            </a:br>
            <a:r>
              <a:rPr lang="en-US" dirty="0"/>
              <a:t>Statements of Governmental Accounting Standards </a:t>
            </a:r>
          </a:p>
          <a:p>
            <a:r>
              <a:rPr lang="en-US" dirty="0"/>
              <a:t>Concepts Statements </a:t>
            </a:r>
          </a:p>
          <a:p>
            <a:r>
              <a:rPr lang="en-US" dirty="0"/>
              <a:t>GASB Interpretations </a:t>
            </a:r>
          </a:p>
          <a:p>
            <a:r>
              <a:rPr lang="en-US" dirty="0"/>
              <a:t>GASB Technical Bulletins </a:t>
            </a:r>
          </a:p>
          <a:p>
            <a:endParaRPr lang="en-US" dirty="0"/>
          </a:p>
        </p:txBody>
      </p:sp>
    </p:spTree>
    <p:extLst>
      <p:ext uri="{BB962C8B-B14F-4D97-AF65-F5344CB8AC3E}">
        <p14:creationId xmlns:p14="http://schemas.microsoft.com/office/powerpoint/2010/main" val="311656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a:t>Click to edit Master title style</a:t>
            </a:r>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2446235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fld id="{6D6899E3-49C8-44AA-8BB0-27DF3BE4AD4B}" type="datetime1">
              <a:rPr lang="en-US" altLang="en-US" smtClean="0">
                <a:solidFill>
                  <a:srgbClr val="000000"/>
                </a:solidFill>
              </a:rPr>
              <a:t>10/9/2017</a:t>
            </a:fld>
            <a:endParaRPr lang="en-US" altLang="en-US" dirty="0">
              <a:solidFill>
                <a:srgbClr val="000000"/>
              </a:solidFill>
            </a:endParaRPr>
          </a:p>
        </p:txBody>
      </p:sp>
      <p:sp>
        <p:nvSpPr>
          <p:cNvPr id="7"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ltLang="en-US"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2B5516E7-C545-419B-979E-7B0D3CD9EFE1}" type="slidenum">
              <a:rPr lang="en-US" altLang="en-US" smtClean="0">
                <a:solidFill>
                  <a:srgbClr val="000000"/>
                </a:solidFill>
              </a:rPr>
              <a:pPr>
                <a:defRPr/>
              </a:pPr>
              <a:t>‹#›</a:t>
            </a:fld>
            <a:endParaRPr lang="en-US" altLang="en-US" dirty="0">
              <a:solidFill>
                <a:srgbClr val="000000"/>
              </a:solidFill>
            </a:endParaRPr>
          </a:p>
        </p:txBody>
      </p:sp>
    </p:spTree>
    <p:extLst>
      <p:ext uri="{BB962C8B-B14F-4D97-AF65-F5344CB8AC3E}">
        <p14:creationId xmlns:p14="http://schemas.microsoft.com/office/powerpoint/2010/main" val="3890715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dirty="0"/>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831850" y="274638"/>
            <a:ext cx="10515600" cy="1143000"/>
          </a:xfrm>
        </p:spPr>
        <p:txBody>
          <a:bodyPr/>
          <a:lstStyle/>
          <a:p>
            <a:r>
              <a:rPr lang="en-US"/>
              <a:t>Click to edit Master title style</a:t>
            </a:r>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dirty="0"/>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10/9/2017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5E195-C89C-4871-8AE9-903FDB8B6D9D}" type="datetimeFigureOut">
              <a:rPr lang="en-US" smtClean="0"/>
              <a:t>10/9/2017</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D6987-FB6D-4DB8-81B8-AD0F35E3BB5F}" type="slidenum">
              <a:rPr lang="en-US" smtClean="0"/>
              <a:t>‹#›</a:t>
            </a:fld>
            <a:endParaRPr lang="en-US" dirty="0"/>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ennessean.com/story/news/investigations/2017/09/17/tennessee-businesses-subsidies-keep-word-jobs/471621001/" TargetMode="External"/><Relationship Id="rId2" Type="http://schemas.openxmlformats.org/officeDocument/2006/relationships/hyperlink" Target="https://www.memphisdailynews.com/news/2017/oct/5/memphis-readies-red-carpet-to-land-amazon/" TargetMode="External"/><Relationship Id="rId1" Type="http://schemas.openxmlformats.org/officeDocument/2006/relationships/slideLayout" Target="../slideLayouts/slideLayout2.xml"/><Relationship Id="rId4" Type="http://schemas.openxmlformats.org/officeDocument/2006/relationships/hyperlink" Target="https://www.bizjournals.com/nashville/news/2017/09/21/cooper-crusade-curb-nashville-incentive-addiction.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tennessean.com/story/news/investigations/2017/09/17/tennessee-economic-development-subsidies-improve-its-subsidies-other-states-provide-lessons/545843001/" TargetMode="External"/><Relationship Id="rId2" Type="http://schemas.openxmlformats.org/officeDocument/2006/relationships/hyperlink" Target="http://newschannel9.com/news/local/tire-plant-breaks-ground-in-rhea-county-after-tax-break-agreement-approved-by-state" TargetMode="External"/><Relationship Id="rId1" Type="http://schemas.openxmlformats.org/officeDocument/2006/relationships/slideLayout" Target="../slideLayouts/slideLayout2.xml"/><Relationship Id="rId4" Type="http://schemas.openxmlformats.org/officeDocument/2006/relationships/hyperlink" Target="http://www.tennessean.com/story/news/2017/09/17/tennessee-jobs-payment-in-lieu-of-taxes/533871001/"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tennessean.com/story/money/2017/09/14/capital-grants-failed-economic-and-community-development-deals-shifted-west-tennessee-megasite/55910100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55875" y="2811355"/>
            <a:ext cx="7854696" cy="1752600"/>
          </a:xfrm>
          <a:ln>
            <a:solidFill>
              <a:schemeClr val="accent1">
                <a:lumMod val="50000"/>
              </a:schemeClr>
            </a:solidFill>
          </a:ln>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rgbClr val="0070C0"/>
                </a:solidFill>
              </a:rPr>
              <a:t>Breaking News!</a:t>
            </a:r>
          </a:p>
          <a:p>
            <a:pPr algn="ctr"/>
            <a:r>
              <a:rPr lang="en-US" sz="3600" b="1" dirty="0">
                <a:ln/>
                <a:solidFill>
                  <a:srgbClr val="0070C0"/>
                </a:solidFill>
              </a:rPr>
              <a:t>77, 80, 81, 83, 84, 85, and 86</a:t>
            </a:r>
          </a:p>
          <a:p>
            <a:pPr algn="ctr"/>
            <a:r>
              <a:rPr lang="en-US" b="1" dirty="0">
                <a:ln/>
                <a:solidFill>
                  <a:srgbClr val="0070C0"/>
                </a:solidFill>
              </a:rPr>
              <a:t>October 12, 2017</a:t>
            </a:r>
          </a:p>
        </p:txBody>
      </p:sp>
      <p:sp>
        <p:nvSpPr>
          <p:cNvPr id="7" name="TextBox 6"/>
          <p:cNvSpPr txBox="1"/>
          <p:nvPr/>
        </p:nvSpPr>
        <p:spPr>
          <a:xfrm>
            <a:off x="4175197" y="5715000"/>
            <a:ext cx="3935693" cy="369332"/>
          </a:xfrm>
          <a:prstGeom prst="rect">
            <a:avLst/>
          </a:prstGeom>
          <a:noFill/>
        </p:spPr>
        <p:txBody>
          <a:bodyPr wrap="none" rtlCol="0">
            <a:spAutoFit/>
          </a:bodyPr>
          <a:lstStyle/>
          <a:p>
            <a:r>
              <a:rPr lang="en-US" dirty="0">
                <a:solidFill>
                  <a:srgbClr val="0070C0"/>
                </a:solidFill>
              </a:rPr>
              <a:t>Jerry E. Durham, CPA, CGFM, CFE</a:t>
            </a:r>
          </a:p>
        </p:txBody>
      </p:sp>
      <p:sp>
        <p:nvSpPr>
          <p:cNvPr id="5" name="TextBox 4"/>
          <p:cNvSpPr txBox="1"/>
          <p:nvPr/>
        </p:nvSpPr>
        <p:spPr>
          <a:xfrm>
            <a:off x="1941419" y="814411"/>
            <a:ext cx="3513134" cy="1077218"/>
          </a:xfrm>
          <a:prstGeom prst="rect">
            <a:avLst/>
          </a:prstGeom>
          <a:noFill/>
          <a:ln w="38100">
            <a:noFill/>
          </a:ln>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3200" b="1" dirty="0">
                <a:ln/>
                <a:solidFill>
                  <a:schemeClr val="accent1">
                    <a:lumMod val="75000"/>
                  </a:schemeClr>
                </a:solidFill>
              </a:rPr>
              <a:t>TGFOA</a:t>
            </a:r>
          </a:p>
          <a:p>
            <a:r>
              <a:rPr lang="en-US" sz="3200" b="1" dirty="0">
                <a:ln/>
                <a:solidFill>
                  <a:schemeClr val="accent1">
                    <a:lumMod val="75000"/>
                  </a:schemeClr>
                </a:solidFill>
              </a:rPr>
              <a:t> Fall Conference</a:t>
            </a:r>
          </a:p>
        </p:txBody>
      </p:sp>
    </p:spTree>
    <p:extLst>
      <p:ext uri="{BB962C8B-B14F-4D97-AF65-F5344CB8AC3E}">
        <p14:creationId xmlns:p14="http://schemas.microsoft.com/office/powerpoint/2010/main" val="1135544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Definition and Scope</a:t>
            </a:r>
          </a:p>
        </p:txBody>
      </p:sp>
      <p:sp>
        <p:nvSpPr>
          <p:cNvPr id="5" name="Content Placeholder 4"/>
          <p:cNvSpPr>
            <a:spLocks noGrp="1"/>
          </p:cNvSpPr>
          <p:nvPr>
            <p:ph idx="1"/>
          </p:nvPr>
        </p:nvSpPr>
        <p:spPr>
          <a:xfrm>
            <a:off x="2230583" y="1981201"/>
            <a:ext cx="7595755" cy="4375149"/>
          </a:xfrm>
        </p:spPr>
        <p:txBody>
          <a:bodyPr>
            <a:normAutofit/>
          </a:bodyPr>
          <a:lstStyle/>
          <a:p>
            <a:pPr algn="just"/>
            <a:endParaRPr lang="en-US" b="1" dirty="0">
              <a:solidFill>
                <a:sysClr val="windowText" lastClr="000000"/>
              </a:solidFill>
            </a:endParaRPr>
          </a:p>
          <a:p>
            <a:pPr algn="just"/>
            <a:r>
              <a:rPr lang="en-US" b="1" dirty="0">
                <a:solidFill>
                  <a:sysClr val="windowText" lastClr="000000"/>
                </a:solidFill>
              </a:rPr>
              <a:t>Tax Expenditures</a:t>
            </a:r>
          </a:p>
          <a:p>
            <a:pPr lvl="1" algn="just"/>
            <a:r>
              <a:rPr lang="en-US" b="1" dirty="0">
                <a:solidFill>
                  <a:sysClr val="windowText" lastClr="000000"/>
                </a:solidFill>
              </a:rPr>
              <a:t>Cost of foregoing the collection of taxes the government was entitled to collect</a:t>
            </a:r>
          </a:p>
          <a:p>
            <a:pPr lvl="2" algn="just"/>
            <a:r>
              <a:rPr lang="en-US" b="1" dirty="0">
                <a:solidFill>
                  <a:sysClr val="windowText" lastClr="000000"/>
                </a:solidFill>
              </a:rPr>
              <a:t>Tax Exemptions</a:t>
            </a:r>
          </a:p>
          <a:p>
            <a:pPr lvl="2" algn="just"/>
            <a:r>
              <a:rPr lang="en-US" b="1" dirty="0">
                <a:solidFill>
                  <a:sysClr val="windowText" lastClr="000000"/>
                </a:solidFill>
              </a:rPr>
              <a:t>Tax Deductions</a:t>
            </a:r>
          </a:p>
          <a:p>
            <a:pPr lvl="2" algn="just"/>
            <a:r>
              <a:rPr lang="en-US" b="1" dirty="0">
                <a:solidFill>
                  <a:sysClr val="windowText" lastClr="000000"/>
                </a:solidFill>
              </a:rPr>
              <a:t>Tax Abatements</a:t>
            </a:r>
          </a:p>
          <a:p>
            <a:pPr lvl="1" algn="just"/>
            <a:r>
              <a:rPr lang="en-US" b="1" dirty="0">
                <a:solidFill>
                  <a:sysClr val="windowText" lastClr="000000"/>
                </a:solidFill>
              </a:rPr>
              <a:t>Type of Revenue</a:t>
            </a:r>
          </a:p>
          <a:p>
            <a:pPr lvl="2" algn="just"/>
            <a:r>
              <a:rPr lang="en-US" b="1" dirty="0">
                <a:solidFill>
                  <a:sysClr val="windowText" lastClr="000000"/>
                </a:solidFill>
              </a:rPr>
              <a:t>A tax (not a fee or service charge)</a:t>
            </a:r>
          </a:p>
          <a:p>
            <a:pPr marL="342900" lvl="1" indent="0" algn="just">
              <a:buNone/>
            </a:pPr>
            <a:endParaRPr lang="en-US" b="1" dirty="0">
              <a:solidFill>
                <a:sysClr val="windowText" lastClr="000000"/>
              </a:solidFill>
            </a:endParaRP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10</a:t>
            </a:fld>
            <a:endParaRPr lang="en-US" dirty="0"/>
          </a:p>
        </p:txBody>
      </p:sp>
    </p:spTree>
    <p:extLst>
      <p:ext uri="{BB962C8B-B14F-4D97-AF65-F5344CB8AC3E}">
        <p14:creationId xmlns:p14="http://schemas.microsoft.com/office/powerpoint/2010/main" val="265058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85108" y="574731"/>
            <a:ext cx="7886700" cy="994172"/>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Definition and Scope</a:t>
            </a:r>
          </a:p>
        </p:txBody>
      </p:sp>
      <p:sp>
        <p:nvSpPr>
          <p:cNvPr id="5" name="Content Placeholder 4"/>
          <p:cNvSpPr>
            <a:spLocks noGrp="1"/>
          </p:cNvSpPr>
          <p:nvPr>
            <p:ph idx="1"/>
          </p:nvPr>
        </p:nvSpPr>
        <p:spPr>
          <a:xfrm>
            <a:off x="1684962" y="1568904"/>
            <a:ext cx="9277564" cy="4908097"/>
          </a:xfrm>
        </p:spPr>
        <p:txBody>
          <a:bodyPr>
            <a:normAutofit/>
          </a:bodyPr>
          <a:lstStyle/>
          <a:p>
            <a:pPr algn="just"/>
            <a:endParaRPr lang="en-US" sz="2400" b="1" dirty="0">
              <a:solidFill>
                <a:sysClr val="windowText" lastClr="000000"/>
              </a:solidFill>
            </a:endParaRPr>
          </a:p>
          <a:p>
            <a:pPr algn="just"/>
            <a:r>
              <a:rPr lang="en-US" sz="2400" b="1" dirty="0">
                <a:solidFill>
                  <a:sysClr val="windowText" lastClr="000000"/>
                </a:solidFill>
              </a:rPr>
              <a:t>Tax Abatements:</a:t>
            </a:r>
          </a:p>
          <a:p>
            <a:pPr lvl="1" algn="just"/>
            <a:r>
              <a:rPr lang="en-US" b="1" dirty="0">
                <a:solidFill>
                  <a:sysClr val="windowText" lastClr="000000"/>
                </a:solidFill>
              </a:rPr>
              <a:t>Proceed from an agreement</a:t>
            </a:r>
          </a:p>
          <a:p>
            <a:pPr lvl="1" algn="just"/>
            <a:r>
              <a:rPr lang="en-US" b="1" dirty="0">
                <a:solidFill>
                  <a:sysClr val="windowText" lastClr="000000"/>
                </a:solidFill>
              </a:rPr>
              <a:t>The agreement does not have to be in writing</a:t>
            </a:r>
          </a:p>
          <a:p>
            <a:pPr lvl="1" algn="just"/>
            <a:r>
              <a:rPr lang="en-US" b="1" dirty="0">
                <a:solidFill>
                  <a:sysClr val="windowText" lastClr="000000"/>
                </a:solidFill>
              </a:rPr>
              <a:t>The agreement does not have to be legally enforceable</a:t>
            </a:r>
          </a:p>
          <a:p>
            <a:pPr lvl="1" algn="just"/>
            <a:r>
              <a:rPr lang="en-US" b="1" dirty="0">
                <a:solidFill>
                  <a:sysClr val="windowText" lastClr="000000"/>
                </a:solidFill>
              </a:rPr>
              <a:t>The agreement must precede the “abatement”</a:t>
            </a:r>
          </a:p>
          <a:p>
            <a:pPr lvl="1" algn="just"/>
            <a:r>
              <a:rPr lang="en-US" b="1" dirty="0">
                <a:solidFill>
                  <a:sysClr val="windowText" lastClr="000000"/>
                </a:solidFill>
              </a:rPr>
              <a:t>The substance of the agreement rather than the form determine whether an “abatement” has taken place</a:t>
            </a:r>
          </a:p>
          <a:p>
            <a:pPr lvl="1" algn="just"/>
            <a:r>
              <a:rPr lang="en-US" b="1" dirty="0">
                <a:solidFill>
                  <a:sysClr val="windowText" lastClr="000000"/>
                </a:solidFill>
              </a:rPr>
              <a:t>Can be agreements of the government itself, or</a:t>
            </a:r>
          </a:p>
          <a:p>
            <a:pPr lvl="1" algn="just"/>
            <a:r>
              <a:rPr lang="en-US" b="1" dirty="0">
                <a:solidFill>
                  <a:sysClr val="windowText" lastClr="000000"/>
                </a:solidFill>
              </a:rPr>
              <a:t>Agreements of others that reduce the government’s revenue</a:t>
            </a:r>
          </a:p>
          <a:p>
            <a:pPr algn="just"/>
            <a:endParaRPr lang="en-US" b="1" dirty="0">
              <a:solidFill>
                <a:sysClr val="windowText" lastClr="000000"/>
              </a:solidFill>
            </a:endParaRPr>
          </a:p>
          <a:p>
            <a:pPr algn="just"/>
            <a:endParaRPr lang="en-US" b="1" dirty="0">
              <a:solidFill>
                <a:sysClr val="windowText" lastClr="000000"/>
              </a:solidFill>
            </a:endParaRPr>
          </a:p>
          <a:p>
            <a:pPr lvl="1" algn="just"/>
            <a:endParaRPr lang="en-US" sz="2100" b="1" dirty="0">
              <a:solidFill>
                <a:sysClr val="windowText" lastClr="000000"/>
              </a:solidFill>
            </a:endParaRP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11</a:t>
            </a:fld>
            <a:endParaRPr lang="en-US" dirty="0"/>
          </a:p>
        </p:txBody>
      </p:sp>
    </p:spTree>
    <p:extLst>
      <p:ext uri="{BB962C8B-B14F-4D97-AF65-F5344CB8AC3E}">
        <p14:creationId xmlns:p14="http://schemas.microsoft.com/office/powerpoint/2010/main" val="3561184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85108" y="574731"/>
            <a:ext cx="7886700" cy="994172"/>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Definition and Scope</a:t>
            </a:r>
          </a:p>
        </p:txBody>
      </p:sp>
      <p:sp>
        <p:nvSpPr>
          <p:cNvPr id="5" name="Content Placeholder 4"/>
          <p:cNvSpPr>
            <a:spLocks noGrp="1"/>
          </p:cNvSpPr>
          <p:nvPr>
            <p:ph idx="1"/>
          </p:nvPr>
        </p:nvSpPr>
        <p:spPr>
          <a:xfrm>
            <a:off x="2230582" y="1568904"/>
            <a:ext cx="7595755" cy="4908097"/>
          </a:xfrm>
        </p:spPr>
        <p:txBody>
          <a:bodyPr>
            <a:normAutofit/>
          </a:bodyPr>
          <a:lstStyle/>
          <a:p>
            <a:pPr algn="just"/>
            <a:endParaRPr lang="en-US" sz="2400" b="1" dirty="0">
              <a:solidFill>
                <a:sysClr val="windowText" lastClr="000000"/>
              </a:solidFill>
            </a:endParaRPr>
          </a:p>
          <a:p>
            <a:pPr algn="just"/>
            <a:r>
              <a:rPr lang="en-US" b="1" dirty="0">
                <a:solidFill>
                  <a:sysClr val="windowText" lastClr="000000"/>
                </a:solidFill>
              </a:rPr>
              <a:t>What about Tax Increment Financing?</a:t>
            </a:r>
          </a:p>
          <a:p>
            <a:pPr algn="just"/>
            <a:endParaRPr lang="en-US" b="1" dirty="0">
              <a:solidFill>
                <a:sysClr val="windowText" lastClr="000000"/>
              </a:solidFill>
            </a:endParaRPr>
          </a:p>
          <a:p>
            <a:pPr algn="just"/>
            <a:r>
              <a:rPr lang="en-US" b="1" dirty="0">
                <a:solidFill>
                  <a:sysClr val="windowText" lastClr="000000"/>
                </a:solidFill>
              </a:rPr>
              <a:t>What about Tax Rebates that are in substance abatements?</a:t>
            </a:r>
          </a:p>
          <a:p>
            <a:pPr algn="just"/>
            <a:endParaRPr lang="en-US" b="1" dirty="0">
              <a:solidFill>
                <a:sysClr val="windowText" lastClr="000000"/>
              </a:solidFill>
            </a:endParaRPr>
          </a:p>
          <a:p>
            <a:pPr algn="just"/>
            <a:endParaRPr lang="en-US" b="1" dirty="0">
              <a:solidFill>
                <a:sysClr val="windowText" lastClr="000000"/>
              </a:solidFill>
            </a:endParaRPr>
          </a:p>
          <a:p>
            <a:pPr lvl="1" algn="just"/>
            <a:endParaRPr lang="en-US" sz="2100" b="1" dirty="0">
              <a:solidFill>
                <a:sysClr val="windowText" lastClr="000000"/>
              </a:solidFill>
            </a:endParaRP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12</a:t>
            </a:fld>
            <a:endParaRPr lang="en-US" dirty="0"/>
          </a:p>
        </p:txBody>
      </p:sp>
    </p:spTree>
    <p:extLst>
      <p:ext uri="{BB962C8B-B14F-4D97-AF65-F5344CB8AC3E}">
        <p14:creationId xmlns:p14="http://schemas.microsoft.com/office/powerpoint/2010/main" val="3975259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364680"/>
            <a:ext cx="8229600" cy="11430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General Disclosure Principles</a:t>
            </a:r>
          </a:p>
        </p:txBody>
      </p:sp>
      <p:sp>
        <p:nvSpPr>
          <p:cNvPr id="5" name="Content Placeholder 4"/>
          <p:cNvSpPr>
            <a:spLocks noGrp="1"/>
          </p:cNvSpPr>
          <p:nvPr>
            <p:ph idx="1"/>
          </p:nvPr>
        </p:nvSpPr>
        <p:spPr>
          <a:xfrm>
            <a:off x="2230583" y="1676400"/>
            <a:ext cx="7543800" cy="4800600"/>
          </a:xfrm>
        </p:spPr>
        <p:txBody>
          <a:bodyPr>
            <a:normAutofit/>
          </a:bodyPr>
          <a:lstStyle/>
          <a:p>
            <a:pPr algn="just">
              <a:spcBef>
                <a:spcPts val="0"/>
              </a:spcBef>
            </a:pPr>
            <a:r>
              <a:rPr lang="en-US" sz="2000" b="1" dirty="0">
                <a:solidFill>
                  <a:sysClr val="windowText" lastClr="000000"/>
                </a:solidFill>
              </a:rPr>
              <a:t>A government would disclose separately (a) its own tax abatements and (b) tax abatements that are entered into by other governments that reduce the reporting government’s taxes</a:t>
            </a:r>
          </a:p>
          <a:p>
            <a:pPr algn="just">
              <a:spcBef>
                <a:spcPts val="0"/>
              </a:spcBef>
            </a:pPr>
            <a:r>
              <a:rPr lang="en-US" sz="2000" b="1" dirty="0">
                <a:solidFill>
                  <a:sysClr val="windowText" lastClr="000000"/>
                </a:solidFill>
              </a:rPr>
              <a:t>Disclose own tax abatements by major program </a:t>
            </a:r>
          </a:p>
          <a:p>
            <a:pPr algn="just">
              <a:spcBef>
                <a:spcPts val="0"/>
              </a:spcBef>
            </a:pPr>
            <a:r>
              <a:rPr lang="en-US" sz="2000" b="1" dirty="0">
                <a:solidFill>
                  <a:sysClr val="windowText" lastClr="000000"/>
                </a:solidFill>
              </a:rPr>
              <a:t>Disclose those of other governments by the government and specific tax abated</a:t>
            </a:r>
          </a:p>
          <a:p>
            <a:pPr algn="just">
              <a:spcBef>
                <a:spcPts val="0"/>
              </a:spcBef>
            </a:pPr>
            <a:r>
              <a:rPr lang="en-US" sz="2000" b="1" dirty="0">
                <a:solidFill>
                  <a:sysClr val="windowText" lastClr="000000"/>
                </a:solidFill>
              </a:rPr>
              <a:t>May disclose individual tax abatements above a quantitative threshold established by the government (may use different thresholds for government vs. other governments)</a:t>
            </a:r>
          </a:p>
          <a:p>
            <a:pPr algn="just">
              <a:spcBef>
                <a:spcPts val="0"/>
              </a:spcBef>
            </a:pPr>
            <a:r>
              <a:rPr lang="en-US" sz="2000" b="1" dirty="0">
                <a:solidFill>
                  <a:sysClr val="windowText" lastClr="000000"/>
                </a:solidFill>
              </a:rPr>
              <a:t>Disclosure would commence in the period in which a tax abatement agreement is entered into and continue until the tax abatement agreement expires, except for commitments that have been fulfilled</a:t>
            </a: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13</a:t>
            </a:fld>
            <a:endParaRPr lang="en-US" dirty="0"/>
          </a:p>
        </p:txBody>
      </p:sp>
    </p:spTree>
    <p:extLst>
      <p:ext uri="{BB962C8B-B14F-4D97-AF65-F5344CB8AC3E}">
        <p14:creationId xmlns:p14="http://schemas.microsoft.com/office/powerpoint/2010/main" val="2645954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0747" y="1063228"/>
            <a:ext cx="6681355"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General Disclosure Principles</a:t>
            </a:r>
          </a:p>
        </p:txBody>
      </p:sp>
      <p:sp>
        <p:nvSpPr>
          <p:cNvPr id="3" name="Content Placeholder 2"/>
          <p:cNvSpPr>
            <a:spLocks noGrp="1"/>
          </p:cNvSpPr>
          <p:nvPr>
            <p:ph idx="1"/>
          </p:nvPr>
        </p:nvSpPr>
        <p:spPr>
          <a:xfrm>
            <a:off x="2428009" y="1828801"/>
            <a:ext cx="7398328" cy="4527549"/>
          </a:xfrm>
        </p:spPr>
        <p:txBody>
          <a:bodyPr>
            <a:normAutofit fontScale="92500" lnSpcReduction="20000"/>
          </a:bodyPr>
          <a:lstStyle/>
          <a:p>
            <a:pPr algn="just"/>
            <a:endParaRPr lang="en-US" b="1" dirty="0">
              <a:solidFill>
                <a:sysClr val="windowText" lastClr="000000"/>
              </a:solidFill>
            </a:endParaRPr>
          </a:p>
          <a:p>
            <a:pPr algn="just"/>
            <a:r>
              <a:rPr lang="en-US" b="1" dirty="0">
                <a:solidFill>
                  <a:sysClr val="windowText" lastClr="000000"/>
                </a:solidFill>
              </a:rPr>
              <a:t>The disclosures may be aggregated by major tax abatement programs</a:t>
            </a:r>
          </a:p>
          <a:p>
            <a:pPr algn="just"/>
            <a:r>
              <a:rPr lang="en-US" b="1" dirty="0">
                <a:solidFill>
                  <a:sysClr val="windowText" lastClr="000000"/>
                </a:solidFill>
              </a:rPr>
              <a:t>Governments are not required to present information if they are legally prohibited from doing so (however, that fact must be disclosed)</a:t>
            </a:r>
          </a:p>
          <a:p>
            <a:pPr algn="just"/>
            <a:r>
              <a:rPr lang="en-US" b="1" dirty="0">
                <a:solidFill>
                  <a:sysClr val="windowText" lastClr="000000"/>
                </a:solidFill>
              </a:rPr>
              <a:t>Disclose information for discrete component units:</a:t>
            </a:r>
          </a:p>
          <a:p>
            <a:pPr lvl="1" algn="just"/>
            <a:r>
              <a:rPr lang="en-US" b="1" dirty="0">
                <a:solidFill>
                  <a:sysClr val="windowText" lastClr="000000"/>
                </a:solidFill>
              </a:rPr>
              <a:t>If essential to fair presentation of the government – then like any other agreement of the government</a:t>
            </a:r>
          </a:p>
          <a:p>
            <a:pPr lvl="1" algn="just"/>
            <a:r>
              <a:rPr lang="en-US" b="1" dirty="0">
                <a:solidFill>
                  <a:sysClr val="windowText" lastClr="000000"/>
                </a:solidFill>
              </a:rPr>
              <a:t>If not essential to fair presentation, then disclose like an agreement of another government</a:t>
            </a:r>
          </a:p>
          <a:p>
            <a:pPr algn="just"/>
            <a:endParaRPr lang="en-US" b="1"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marL="0" indent="0" algn="just">
              <a:buNone/>
            </a:pPr>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184976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Required Disclosures</a:t>
            </a:r>
          </a:p>
        </p:txBody>
      </p:sp>
      <p:graphicFrame>
        <p:nvGraphicFramePr>
          <p:cNvPr id="5" name="Content Placeholder 4"/>
          <p:cNvGraphicFramePr>
            <a:graphicFrameLocks noGrp="1"/>
          </p:cNvGraphicFramePr>
          <p:nvPr>
            <p:ph idx="1"/>
            <p:extLst/>
          </p:nvPr>
        </p:nvGraphicFramePr>
        <p:xfrm>
          <a:off x="3009901" y="2228851"/>
          <a:ext cx="6171142" cy="3254463"/>
        </p:xfrm>
        <a:graphic>
          <a:graphicData uri="http://schemas.openxmlformats.org/drawingml/2006/table">
            <a:tbl>
              <a:tblPr firstRow="1" bandRow="1">
                <a:tableStyleId>{72833802-FEF1-4C79-8D5D-14CF1EAF98D9}</a:tableStyleId>
              </a:tblPr>
              <a:tblGrid>
                <a:gridCol w="3280062">
                  <a:extLst>
                    <a:ext uri="{9D8B030D-6E8A-4147-A177-3AD203B41FA5}">
                      <a16:colId xmlns:a16="http://schemas.microsoft.com/office/drawing/2014/main" val="20000"/>
                    </a:ext>
                  </a:extLst>
                </a:gridCol>
                <a:gridCol w="1461311">
                  <a:extLst>
                    <a:ext uri="{9D8B030D-6E8A-4147-A177-3AD203B41FA5}">
                      <a16:colId xmlns:a16="http://schemas.microsoft.com/office/drawing/2014/main" val="20001"/>
                    </a:ext>
                  </a:extLst>
                </a:gridCol>
                <a:gridCol w="1429769">
                  <a:extLst>
                    <a:ext uri="{9D8B030D-6E8A-4147-A177-3AD203B41FA5}">
                      <a16:colId xmlns:a16="http://schemas.microsoft.com/office/drawing/2014/main" val="20002"/>
                    </a:ext>
                  </a:extLst>
                </a:gridCol>
              </a:tblGrid>
              <a:tr h="697481">
                <a:tc>
                  <a:txBody>
                    <a:bodyPr/>
                    <a:lstStyle/>
                    <a:p>
                      <a:r>
                        <a:rPr lang="en-US" sz="1400" dirty="0"/>
                        <a:t>Brief Descriptive</a:t>
                      </a:r>
                      <a:r>
                        <a:rPr lang="en-US" sz="1400" baseline="0" dirty="0"/>
                        <a:t> Information</a:t>
                      </a:r>
                      <a:endParaRPr lang="en-US" sz="1400" dirty="0"/>
                    </a:p>
                  </a:txBody>
                  <a:tcPr marL="73591" marR="73591" marT="34290" marB="34290" anchor="b"/>
                </a:tc>
                <a:tc>
                  <a:txBody>
                    <a:bodyPr/>
                    <a:lstStyle/>
                    <a:p>
                      <a:r>
                        <a:rPr lang="en-US" sz="1400" dirty="0"/>
                        <a:t>Government’s Own Abatements</a:t>
                      </a:r>
                    </a:p>
                  </a:txBody>
                  <a:tcPr marL="73591" marR="73591" marT="34290" marB="34290"/>
                </a:tc>
                <a:tc>
                  <a:txBody>
                    <a:bodyPr/>
                    <a:lstStyle/>
                    <a:p>
                      <a:r>
                        <a:rPr lang="en-US" sz="1400" dirty="0"/>
                        <a:t>Other Government’s Abatements</a:t>
                      </a:r>
                    </a:p>
                  </a:txBody>
                  <a:tcPr marL="73591" marR="73591" marT="34290" marB="34290"/>
                </a:tc>
                <a:extLst>
                  <a:ext uri="{0D108BD9-81ED-4DB2-BD59-A6C34878D82A}">
                    <a16:rowId xmlns:a16="http://schemas.microsoft.com/office/drawing/2014/main" val="10000"/>
                  </a:ext>
                </a:extLst>
              </a:tr>
              <a:tr h="282867">
                <a:tc>
                  <a:txBody>
                    <a:bodyPr/>
                    <a:lstStyle/>
                    <a:p>
                      <a:r>
                        <a:rPr lang="en-US" sz="1400" dirty="0"/>
                        <a:t>Name of program</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1"/>
                  </a:ext>
                </a:extLst>
              </a:tr>
              <a:tr h="282867">
                <a:tc>
                  <a:txBody>
                    <a:bodyPr/>
                    <a:lstStyle/>
                    <a:p>
                      <a:r>
                        <a:rPr lang="en-US" sz="1400" dirty="0"/>
                        <a:t>Purpose of program</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2"/>
                  </a:ext>
                </a:extLst>
              </a:tr>
              <a:tr h="282867">
                <a:tc>
                  <a:txBody>
                    <a:bodyPr/>
                    <a:lstStyle/>
                    <a:p>
                      <a:r>
                        <a:rPr lang="en-US" sz="1400" dirty="0"/>
                        <a:t>Name of government</a:t>
                      </a:r>
                    </a:p>
                  </a:txBody>
                  <a:tcPr marL="73591" marR="73591" marT="34290" marB="34290"/>
                </a:tc>
                <a:tc>
                  <a:txBody>
                    <a:bodyPr/>
                    <a:lstStyle/>
                    <a:p>
                      <a:pPr algn="ctr"/>
                      <a:endParaRPr lang="en-US" sz="1400" dirty="0"/>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extLst>
                  <a:ext uri="{0D108BD9-81ED-4DB2-BD59-A6C34878D82A}">
                    <a16:rowId xmlns:a16="http://schemas.microsoft.com/office/drawing/2014/main" val="10003"/>
                  </a:ext>
                </a:extLst>
              </a:tr>
              <a:tr h="282867">
                <a:tc>
                  <a:txBody>
                    <a:bodyPr/>
                    <a:lstStyle/>
                    <a:p>
                      <a:r>
                        <a:rPr lang="en-US" sz="1400" dirty="0"/>
                        <a:t>Tax</a:t>
                      </a:r>
                      <a:r>
                        <a:rPr lang="en-US" sz="1400" baseline="0" dirty="0"/>
                        <a:t> being abated</a:t>
                      </a:r>
                      <a:endParaRPr lang="en-US" sz="1400" dirty="0"/>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extLst>
                  <a:ext uri="{0D108BD9-81ED-4DB2-BD59-A6C34878D82A}">
                    <a16:rowId xmlns:a16="http://schemas.microsoft.com/office/drawing/2014/main" val="10004"/>
                  </a:ext>
                </a:extLst>
              </a:tr>
              <a:tr h="282867">
                <a:tc>
                  <a:txBody>
                    <a:bodyPr/>
                    <a:lstStyle/>
                    <a:p>
                      <a:r>
                        <a:rPr lang="en-US" sz="1400" dirty="0"/>
                        <a:t>Authority to abate taxes</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5"/>
                  </a:ext>
                </a:extLst>
              </a:tr>
              <a:tr h="282867">
                <a:tc>
                  <a:txBody>
                    <a:bodyPr/>
                    <a:lstStyle/>
                    <a:p>
                      <a:r>
                        <a:rPr lang="en-US" sz="1400" dirty="0"/>
                        <a:t>Eligibility criteria</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6"/>
                  </a:ext>
                </a:extLst>
              </a:tr>
              <a:tr h="282867">
                <a:tc>
                  <a:txBody>
                    <a:bodyPr/>
                    <a:lstStyle/>
                    <a:p>
                      <a:r>
                        <a:rPr lang="en-US" sz="1400" dirty="0"/>
                        <a:t>Abatement</a:t>
                      </a:r>
                      <a:r>
                        <a:rPr lang="en-US" sz="1400" baseline="0" dirty="0"/>
                        <a:t> m</a:t>
                      </a:r>
                      <a:r>
                        <a:rPr lang="en-US" sz="1400" dirty="0"/>
                        <a:t>echanism</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7"/>
                  </a:ext>
                </a:extLst>
              </a:tr>
              <a:tr h="282867">
                <a:tc>
                  <a:txBody>
                    <a:bodyPr/>
                    <a:lstStyle/>
                    <a:p>
                      <a:r>
                        <a:rPr lang="en-US" sz="1400" dirty="0"/>
                        <a:t>Recapture provisions</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8"/>
                  </a:ext>
                </a:extLst>
              </a:tr>
              <a:tr h="282867">
                <a:tc>
                  <a:txBody>
                    <a:bodyPr/>
                    <a:lstStyle/>
                    <a:p>
                      <a:r>
                        <a:rPr lang="en-US" sz="1400" dirty="0"/>
                        <a:t>Types of recipient commitments</a:t>
                      </a:r>
                    </a:p>
                  </a:txBody>
                  <a:tcPr marL="73591" marR="73591" marT="34290" marB="34290"/>
                </a:tc>
                <a:tc>
                  <a:txBody>
                    <a:bodyPr/>
                    <a:lstStyle/>
                    <a:p>
                      <a:pPr algn="ctr"/>
                      <a:r>
                        <a:rPr lang="en-US" sz="1400" dirty="0">
                          <a:sym typeface="Wingdings" panose="05000000000000000000" pitchFamily="2" charset="2"/>
                        </a:rPr>
                        <a:t></a:t>
                      </a:r>
                      <a:endParaRPr lang="en-US" sz="1400" dirty="0"/>
                    </a:p>
                  </a:txBody>
                  <a:tcPr marL="73591" marR="73591" marT="34290" marB="34290"/>
                </a:tc>
                <a:tc>
                  <a:txBody>
                    <a:bodyPr/>
                    <a:lstStyle/>
                    <a:p>
                      <a:pPr algn="ctr"/>
                      <a:endParaRPr lang="en-US" sz="1400" dirty="0"/>
                    </a:p>
                  </a:txBody>
                  <a:tcPr marL="73591" marR="73591" marT="34290" marB="34290"/>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1"/>
          </p:nvPr>
        </p:nvSpPr>
        <p:spPr/>
        <p:txBody>
          <a:bodyPr/>
          <a:lstStyle/>
          <a:p>
            <a:pPr>
              <a:defRPr/>
            </a:pPr>
            <a:fld id="{E62A3572-4079-43A9-BCE0-477ECCB5662A}" type="slidenum">
              <a:rPr lang="en-US" smtClean="0"/>
              <a:pPr>
                <a:defRPr/>
              </a:pPr>
              <a:t>15</a:t>
            </a:fld>
            <a:endParaRPr lang="en-US" dirty="0"/>
          </a:p>
        </p:txBody>
      </p:sp>
    </p:spTree>
    <p:extLst>
      <p:ext uri="{BB962C8B-B14F-4D97-AF65-F5344CB8AC3E}">
        <p14:creationId xmlns:p14="http://schemas.microsoft.com/office/powerpoint/2010/main" val="611804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Required Disclosures</a:t>
            </a:r>
          </a:p>
        </p:txBody>
      </p:sp>
      <p:graphicFrame>
        <p:nvGraphicFramePr>
          <p:cNvPr id="5" name="Content Placeholder 4"/>
          <p:cNvGraphicFramePr>
            <a:graphicFrameLocks noGrp="1"/>
          </p:cNvGraphicFramePr>
          <p:nvPr>
            <p:ph idx="1"/>
            <p:extLst/>
          </p:nvPr>
        </p:nvGraphicFramePr>
        <p:xfrm>
          <a:off x="3009901" y="2228850"/>
          <a:ext cx="6172202" cy="3399447"/>
        </p:xfrm>
        <a:graphic>
          <a:graphicData uri="http://schemas.openxmlformats.org/drawingml/2006/table">
            <a:tbl>
              <a:tblPr firstRow="1" bandRow="1">
                <a:tableStyleId>{72833802-FEF1-4C79-8D5D-14CF1EAF98D9}</a:tableStyleId>
              </a:tblPr>
              <a:tblGrid>
                <a:gridCol w="3516475">
                  <a:extLst>
                    <a:ext uri="{9D8B030D-6E8A-4147-A177-3AD203B41FA5}">
                      <a16:colId xmlns:a16="http://schemas.microsoft.com/office/drawing/2014/main" val="20000"/>
                    </a:ext>
                  </a:extLst>
                </a:gridCol>
                <a:gridCol w="1372766">
                  <a:extLst>
                    <a:ext uri="{9D8B030D-6E8A-4147-A177-3AD203B41FA5}">
                      <a16:colId xmlns:a16="http://schemas.microsoft.com/office/drawing/2014/main" val="20001"/>
                    </a:ext>
                  </a:extLst>
                </a:gridCol>
                <a:gridCol w="1282961">
                  <a:extLst>
                    <a:ext uri="{9D8B030D-6E8A-4147-A177-3AD203B41FA5}">
                      <a16:colId xmlns:a16="http://schemas.microsoft.com/office/drawing/2014/main" val="20002"/>
                    </a:ext>
                  </a:extLst>
                </a:gridCol>
              </a:tblGrid>
              <a:tr h="697481">
                <a:tc>
                  <a:txBody>
                    <a:bodyPr/>
                    <a:lstStyle/>
                    <a:p>
                      <a:r>
                        <a:rPr lang="en-US" sz="1400" dirty="0"/>
                        <a:t>Other Disclosures</a:t>
                      </a:r>
                    </a:p>
                  </a:txBody>
                  <a:tcPr marL="65922" marR="65922" marT="34290" marB="34290" anchor="b"/>
                </a:tc>
                <a:tc>
                  <a:txBody>
                    <a:bodyPr/>
                    <a:lstStyle/>
                    <a:p>
                      <a:r>
                        <a:rPr lang="en-US" sz="1400" dirty="0"/>
                        <a:t>Government’s Own Abatements</a:t>
                      </a:r>
                    </a:p>
                  </a:txBody>
                  <a:tcPr marL="65922" marR="65922" marT="34290" marB="34290"/>
                </a:tc>
                <a:tc>
                  <a:txBody>
                    <a:bodyPr/>
                    <a:lstStyle/>
                    <a:p>
                      <a:r>
                        <a:rPr lang="en-US" sz="1400" dirty="0"/>
                        <a:t>Other Government’s Abatements</a:t>
                      </a:r>
                    </a:p>
                  </a:txBody>
                  <a:tcPr marL="65922" marR="65922" marT="34290" marB="34290"/>
                </a:tc>
                <a:extLst>
                  <a:ext uri="{0D108BD9-81ED-4DB2-BD59-A6C34878D82A}">
                    <a16:rowId xmlns:a16="http://schemas.microsoft.com/office/drawing/2014/main" val="10000"/>
                  </a:ext>
                </a:extLst>
              </a:tr>
              <a:tr h="282867">
                <a:tc>
                  <a:txBody>
                    <a:bodyPr/>
                    <a:lstStyle/>
                    <a:p>
                      <a:r>
                        <a:rPr lang="en-US" sz="1400" dirty="0"/>
                        <a:t>Dollar</a:t>
                      </a:r>
                      <a:r>
                        <a:rPr lang="en-US" sz="1400" baseline="0" dirty="0"/>
                        <a:t> amount of taxes abated</a:t>
                      </a:r>
                      <a:endParaRPr lang="en-US" sz="1400" dirty="0"/>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extLst>
                  <a:ext uri="{0D108BD9-81ED-4DB2-BD59-A6C34878D82A}">
                    <a16:rowId xmlns:a16="http://schemas.microsoft.com/office/drawing/2014/main" val="10001"/>
                  </a:ext>
                </a:extLst>
              </a:tr>
              <a:tr h="480060">
                <a:tc>
                  <a:txBody>
                    <a:bodyPr/>
                    <a:lstStyle/>
                    <a:p>
                      <a:r>
                        <a:rPr lang="en-US" sz="1400" dirty="0"/>
                        <a:t>Amounts received or receivable from other governments associated</a:t>
                      </a:r>
                      <a:r>
                        <a:rPr lang="en-US" sz="1400" baseline="0" dirty="0"/>
                        <a:t> with abated taxes</a:t>
                      </a:r>
                      <a:endParaRPr lang="en-US" sz="1400" dirty="0"/>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nchor="ctr"/>
                </a:tc>
                <a:tc>
                  <a:txBody>
                    <a:bodyPr/>
                    <a:lstStyle/>
                    <a:p>
                      <a:pPr algn="ctr"/>
                      <a:r>
                        <a:rPr lang="en-US" sz="1400" dirty="0">
                          <a:sym typeface="Wingdings" panose="05000000000000000000" pitchFamily="2" charset="2"/>
                        </a:rPr>
                        <a:t></a:t>
                      </a:r>
                      <a:endParaRPr lang="en-US" sz="1400" dirty="0"/>
                    </a:p>
                  </a:txBody>
                  <a:tcPr marL="65922" marR="65922" marT="34290" marB="34290" anchor="ctr"/>
                </a:tc>
                <a:extLst>
                  <a:ext uri="{0D108BD9-81ED-4DB2-BD59-A6C34878D82A}">
                    <a16:rowId xmlns:a16="http://schemas.microsoft.com/office/drawing/2014/main" val="10002"/>
                  </a:ext>
                </a:extLst>
              </a:tr>
              <a:tr h="282867">
                <a:tc>
                  <a:txBody>
                    <a:bodyPr/>
                    <a:lstStyle/>
                    <a:p>
                      <a:r>
                        <a:rPr lang="en-US" sz="1400" dirty="0"/>
                        <a:t>Other commitments by the government</a:t>
                      </a:r>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tc>
                  <a:txBody>
                    <a:bodyPr/>
                    <a:lstStyle/>
                    <a:p>
                      <a:pPr algn="ctr"/>
                      <a:endParaRPr lang="en-US" sz="1400" dirty="0"/>
                    </a:p>
                  </a:txBody>
                  <a:tcPr marL="65922" marR="65922" marT="34290" marB="34290"/>
                </a:tc>
                <a:extLst>
                  <a:ext uri="{0D108BD9-81ED-4DB2-BD59-A6C34878D82A}">
                    <a16:rowId xmlns:a16="http://schemas.microsoft.com/office/drawing/2014/main" val="10003"/>
                  </a:ext>
                </a:extLst>
              </a:tr>
              <a:tr h="480060">
                <a:tc>
                  <a:txBody>
                    <a:bodyPr/>
                    <a:lstStyle/>
                    <a:p>
                      <a:r>
                        <a:rPr lang="en-US" sz="1400" dirty="0"/>
                        <a:t>Quantitative threshold for individual disclosure</a:t>
                      </a:r>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extLst>
                  <a:ext uri="{0D108BD9-81ED-4DB2-BD59-A6C34878D82A}">
                    <a16:rowId xmlns:a16="http://schemas.microsoft.com/office/drawing/2014/main" val="10004"/>
                  </a:ext>
                </a:extLst>
              </a:tr>
              <a:tr h="282867">
                <a:tc>
                  <a:txBody>
                    <a:bodyPr/>
                    <a:lstStyle/>
                    <a:p>
                      <a:r>
                        <a:rPr lang="en-US" sz="1400" dirty="0"/>
                        <a:t>Information omitted due to legal prohibitions</a:t>
                      </a:r>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tc>
                  <a:txBody>
                    <a:bodyPr/>
                    <a:lstStyle/>
                    <a:p>
                      <a:pPr algn="ctr"/>
                      <a:r>
                        <a:rPr lang="en-US" sz="1400" dirty="0">
                          <a:sym typeface="Wingdings" panose="05000000000000000000" pitchFamily="2" charset="2"/>
                        </a:rPr>
                        <a:t></a:t>
                      </a:r>
                      <a:endParaRPr lang="en-US" sz="1400" dirty="0"/>
                    </a:p>
                  </a:txBody>
                  <a:tcPr marL="65922" marR="65922" marT="34290" marB="34290"/>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1"/>
          </p:nvPr>
        </p:nvSpPr>
        <p:spPr>
          <a:xfrm>
            <a:off x="2988292" y="5315803"/>
            <a:ext cx="3352800" cy="365125"/>
          </a:xfrm>
        </p:spPr>
        <p:txBody>
          <a:bodyPr/>
          <a:lstStyle/>
          <a:p>
            <a:pPr>
              <a:defRPr/>
            </a:pPr>
            <a:r>
              <a:rPr lang="en-US" sz="1600" dirty="0">
                <a:solidFill>
                  <a:srgbClr val="FF0000"/>
                </a:solidFill>
              </a:rPr>
              <a:t>* Use the Accrual Basis of Accounting</a:t>
            </a:r>
          </a:p>
        </p:txBody>
      </p:sp>
      <p:sp>
        <p:nvSpPr>
          <p:cNvPr id="2" name="TextBox 1"/>
          <p:cNvSpPr txBox="1"/>
          <p:nvPr/>
        </p:nvSpPr>
        <p:spPr>
          <a:xfrm>
            <a:off x="5486400" y="2871120"/>
            <a:ext cx="284052" cy="369332"/>
          </a:xfrm>
          <a:prstGeom prst="rect">
            <a:avLst/>
          </a:prstGeom>
          <a:noFill/>
        </p:spPr>
        <p:txBody>
          <a:bodyPr wrap="none" rtlCol="0">
            <a:spAutoFit/>
          </a:bodyPr>
          <a:lstStyle/>
          <a:p>
            <a:r>
              <a:rPr lang="en-US" dirty="0">
                <a:solidFill>
                  <a:srgbClr val="FF0000"/>
                </a:solidFill>
              </a:rPr>
              <a:t>*</a:t>
            </a:r>
          </a:p>
        </p:txBody>
      </p:sp>
    </p:spTree>
    <p:extLst>
      <p:ext uri="{BB962C8B-B14F-4D97-AF65-F5344CB8AC3E}">
        <p14:creationId xmlns:p14="http://schemas.microsoft.com/office/powerpoint/2010/main" val="370586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803" y="559794"/>
            <a:ext cx="7990298"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Tax Abatement Disclosures</a:t>
            </a:r>
          </a:p>
        </p:txBody>
      </p:sp>
      <p:sp>
        <p:nvSpPr>
          <p:cNvPr id="3" name="Content Placeholder 2"/>
          <p:cNvSpPr>
            <a:spLocks noGrp="1"/>
          </p:cNvSpPr>
          <p:nvPr>
            <p:ph idx="1"/>
          </p:nvPr>
        </p:nvSpPr>
        <p:spPr>
          <a:xfrm>
            <a:off x="1191803" y="1828801"/>
            <a:ext cx="9719352" cy="4190999"/>
          </a:xfrm>
        </p:spPr>
        <p:txBody>
          <a:bodyPr>
            <a:normAutofit fontScale="92500" lnSpcReduction="10000"/>
          </a:bodyPr>
          <a:lstStyle/>
          <a:p>
            <a:r>
              <a:rPr lang="en-US" b="1" dirty="0">
                <a:solidFill>
                  <a:sysClr val="windowText" lastClr="000000"/>
                </a:solidFill>
              </a:rPr>
              <a:t>Perhaps even more interesting are the disclosures that are </a:t>
            </a:r>
            <a:r>
              <a:rPr lang="en-US" b="1" u="sng" dirty="0">
                <a:solidFill>
                  <a:srgbClr val="FF0000"/>
                </a:solidFill>
              </a:rPr>
              <a:t>not</a:t>
            </a:r>
            <a:r>
              <a:rPr lang="en-US" b="1" dirty="0">
                <a:solidFill>
                  <a:sysClr val="windowText" lastClr="000000"/>
                </a:solidFill>
              </a:rPr>
              <a:t> required.  For example:</a:t>
            </a:r>
          </a:p>
          <a:p>
            <a:pPr lvl="1" algn="just"/>
            <a:r>
              <a:rPr lang="en-US" b="1" dirty="0">
                <a:solidFill>
                  <a:sysClr val="windowText" lastClr="000000"/>
                </a:solidFill>
              </a:rPr>
              <a:t>The names of the entities that received a tax abatement</a:t>
            </a:r>
          </a:p>
          <a:p>
            <a:pPr lvl="1" algn="just"/>
            <a:r>
              <a:rPr lang="en-US" b="1" dirty="0">
                <a:solidFill>
                  <a:sysClr val="windowText" lastClr="000000"/>
                </a:solidFill>
              </a:rPr>
              <a:t>How an entity that received a tax abatement, spent or is spending the money</a:t>
            </a:r>
          </a:p>
          <a:p>
            <a:pPr lvl="1" algn="just"/>
            <a:r>
              <a:rPr lang="en-US" b="1" dirty="0">
                <a:solidFill>
                  <a:sysClr val="windowText" lastClr="000000"/>
                </a:solidFill>
              </a:rPr>
              <a:t>The actual or potential benefits to the local government of granting the tax abatement</a:t>
            </a:r>
          </a:p>
          <a:p>
            <a:pPr lvl="2" algn="just"/>
            <a:r>
              <a:rPr lang="en-US" b="1" dirty="0">
                <a:solidFill>
                  <a:sysClr val="windowText" lastClr="000000"/>
                </a:solidFill>
              </a:rPr>
              <a:t>GFOA has a best practice document that recommends using the letter  of transmittal for disclosure. </a:t>
            </a:r>
          </a:p>
          <a:p>
            <a:pPr lvl="1" algn="just"/>
            <a:r>
              <a:rPr lang="en-US" b="1" dirty="0">
                <a:solidFill>
                  <a:sysClr val="windowText" lastClr="000000"/>
                </a:solidFill>
              </a:rPr>
              <a:t>Number of Tax Abatement Agreements</a:t>
            </a:r>
          </a:p>
          <a:p>
            <a:pPr lvl="1" algn="just"/>
            <a:r>
              <a:rPr lang="en-US" b="1" dirty="0">
                <a:solidFill>
                  <a:sysClr val="windowText" lastClr="000000"/>
                </a:solidFill>
              </a:rPr>
              <a:t>Duration of Tax Abatements</a:t>
            </a:r>
          </a:p>
          <a:p>
            <a:pPr lvl="1" algn="just"/>
            <a:r>
              <a:rPr lang="en-US" b="1" dirty="0">
                <a:solidFill>
                  <a:sysClr val="windowText" lastClr="000000"/>
                </a:solidFill>
              </a:rPr>
              <a:t>Total Amount of Abatements over the duration of agreement</a:t>
            </a:r>
          </a:p>
          <a:p>
            <a:pPr lvl="1" algn="just"/>
            <a:endParaRPr lang="en-US" b="1" dirty="0">
              <a:solidFill>
                <a:sysClr val="windowText" lastClr="000000"/>
              </a:solidFill>
            </a:endParaRPr>
          </a:p>
          <a:p>
            <a:pPr marL="0" indent="0" algn="just">
              <a:buNone/>
            </a:pPr>
            <a:endParaRPr lang="en-US" b="1" dirty="0">
              <a:solidFill>
                <a:sysClr val="windowText" lastClr="000000"/>
              </a:solidFill>
            </a:endParaRPr>
          </a:p>
          <a:p>
            <a:pPr algn="just"/>
            <a:endParaRPr lang="en-US" b="1" dirty="0">
              <a:solidFill>
                <a:sysClr val="windowText" lastClr="000000"/>
              </a:solidFill>
            </a:endParaRPr>
          </a:p>
          <a:p>
            <a:pPr algn="just"/>
            <a:endParaRPr lang="en-US" b="1" dirty="0">
              <a:solidFill>
                <a:sysClr val="windowText" lastClr="000000"/>
              </a:solidFill>
            </a:endParaRPr>
          </a:p>
          <a:p>
            <a:pPr algn="just"/>
            <a:endParaRPr lang="en-US" b="1" dirty="0">
              <a:solidFill>
                <a:sysClr val="windowText" lastClr="000000"/>
              </a:solidFill>
            </a:endParaRPr>
          </a:p>
          <a:p>
            <a:pPr algn="just"/>
            <a:endParaRPr lang="en-US" b="1" dirty="0">
              <a:solidFill>
                <a:sysClr val="windowText" lastClr="000000"/>
              </a:solidFill>
            </a:endParaRPr>
          </a:p>
          <a:p>
            <a:pPr algn="just"/>
            <a:endParaRPr lang="en-US" b="1" dirty="0">
              <a:solidFill>
                <a:sysClr val="windowText" lastClr="000000"/>
              </a:solidFill>
            </a:endParaRPr>
          </a:p>
          <a:p>
            <a:pPr algn="just"/>
            <a:endParaRPr lang="en-US" b="1" dirty="0">
              <a:solidFill>
                <a:sysClr val="windowText" lastClr="000000"/>
              </a:solidFill>
            </a:endParaRPr>
          </a:p>
          <a:p>
            <a:pPr algn="just"/>
            <a:endParaRPr lang="en-US" b="1"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2649704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8656" y="755003"/>
            <a:ext cx="6806045"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Tax Abatement Disclosures</a:t>
            </a:r>
          </a:p>
        </p:txBody>
      </p:sp>
      <p:sp>
        <p:nvSpPr>
          <p:cNvPr id="3" name="Content Placeholder 2"/>
          <p:cNvSpPr>
            <a:spLocks noGrp="1"/>
          </p:cNvSpPr>
          <p:nvPr>
            <p:ph idx="1"/>
          </p:nvPr>
        </p:nvSpPr>
        <p:spPr>
          <a:xfrm>
            <a:off x="1448656" y="1828801"/>
            <a:ext cx="9441951" cy="4190999"/>
          </a:xfrm>
        </p:spPr>
        <p:txBody>
          <a:bodyPr>
            <a:normAutofit lnSpcReduction="10000"/>
          </a:bodyPr>
          <a:lstStyle/>
          <a:p>
            <a:pPr algn="just"/>
            <a:r>
              <a:rPr lang="en-US" b="1" dirty="0">
                <a:solidFill>
                  <a:sysClr val="windowText" lastClr="000000"/>
                </a:solidFill>
              </a:rPr>
              <a:t>Practice Issue -Tax Abatement Disclosures:</a:t>
            </a:r>
          </a:p>
          <a:p>
            <a:pPr lvl="1" algn="just"/>
            <a:r>
              <a:rPr lang="en-US" b="1" dirty="0">
                <a:solidFill>
                  <a:srgbClr val="C00000"/>
                </a:solidFill>
              </a:rPr>
              <a:t>1984 Saturn Corporation</a:t>
            </a:r>
          </a:p>
          <a:p>
            <a:pPr lvl="2" algn="just"/>
            <a:r>
              <a:rPr lang="en-US" b="1" dirty="0">
                <a:solidFill>
                  <a:sysClr val="windowText" lastClr="000000"/>
                </a:solidFill>
              </a:rPr>
              <a:t>$20 -30 million cash for training</a:t>
            </a:r>
          </a:p>
          <a:p>
            <a:pPr lvl="2" algn="just"/>
            <a:r>
              <a:rPr lang="en-US" b="1" dirty="0">
                <a:solidFill>
                  <a:sysClr val="windowText" lastClr="000000"/>
                </a:solidFill>
              </a:rPr>
              <a:t>$50,000 million for Saturn Parkway</a:t>
            </a:r>
          </a:p>
          <a:p>
            <a:pPr lvl="2" algn="just"/>
            <a:r>
              <a:rPr lang="en-US" b="1" dirty="0">
                <a:solidFill>
                  <a:sysClr val="windowText" lastClr="000000"/>
                </a:solidFill>
              </a:rPr>
              <a:t>Maury County Agreements:</a:t>
            </a:r>
          </a:p>
          <a:p>
            <a:pPr lvl="3" algn="just"/>
            <a:r>
              <a:rPr lang="en-US" b="1" dirty="0">
                <a:solidFill>
                  <a:sysClr val="windowText" lastClr="000000"/>
                </a:solidFill>
              </a:rPr>
              <a:t>Rezoned Property</a:t>
            </a:r>
          </a:p>
          <a:p>
            <a:pPr lvl="3" algn="just"/>
            <a:r>
              <a:rPr lang="en-US" b="1" dirty="0">
                <a:solidFill>
                  <a:sysClr val="windowText" lastClr="000000"/>
                </a:solidFill>
              </a:rPr>
              <a:t>Issued Industrial Revenue Bonds</a:t>
            </a:r>
          </a:p>
          <a:p>
            <a:pPr lvl="3" algn="just"/>
            <a:r>
              <a:rPr lang="en-US" b="1" dirty="0">
                <a:solidFill>
                  <a:sysClr val="windowText" lastClr="000000"/>
                </a:solidFill>
              </a:rPr>
              <a:t>In-lieu-of-Tax Agreements – Maury County  </a:t>
            </a:r>
          </a:p>
          <a:p>
            <a:pPr lvl="3" algn="just"/>
            <a:r>
              <a:rPr lang="en-US" b="1" dirty="0">
                <a:solidFill>
                  <a:sysClr val="windowText" lastClr="000000"/>
                </a:solidFill>
              </a:rPr>
              <a:t>In-lieu-of Tax Agreements with City of Columbia, City of Mt. Pleasant, City of Spring Hill ($3.5 Billion plant)</a:t>
            </a:r>
          </a:p>
          <a:p>
            <a:pPr lvl="3" algn="just"/>
            <a:r>
              <a:rPr lang="en-US" b="1" dirty="0">
                <a:solidFill>
                  <a:sysClr val="windowText" lastClr="000000"/>
                </a:solidFill>
              </a:rPr>
              <a:t>Build a Fire Station</a:t>
            </a:r>
          </a:p>
          <a:p>
            <a:pPr marL="342900" lvl="1" indent="0" algn="just">
              <a:buNone/>
            </a:pPr>
            <a:r>
              <a:rPr lang="en-US" b="1" dirty="0">
                <a:solidFill>
                  <a:sysClr val="windowText" lastClr="000000"/>
                </a:solidFill>
              </a:rPr>
              <a:t> </a:t>
            </a:r>
          </a:p>
          <a:p>
            <a:pPr lvl="1" algn="just"/>
            <a:endParaRPr lang="en-US" b="1" dirty="0">
              <a:solidFill>
                <a:sysClr val="windowText" lastClr="000000"/>
              </a:solidFill>
            </a:endParaRPr>
          </a:p>
          <a:p>
            <a:pPr marL="294894" lvl="1" indent="0" algn="just">
              <a:buNone/>
            </a:pPr>
            <a:endParaRPr lang="en-US" b="1"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2891540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A0461B-9008-4D33-BF4A-FBE592B50F02}"/>
              </a:ext>
            </a:extLst>
          </p:cNvPr>
          <p:cNvSpPr>
            <a:spLocks noGrp="1"/>
          </p:cNvSpPr>
          <p:nvPr>
            <p:ph idx="1"/>
          </p:nvPr>
        </p:nvSpPr>
        <p:spPr/>
        <p:txBody>
          <a:bodyPr/>
          <a:lstStyle/>
          <a:p>
            <a:r>
              <a:rPr lang="en-US" b="1" dirty="0"/>
              <a:t>Memphis Readies Red Carpet to Land Amazon</a:t>
            </a:r>
          </a:p>
          <a:p>
            <a:r>
              <a:rPr lang="en-US" b="1" dirty="0"/>
              <a:t>Are Tennessee job subsidies a success? Secrecy makes it nearly impossible to know.</a:t>
            </a:r>
          </a:p>
          <a:p>
            <a:r>
              <a:rPr lang="en-US" b="1" dirty="0"/>
              <a:t>Cooper's crusade: He wants to curb Nashville’s incentive addiction</a:t>
            </a:r>
          </a:p>
          <a:p>
            <a:endParaRPr lang="en-US" b="1" dirty="0"/>
          </a:p>
          <a:p>
            <a:endParaRPr lang="en-US" dirty="0"/>
          </a:p>
          <a:p>
            <a:endParaRPr lang="en-US" dirty="0"/>
          </a:p>
        </p:txBody>
      </p:sp>
      <p:sp>
        <p:nvSpPr>
          <p:cNvPr id="3" name="Title 2">
            <a:extLst>
              <a:ext uri="{FF2B5EF4-FFF2-40B4-BE49-F238E27FC236}">
                <a16:creationId xmlns:a16="http://schemas.microsoft.com/office/drawing/2014/main" id="{F4AFEEE6-7093-4F30-A6AE-0BEA1A9EA9AA}"/>
              </a:ext>
            </a:extLst>
          </p:cNvPr>
          <p:cNvSpPr>
            <a:spLocks noGrp="1"/>
          </p:cNvSpPr>
          <p:nvPr>
            <p:ph type="title"/>
          </p:nvPr>
        </p:nvSpPr>
        <p:spPr/>
        <p:txBody>
          <a:bodyPr/>
          <a:lstStyle/>
          <a:p>
            <a:r>
              <a:rPr lang="en-US" dirty="0">
                <a:solidFill>
                  <a:srgbClr val="C00000"/>
                </a:solidFill>
              </a:rPr>
              <a:t>Breaking News</a:t>
            </a:r>
          </a:p>
        </p:txBody>
      </p:sp>
    </p:spTree>
    <p:extLst>
      <p:ext uri="{BB962C8B-B14F-4D97-AF65-F5344CB8AC3E}">
        <p14:creationId xmlns:p14="http://schemas.microsoft.com/office/powerpoint/2010/main" val="94933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82404" y="0"/>
            <a:ext cx="6343650" cy="609600"/>
          </a:xfrm>
        </p:spPr>
        <p:txBody>
          <a:bodyPr>
            <a:normAutofit fontScale="90000"/>
          </a:bodyPr>
          <a:lstStyle/>
          <a:p>
            <a:pPr eaLnBrk="1" hangingPunct="1"/>
            <a:r>
              <a:rPr lang="en-US" sz="4000" dirty="0"/>
              <a:t>Effective Dates—June 30</a:t>
            </a:r>
          </a:p>
        </p:txBody>
      </p:sp>
      <p:sp>
        <p:nvSpPr>
          <p:cNvPr id="6147" name="Rectangle 3"/>
          <p:cNvSpPr>
            <a:spLocks noGrp="1" noChangeArrowheads="1"/>
          </p:cNvSpPr>
          <p:nvPr>
            <p:ph idx="1"/>
          </p:nvPr>
        </p:nvSpPr>
        <p:spPr>
          <a:xfrm>
            <a:off x="2066925" y="609601"/>
            <a:ext cx="8229600" cy="6208415"/>
          </a:xfrm>
        </p:spPr>
        <p:txBody>
          <a:bodyPr rtlCol="0">
            <a:normAutofit lnSpcReduction="10000"/>
          </a:bodyPr>
          <a:lstStyle/>
          <a:p>
            <a:pPr>
              <a:lnSpc>
                <a:spcPct val="80000"/>
              </a:lnSpc>
              <a:defRPr/>
            </a:pPr>
            <a:r>
              <a:rPr lang="en-US" sz="1800" b="1" dirty="0">
                <a:solidFill>
                  <a:srgbClr val="7030A0"/>
                </a:solidFill>
              </a:rPr>
              <a:t>2016</a:t>
            </a:r>
          </a:p>
          <a:p>
            <a:pPr lvl="1">
              <a:lnSpc>
                <a:spcPct val="120000"/>
              </a:lnSpc>
              <a:defRPr/>
            </a:pPr>
            <a:r>
              <a:rPr lang="en-US" sz="1400" b="1" dirty="0"/>
              <a:t>Statement 72—Fair Value Measurement and Application</a:t>
            </a:r>
          </a:p>
          <a:p>
            <a:pPr lvl="1">
              <a:lnSpc>
                <a:spcPct val="120000"/>
              </a:lnSpc>
              <a:defRPr/>
            </a:pPr>
            <a:r>
              <a:rPr lang="en-US" sz="1400" b="1" dirty="0"/>
              <a:t>Statement 73—Pensions—Related Assets (outside scope of Statements 67 and 68)</a:t>
            </a:r>
          </a:p>
          <a:p>
            <a:pPr lvl="1">
              <a:lnSpc>
                <a:spcPct val="120000"/>
              </a:lnSpc>
              <a:defRPr/>
            </a:pPr>
            <a:r>
              <a:rPr lang="en-US" sz="1400" b="1" dirty="0"/>
              <a:t>Statement 76—Hierarchy of GAAP for State/Local Governments</a:t>
            </a:r>
          </a:p>
          <a:p>
            <a:pPr lvl="1">
              <a:lnSpc>
                <a:spcPct val="120000"/>
              </a:lnSpc>
              <a:defRPr/>
            </a:pPr>
            <a:r>
              <a:rPr lang="en-US" sz="1400" b="1" dirty="0"/>
              <a:t>Statement 79 – Certain External Investment Pools and Pool Participants</a:t>
            </a:r>
          </a:p>
          <a:p>
            <a:r>
              <a:rPr lang="en-US" sz="1800" b="1" dirty="0">
                <a:solidFill>
                  <a:srgbClr val="7030A0"/>
                </a:solidFill>
              </a:rPr>
              <a:t>2017</a:t>
            </a:r>
          </a:p>
          <a:p>
            <a:pPr lvl="1">
              <a:lnSpc>
                <a:spcPct val="120000"/>
              </a:lnSpc>
            </a:pPr>
            <a:r>
              <a:rPr lang="en-US" sz="1400" b="1" dirty="0"/>
              <a:t>Statement 73—Pensions Amendments to Certain Provisions of 67 &amp; 68</a:t>
            </a:r>
          </a:p>
          <a:p>
            <a:pPr lvl="1">
              <a:lnSpc>
                <a:spcPct val="120000"/>
              </a:lnSpc>
            </a:pPr>
            <a:r>
              <a:rPr lang="en-US" sz="1400" b="1" dirty="0"/>
              <a:t>Statement 74—Financial Reporting – OPEB Plans </a:t>
            </a:r>
          </a:p>
          <a:p>
            <a:pPr lvl="1">
              <a:lnSpc>
                <a:spcPct val="120000"/>
              </a:lnSpc>
            </a:pPr>
            <a:r>
              <a:rPr lang="en-US" sz="1400" b="1" dirty="0"/>
              <a:t>Statement 77—Tax Abatement Disclosures</a:t>
            </a:r>
          </a:p>
          <a:p>
            <a:pPr lvl="1">
              <a:lnSpc>
                <a:spcPct val="120000"/>
              </a:lnSpc>
            </a:pPr>
            <a:r>
              <a:rPr lang="en-US" sz="1400" b="1" dirty="0"/>
              <a:t>Statement 78 – Pensions Provided through Certain Multiple-Employer Defined Benefit 	Plans</a:t>
            </a:r>
          </a:p>
          <a:p>
            <a:pPr lvl="1">
              <a:lnSpc>
                <a:spcPct val="120000"/>
              </a:lnSpc>
            </a:pPr>
            <a:r>
              <a:rPr lang="en-US" sz="1400" b="1" dirty="0"/>
              <a:t>Statement 80 - Blending Requirements for Certain Component Units</a:t>
            </a:r>
          </a:p>
          <a:p>
            <a:pPr lvl="1">
              <a:lnSpc>
                <a:spcPct val="120000"/>
              </a:lnSpc>
            </a:pPr>
            <a:r>
              <a:rPr lang="en-US" sz="1400" b="1" dirty="0"/>
              <a:t>Statement 82 – Pension Issues</a:t>
            </a:r>
          </a:p>
          <a:p>
            <a:r>
              <a:rPr lang="en-US" sz="1800" b="1" dirty="0">
                <a:solidFill>
                  <a:srgbClr val="7030A0"/>
                </a:solidFill>
              </a:rPr>
              <a:t>2018</a:t>
            </a:r>
          </a:p>
          <a:p>
            <a:pPr lvl="1"/>
            <a:r>
              <a:rPr lang="en-US" sz="1400" b="1" dirty="0"/>
              <a:t>Statement 75—Accounting and Financial Reporting – OPEB – Employers</a:t>
            </a:r>
          </a:p>
          <a:p>
            <a:pPr lvl="1"/>
            <a:r>
              <a:rPr lang="en-US" sz="1400" b="1" dirty="0"/>
              <a:t>Statement 81 – Irrevocable Split-Interest Agreements</a:t>
            </a:r>
          </a:p>
          <a:p>
            <a:pPr lvl="1"/>
            <a:r>
              <a:rPr lang="en-US" sz="1400" b="1" dirty="0"/>
              <a:t>Statement 82 – Pension Issues (Certain Provisions related to Assumptions)</a:t>
            </a:r>
          </a:p>
          <a:p>
            <a:pPr marL="393192" lvl="1" indent="0">
              <a:buNone/>
            </a:pPr>
            <a:r>
              <a:rPr lang="en-US" sz="1600" b="1" dirty="0">
                <a:solidFill>
                  <a:srgbClr val="7030A0"/>
                </a:solidFill>
              </a:rPr>
              <a:t>2019</a:t>
            </a:r>
          </a:p>
          <a:p>
            <a:pPr lvl="1"/>
            <a:r>
              <a:rPr lang="en-US" sz="1400" b="1" dirty="0"/>
              <a:t>Statement 83 - Certain Asset Retirement Obligations</a:t>
            </a:r>
          </a:p>
          <a:p>
            <a:pPr lvl="1"/>
            <a:r>
              <a:rPr lang="en-US" sz="1400" b="1" dirty="0"/>
              <a:t>Statement 84 - Fiduciary Activities</a:t>
            </a:r>
          </a:p>
          <a:p>
            <a:pPr lvl="1"/>
            <a:r>
              <a:rPr lang="en-US" sz="1400" b="1" dirty="0"/>
              <a:t>Statement 85 – Omnibus 2017</a:t>
            </a:r>
          </a:p>
          <a:p>
            <a:pPr lvl="1"/>
            <a:endParaRPr lang="en-US" sz="1400" b="1" dirty="0"/>
          </a:p>
          <a:p>
            <a:pPr lvl="1"/>
            <a:endParaRPr lang="en-US" sz="1400" b="1" dirty="0"/>
          </a:p>
          <a:p>
            <a:pPr marL="393192" lvl="1" indent="0">
              <a:buNone/>
            </a:pPr>
            <a:endParaRPr lang="en-US" sz="1400" b="1" dirty="0"/>
          </a:p>
          <a:p>
            <a:pPr lvl="1"/>
            <a:endParaRPr lang="en-US" sz="1400" b="1" dirty="0"/>
          </a:p>
          <a:p>
            <a:pPr marL="393192" lvl="1" indent="0">
              <a:buNone/>
            </a:pPr>
            <a:endParaRPr lang="en-US" sz="1400" b="1" dirty="0"/>
          </a:p>
          <a:p>
            <a:pPr lvl="1"/>
            <a:endParaRPr lang="en-US" sz="1400" b="1" dirty="0"/>
          </a:p>
          <a:p>
            <a:pPr>
              <a:lnSpc>
                <a:spcPct val="80000"/>
              </a:lnSpc>
              <a:defRPr/>
            </a:pPr>
            <a:endParaRPr lang="en-US" sz="1600" b="1" dirty="0"/>
          </a:p>
          <a:p>
            <a:pPr>
              <a:lnSpc>
                <a:spcPct val="80000"/>
              </a:lnSpc>
              <a:defRPr/>
            </a:pPr>
            <a:endParaRPr lang="en-US" sz="1600" b="1" dirty="0"/>
          </a:p>
          <a:p>
            <a:pPr lvl="1">
              <a:lnSpc>
                <a:spcPct val="80000"/>
              </a:lnSpc>
              <a:defRPr/>
            </a:pPr>
            <a:endParaRPr lang="en-US" sz="1600" b="1" dirty="0"/>
          </a:p>
          <a:p>
            <a:pPr>
              <a:lnSpc>
                <a:spcPct val="80000"/>
              </a:lnSpc>
              <a:defRPr/>
            </a:pPr>
            <a:endParaRPr lang="en-US" sz="2000" b="1" dirty="0"/>
          </a:p>
          <a:p>
            <a:pPr>
              <a:lnSpc>
                <a:spcPct val="80000"/>
              </a:lnSpc>
              <a:buNone/>
              <a:defRPr/>
            </a:pPr>
            <a:endParaRPr lang="en-US" sz="1600" b="1" dirty="0"/>
          </a:p>
          <a:p>
            <a:pPr>
              <a:lnSpc>
                <a:spcPct val="80000"/>
              </a:lnSpc>
              <a:defRPr/>
            </a:pPr>
            <a:endParaRPr lang="en-US" sz="2000" b="1" dirty="0"/>
          </a:p>
          <a:p>
            <a:pPr lvl="1">
              <a:lnSpc>
                <a:spcPct val="80000"/>
              </a:lnSpc>
              <a:defRPr/>
            </a:pPr>
            <a:endParaRPr lang="en-US" sz="1600" b="1" dirty="0"/>
          </a:p>
        </p:txBody>
      </p:sp>
      <p:sp>
        <p:nvSpPr>
          <p:cNvPr id="2" name="Slide Number Placeholder 1"/>
          <p:cNvSpPr>
            <a:spLocks noGrp="1"/>
          </p:cNvSpPr>
          <p:nvPr>
            <p:ph type="sldNum" sz="quarter" idx="12"/>
          </p:nvPr>
        </p:nvSpPr>
        <p:spPr/>
        <p:txBody>
          <a:bodyPr/>
          <a:lstStyle/>
          <a:p>
            <a:fld id="{0A6CD987-DC65-4DEA-BF54-AB1A5238CBCD}" type="slidenum">
              <a:rPr lang="en-US" smtClean="0"/>
              <a:t>2</a:t>
            </a:fld>
            <a:endParaRPr lang="en-US" dirty="0"/>
          </a:p>
        </p:txBody>
      </p:sp>
    </p:spTree>
    <p:extLst>
      <p:ext uri="{BB962C8B-B14F-4D97-AF65-F5344CB8AC3E}">
        <p14:creationId xmlns:p14="http://schemas.microsoft.com/office/powerpoint/2010/main" val="205882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147">
                                            <p:txEl>
                                              <p:pRg st="8" end="8"/>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6147">
                                            <p:txEl>
                                              <p:pRg st="10" end="10"/>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6147">
                                            <p:txEl>
                                              <p:pRg st="14" end="14"/>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6147">
                                            <p:txEl>
                                              <p:pRg st="17" end="17"/>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6147">
                                            <p:txEl>
                                              <p:pRg st="18" end="18"/>
                                            </p:txEl>
                                          </p:spTgt>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6147">
                                            <p:txEl>
                                              <p:pRg st="19" end="19"/>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A0461B-9008-4D33-BF4A-FBE592B50F02}"/>
              </a:ext>
            </a:extLst>
          </p:cNvPr>
          <p:cNvSpPr>
            <a:spLocks noGrp="1"/>
          </p:cNvSpPr>
          <p:nvPr>
            <p:ph idx="1"/>
          </p:nvPr>
        </p:nvSpPr>
        <p:spPr/>
        <p:txBody>
          <a:bodyPr/>
          <a:lstStyle/>
          <a:p>
            <a:r>
              <a:rPr lang="en-US" b="1" dirty="0"/>
              <a:t>Tire plant breaks ground in Rhea County after Tennessee approves tax break agreement</a:t>
            </a:r>
          </a:p>
          <a:p>
            <a:r>
              <a:rPr lang="en-US" b="1" dirty="0"/>
              <a:t>How does Tennessee stack up in reporting business subsidies, job creation?</a:t>
            </a:r>
          </a:p>
          <a:p>
            <a:r>
              <a:rPr lang="en-US" b="1" dirty="0"/>
              <a:t>Are PILOTs a necessary evil for luring jobs to Tennessee?</a:t>
            </a:r>
          </a:p>
          <a:p>
            <a:r>
              <a:rPr lang="en-US" b="1" dirty="0"/>
              <a:t>Capital grants for failed Economic and Community Development deals shifted to West Tennessee megasite</a:t>
            </a:r>
          </a:p>
          <a:p>
            <a:pPr marL="0" indent="0">
              <a:buNone/>
            </a:pPr>
            <a:endParaRPr lang="en-US" b="1" dirty="0"/>
          </a:p>
          <a:p>
            <a:endParaRPr lang="en-US" dirty="0"/>
          </a:p>
          <a:p>
            <a:endParaRPr lang="en-US" dirty="0"/>
          </a:p>
        </p:txBody>
      </p:sp>
      <p:sp>
        <p:nvSpPr>
          <p:cNvPr id="3" name="Title 2">
            <a:extLst>
              <a:ext uri="{FF2B5EF4-FFF2-40B4-BE49-F238E27FC236}">
                <a16:creationId xmlns:a16="http://schemas.microsoft.com/office/drawing/2014/main" id="{F4AFEEE6-7093-4F30-A6AE-0BEA1A9EA9AA}"/>
              </a:ext>
            </a:extLst>
          </p:cNvPr>
          <p:cNvSpPr>
            <a:spLocks noGrp="1"/>
          </p:cNvSpPr>
          <p:nvPr>
            <p:ph type="title"/>
          </p:nvPr>
        </p:nvSpPr>
        <p:spPr/>
        <p:txBody>
          <a:bodyPr/>
          <a:lstStyle/>
          <a:p>
            <a:r>
              <a:rPr lang="en-US" dirty="0">
                <a:solidFill>
                  <a:srgbClr val="C00000"/>
                </a:solidFill>
              </a:rPr>
              <a:t>Breaking News</a:t>
            </a:r>
          </a:p>
        </p:txBody>
      </p:sp>
    </p:spTree>
    <p:extLst>
      <p:ext uri="{BB962C8B-B14F-4D97-AF65-F5344CB8AC3E}">
        <p14:creationId xmlns:p14="http://schemas.microsoft.com/office/powerpoint/2010/main" val="488609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85D4-41F3-4A77-9BB6-9A2A1BA2F568}"/>
              </a:ext>
            </a:extLst>
          </p:cNvPr>
          <p:cNvSpPr>
            <a:spLocks noGrp="1"/>
          </p:cNvSpPr>
          <p:nvPr>
            <p:ph type="title"/>
          </p:nvPr>
        </p:nvSpPr>
        <p:spPr/>
        <p:txBody>
          <a:bodyPr/>
          <a:lstStyle/>
          <a:p>
            <a:r>
              <a:rPr lang="en-US" dirty="0">
                <a:solidFill>
                  <a:srgbClr val="C00000"/>
                </a:solidFill>
              </a:rPr>
              <a:t>Breaking News</a:t>
            </a:r>
          </a:p>
        </p:txBody>
      </p:sp>
      <p:sp>
        <p:nvSpPr>
          <p:cNvPr id="3" name="Content Placeholder 2">
            <a:extLst>
              <a:ext uri="{FF2B5EF4-FFF2-40B4-BE49-F238E27FC236}">
                <a16:creationId xmlns:a16="http://schemas.microsoft.com/office/drawing/2014/main" id="{02A42A18-CA9C-46C5-BB66-95D2E38A9FC9}"/>
              </a:ext>
            </a:extLst>
          </p:cNvPr>
          <p:cNvSpPr>
            <a:spLocks noGrp="1"/>
          </p:cNvSpPr>
          <p:nvPr>
            <p:ph idx="1"/>
          </p:nvPr>
        </p:nvSpPr>
        <p:spPr>
          <a:xfrm>
            <a:off x="838200" y="1861136"/>
            <a:ext cx="10515600" cy="4351338"/>
          </a:xfrm>
          <a:noFill/>
        </p:spPr>
        <p:txBody>
          <a:bodyPr/>
          <a:lstStyle/>
          <a:p>
            <a:pPr marL="0" indent="0">
              <a:buNone/>
            </a:pPr>
            <a:endParaRPr lang="en-US" dirty="0"/>
          </a:p>
          <a:p>
            <a:r>
              <a:rPr lang="en-US" u="sng" dirty="0">
                <a:hlinkClick r:id="rId2"/>
              </a:rPr>
              <a:t>https://www.memphisdailynews.com/news/2017/oct/5/memphis-readies-red-carpet-to-land-amazon/</a:t>
            </a:r>
            <a:endParaRPr lang="en-US" u="sng" dirty="0"/>
          </a:p>
          <a:p>
            <a:r>
              <a:rPr lang="en-US" u="sng" dirty="0">
                <a:hlinkClick r:id="rId3"/>
              </a:rPr>
              <a:t>http://www.tennessean.com/story/news/investigations/2017/09/17/tennessee-businesses-subsidies-keep-word-jobs/471621001/</a:t>
            </a:r>
            <a:endParaRPr lang="en-US" u="sng" dirty="0"/>
          </a:p>
          <a:p>
            <a:r>
              <a:rPr lang="en-US" u="sng" dirty="0">
                <a:hlinkClick r:id="rId4"/>
              </a:rPr>
              <a:t>https://www.bizjournals.com/nashville/news/2017/09/21/cooper-crusade-curb-nashville-incentive-addiction.html</a:t>
            </a:r>
            <a:endParaRPr lang="en-US" dirty="0"/>
          </a:p>
        </p:txBody>
      </p:sp>
    </p:spTree>
    <p:extLst>
      <p:ext uri="{BB962C8B-B14F-4D97-AF65-F5344CB8AC3E}">
        <p14:creationId xmlns:p14="http://schemas.microsoft.com/office/powerpoint/2010/main" val="472410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4E7DD1-2044-4827-AB7D-89A66CA9EF2C}"/>
              </a:ext>
            </a:extLst>
          </p:cNvPr>
          <p:cNvSpPr>
            <a:spLocks noGrp="1"/>
          </p:cNvSpPr>
          <p:nvPr>
            <p:ph idx="1"/>
          </p:nvPr>
        </p:nvSpPr>
        <p:spPr/>
        <p:txBody>
          <a:bodyPr/>
          <a:lstStyle/>
          <a:p>
            <a:r>
              <a:rPr lang="en-US" u="sng" dirty="0">
                <a:hlinkClick r:id="rId2"/>
              </a:rPr>
              <a:t>http://newschannel9.com/news/local/tire-plant-breaks-ground-in-rhea-county-after-tax-break-agreement-approved-by-state</a:t>
            </a:r>
            <a:endParaRPr lang="en-US" u="sng" dirty="0"/>
          </a:p>
          <a:p>
            <a:r>
              <a:rPr lang="en-US" u="sng" dirty="0">
                <a:hlinkClick r:id="rId3"/>
              </a:rPr>
              <a:t>http://www.tennessean.com/story/news/investigations/2017/09/17/tennessee-economic-development-subsidies-improve-its-subsidies-other-states-provide-lessons/545843001/</a:t>
            </a:r>
            <a:endParaRPr lang="en-US" u="sng" dirty="0"/>
          </a:p>
          <a:p>
            <a:r>
              <a:rPr lang="en-US" u="sng" dirty="0">
                <a:hlinkClick r:id="rId4"/>
              </a:rPr>
              <a:t>http://www.tennessean.com/story/news/2017/09/17/tennessee-jobs-payment-in-lieu-of-taxes/533871001/</a:t>
            </a:r>
            <a:endParaRPr lang="en-US" dirty="0"/>
          </a:p>
        </p:txBody>
      </p:sp>
      <p:sp>
        <p:nvSpPr>
          <p:cNvPr id="3" name="Title 2">
            <a:extLst>
              <a:ext uri="{FF2B5EF4-FFF2-40B4-BE49-F238E27FC236}">
                <a16:creationId xmlns:a16="http://schemas.microsoft.com/office/drawing/2014/main" id="{AC7C82D2-F604-4499-94A5-5A697C510276}"/>
              </a:ext>
            </a:extLst>
          </p:cNvPr>
          <p:cNvSpPr>
            <a:spLocks noGrp="1"/>
          </p:cNvSpPr>
          <p:nvPr>
            <p:ph type="title"/>
          </p:nvPr>
        </p:nvSpPr>
        <p:spPr/>
        <p:txBody>
          <a:bodyPr/>
          <a:lstStyle/>
          <a:p>
            <a:r>
              <a:rPr lang="en-US" dirty="0">
                <a:solidFill>
                  <a:srgbClr val="C00000"/>
                </a:solidFill>
              </a:rPr>
              <a:t>Breaking News</a:t>
            </a:r>
          </a:p>
        </p:txBody>
      </p:sp>
    </p:spTree>
    <p:extLst>
      <p:ext uri="{BB962C8B-B14F-4D97-AF65-F5344CB8AC3E}">
        <p14:creationId xmlns:p14="http://schemas.microsoft.com/office/powerpoint/2010/main" val="1594046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1617CD-6AC2-41C3-A00B-2F6642DCA7F2}"/>
              </a:ext>
            </a:extLst>
          </p:cNvPr>
          <p:cNvSpPr>
            <a:spLocks noGrp="1"/>
          </p:cNvSpPr>
          <p:nvPr>
            <p:ph idx="1"/>
          </p:nvPr>
        </p:nvSpPr>
        <p:spPr/>
        <p:txBody>
          <a:bodyPr/>
          <a:lstStyle/>
          <a:p>
            <a:r>
              <a:rPr lang="en-US" u="sng" dirty="0">
                <a:hlinkClick r:id="rId2"/>
              </a:rPr>
              <a:t>http://www.tennessean.com/story/money/2017/09/14/capital-grants-failed-economic-and-community-development-deals-shifted-west-tennessee-megasite/559101001/</a:t>
            </a:r>
            <a:endParaRPr lang="en-US" dirty="0"/>
          </a:p>
        </p:txBody>
      </p:sp>
      <p:sp>
        <p:nvSpPr>
          <p:cNvPr id="3" name="Title 2">
            <a:extLst>
              <a:ext uri="{FF2B5EF4-FFF2-40B4-BE49-F238E27FC236}">
                <a16:creationId xmlns:a16="http://schemas.microsoft.com/office/drawing/2014/main" id="{F29240D5-F765-4575-8C10-494904718218}"/>
              </a:ext>
            </a:extLst>
          </p:cNvPr>
          <p:cNvSpPr>
            <a:spLocks noGrp="1"/>
          </p:cNvSpPr>
          <p:nvPr>
            <p:ph type="title"/>
          </p:nvPr>
        </p:nvSpPr>
        <p:spPr/>
        <p:txBody>
          <a:bodyPr/>
          <a:lstStyle/>
          <a:p>
            <a:r>
              <a:rPr lang="en-US" dirty="0">
                <a:solidFill>
                  <a:srgbClr val="C00000"/>
                </a:solidFill>
              </a:rPr>
              <a:t>Breaking News</a:t>
            </a:r>
          </a:p>
        </p:txBody>
      </p:sp>
    </p:spTree>
    <p:extLst>
      <p:ext uri="{BB962C8B-B14F-4D97-AF65-F5344CB8AC3E}">
        <p14:creationId xmlns:p14="http://schemas.microsoft.com/office/powerpoint/2010/main" val="12280818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a:solidFill>
                  <a:sysClr val="windowText" lastClr="000000"/>
                </a:solidFill>
              </a:rPr>
              <a:t>Which of the following represents a “tax abatement”?</a:t>
            </a:r>
          </a:p>
          <a:p>
            <a:pPr algn="just"/>
            <a:endParaRPr lang="en-US" b="1" dirty="0">
              <a:solidFill>
                <a:sysClr val="windowText" lastClr="000000"/>
              </a:solidFill>
            </a:endParaRPr>
          </a:p>
          <a:p>
            <a:pPr lvl="1" indent="-342900" algn="just">
              <a:buFont typeface="+mj-lt"/>
              <a:buAutoNum type="alphaUcPeriod"/>
            </a:pPr>
            <a:r>
              <a:rPr lang="en-US" b="1" dirty="0">
                <a:solidFill>
                  <a:sysClr val="windowText" lastClr="000000"/>
                </a:solidFill>
              </a:rPr>
              <a:t>A property tax exemption for church property</a:t>
            </a:r>
          </a:p>
          <a:p>
            <a:pPr lvl="1" indent="-342900" algn="just">
              <a:buFont typeface="+mj-lt"/>
              <a:buAutoNum type="alphaUcPeriod"/>
            </a:pPr>
            <a:r>
              <a:rPr lang="en-US" b="1" dirty="0">
                <a:solidFill>
                  <a:sysClr val="windowText" lastClr="000000"/>
                </a:solidFill>
              </a:rPr>
              <a:t>A donation of land to a industrial company as incentive to locate</a:t>
            </a:r>
          </a:p>
          <a:p>
            <a:pPr lvl="1" indent="-342900" algn="just">
              <a:buFont typeface="+mj-lt"/>
              <a:buAutoNum type="alphaUcPeriod"/>
            </a:pPr>
            <a:r>
              <a:rPr lang="en-US" b="1" dirty="0">
                <a:solidFill>
                  <a:sysClr val="windowText" lastClr="000000"/>
                </a:solidFill>
              </a:rPr>
              <a:t>A reduction in landfill charges for a company for the first 5 years after relocation</a:t>
            </a:r>
          </a:p>
          <a:p>
            <a:pPr lvl="1" indent="-342900" algn="just">
              <a:buFont typeface="+mj-lt"/>
              <a:buAutoNum type="alphaUcPeriod"/>
            </a:pPr>
            <a:r>
              <a:rPr lang="en-US" b="1" dirty="0">
                <a:solidFill>
                  <a:sysClr val="windowText" lastClr="000000"/>
                </a:solidFill>
              </a:rPr>
              <a:t>Local government provides a loan to a company</a:t>
            </a:r>
          </a:p>
        </p:txBody>
      </p:sp>
      <p:sp>
        <p:nvSpPr>
          <p:cNvPr id="3" name="Title 2"/>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Quiz</a:t>
            </a:r>
          </a:p>
        </p:txBody>
      </p:sp>
    </p:spTree>
    <p:extLst>
      <p:ext uri="{BB962C8B-B14F-4D97-AF65-F5344CB8AC3E}">
        <p14:creationId xmlns:p14="http://schemas.microsoft.com/office/powerpoint/2010/main" val="557464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b="1" dirty="0">
                <a:solidFill>
                  <a:sysClr val="windowText" lastClr="000000"/>
                </a:solidFill>
              </a:rPr>
              <a:t>Which of the following represents a “tax abatement”?</a:t>
            </a:r>
          </a:p>
          <a:p>
            <a:pPr algn="just"/>
            <a:endParaRPr lang="en-US" b="1" dirty="0">
              <a:solidFill>
                <a:sysClr val="windowText" lastClr="000000"/>
              </a:solidFill>
            </a:endParaRPr>
          </a:p>
          <a:p>
            <a:pPr lvl="1" indent="-342900" algn="just">
              <a:buFont typeface="+mj-lt"/>
              <a:buAutoNum type="alphaUcPeriod"/>
            </a:pPr>
            <a:r>
              <a:rPr lang="en-US" b="1" dirty="0">
                <a:solidFill>
                  <a:sysClr val="windowText" lastClr="000000"/>
                </a:solidFill>
              </a:rPr>
              <a:t>The State of Tennessee reduces corporate income tax for a particular project which also reduces the shared corporate income tax of a local government  </a:t>
            </a:r>
          </a:p>
          <a:p>
            <a:pPr lvl="1" indent="-342900" algn="just">
              <a:buFont typeface="+mj-lt"/>
              <a:buAutoNum type="alphaUcPeriod"/>
            </a:pPr>
            <a:r>
              <a:rPr lang="en-US" b="1" dirty="0">
                <a:solidFill>
                  <a:sysClr val="windowText" lastClr="000000"/>
                </a:solidFill>
              </a:rPr>
              <a:t>A greenbelt assessment that reduces property tax for a farmer or company</a:t>
            </a:r>
          </a:p>
          <a:p>
            <a:pPr lvl="1" indent="-342900" algn="just">
              <a:buFont typeface="+mj-lt"/>
              <a:buAutoNum type="alphaUcPeriod"/>
            </a:pPr>
            <a:r>
              <a:rPr lang="en-US" b="1" dirty="0">
                <a:solidFill>
                  <a:sysClr val="windowText" lastClr="000000"/>
                </a:solidFill>
              </a:rPr>
              <a:t>A tax reduction that would be available to anyone under the circumstances</a:t>
            </a:r>
          </a:p>
          <a:p>
            <a:pPr marL="342900" lvl="1" indent="0" algn="just">
              <a:buNone/>
            </a:pPr>
            <a:endParaRPr lang="en-US" b="1" dirty="0">
              <a:solidFill>
                <a:sysClr val="windowText" lastClr="000000"/>
              </a:solidFill>
            </a:endParaRPr>
          </a:p>
          <a:p>
            <a:pPr lvl="1" indent="-342900" algn="just">
              <a:buFont typeface="+mj-lt"/>
              <a:buAutoNum type="alphaUcPeriod"/>
            </a:pPr>
            <a:endParaRPr lang="en-US" b="1" dirty="0">
              <a:solidFill>
                <a:sysClr val="windowText" lastClr="000000"/>
              </a:solidFill>
            </a:endParaRPr>
          </a:p>
          <a:p>
            <a:pPr marL="342900" lvl="1" indent="0" algn="just">
              <a:buNone/>
            </a:pPr>
            <a:endParaRPr lang="en-US" b="1" dirty="0">
              <a:solidFill>
                <a:sysClr val="windowText" lastClr="000000"/>
              </a:solidFill>
            </a:endParaRPr>
          </a:p>
        </p:txBody>
      </p:sp>
      <p:sp>
        <p:nvSpPr>
          <p:cNvPr id="3" name="Title 2"/>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Quiz</a:t>
            </a:r>
          </a:p>
        </p:txBody>
      </p:sp>
    </p:spTree>
    <p:extLst>
      <p:ext uri="{BB962C8B-B14F-4D97-AF65-F5344CB8AC3E}">
        <p14:creationId xmlns:p14="http://schemas.microsoft.com/office/powerpoint/2010/main" val="161675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dirty="0">
                <a:solidFill>
                  <a:sysClr val="windowText" lastClr="000000"/>
                </a:solidFill>
              </a:rPr>
              <a:t>Which of the following are </a:t>
            </a:r>
            <a:r>
              <a:rPr lang="en-US" b="1" u="sng" dirty="0">
                <a:solidFill>
                  <a:sysClr val="windowText" lastClr="000000"/>
                </a:solidFill>
              </a:rPr>
              <a:t>not</a:t>
            </a:r>
            <a:r>
              <a:rPr lang="en-US" b="1" dirty="0">
                <a:solidFill>
                  <a:sysClr val="windowText" lastClr="000000"/>
                </a:solidFill>
              </a:rPr>
              <a:t> true for tax abatement disclosures?</a:t>
            </a:r>
          </a:p>
          <a:p>
            <a:pPr algn="just"/>
            <a:endParaRPr lang="en-US" b="1" dirty="0">
              <a:solidFill>
                <a:sysClr val="windowText" lastClr="000000"/>
              </a:solidFill>
            </a:endParaRPr>
          </a:p>
          <a:p>
            <a:pPr lvl="1" indent="-342900" algn="just">
              <a:buFont typeface="+mj-lt"/>
              <a:buAutoNum type="alphaUcPeriod"/>
            </a:pPr>
            <a:r>
              <a:rPr lang="en-US" b="1" dirty="0">
                <a:solidFill>
                  <a:sysClr val="windowText" lastClr="000000"/>
                </a:solidFill>
              </a:rPr>
              <a:t>Gross dollar amount of the abatements must be presented for the current year and future years</a:t>
            </a:r>
          </a:p>
          <a:p>
            <a:pPr lvl="1" indent="-342900" algn="just">
              <a:buFont typeface="+mj-lt"/>
              <a:buAutoNum type="alphaUcPeriod"/>
            </a:pPr>
            <a:r>
              <a:rPr lang="en-US" b="1" dirty="0">
                <a:solidFill>
                  <a:sysClr val="windowText" lastClr="000000"/>
                </a:solidFill>
              </a:rPr>
              <a:t>Disclosures may be aggregated for similar types of programs</a:t>
            </a:r>
          </a:p>
          <a:p>
            <a:pPr lvl="1" indent="-342900" algn="just">
              <a:buFont typeface="+mj-lt"/>
              <a:buAutoNum type="alphaUcPeriod"/>
            </a:pPr>
            <a:r>
              <a:rPr lang="en-US" b="1" dirty="0">
                <a:solidFill>
                  <a:sysClr val="windowText" lastClr="000000"/>
                </a:solidFill>
              </a:rPr>
              <a:t>Disclosures must be separated between the government and other governments that provide tax abatements including component units if significant</a:t>
            </a:r>
          </a:p>
          <a:p>
            <a:pPr lvl="1" indent="-342900" algn="just">
              <a:buFont typeface="+mj-lt"/>
              <a:buAutoNum type="alphaUcPeriod"/>
            </a:pPr>
            <a:r>
              <a:rPr lang="en-US" b="1" dirty="0">
                <a:solidFill>
                  <a:sysClr val="windowText" lastClr="000000"/>
                </a:solidFill>
              </a:rPr>
              <a:t>The government may establish a threshold for individual agreements</a:t>
            </a:r>
          </a:p>
          <a:p>
            <a:pPr marL="342900" lvl="1" indent="0" algn="just">
              <a:buNone/>
            </a:pPr>
            <a:endParaRPr lang="en-US" b="1" dirty="0">
              <a:solidFill>
                <a:sysClr val="windowText" lastClr="000000"/>
              </a:solidFill>
            </a:endParaRPr>
          </a:p>
        </p:txBody>
      </p:sp>
      <p:sp>
        <p:nvSpPr>
          <p:cNvPr id="3" name="Title 2"/>
          <p:cNvSpPr>
            <a:spLocks noGrp="1"/>
          </p:cNvSpPr>
          <p:nvPr>
            <p:ph type="title"/>
          </p:nvPr>
        </p:nvSpPr>
        <p:spPr>
          <a:xfrm>
            <a:off x="1981200" y="457200"/>
            <a:ext cx="8229600" cy="11430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Quiz</a:t>
            </a:r>
          </a:p>
        </p:txBody>
      </p:sp>
    </p:spTree>
    <p:extLst>
      <p:ext uri="{BB962C8B-B14F-4D97-AF65-F5344CB8AC3E}">
        <p14:creationId xmlns:p14="http://schemas.microsoft.com/office/powerpoint/2010/main" val="4222652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7D0F9F-55FA-4F30-81BF-58300310BE6F}"/>
              </a:ext>
            </a:extLst>
          </p:cNvPr>
          <p:cNvSpPr>
            <a:spLocks noGrp="1"/>
          </p:cNvSpPr>
          <p:nvPr>
            <p:ph idx="1"/>
          </p:nvPr>
        </p:nvSpPr>
        <p:spPr/>
        <p:txBody>
          <a:bodyPr>
            <a:normAutofit/>
          </a:bodyPr>
          <a:lstStyle/>
          <a:p>
            <a:endParaRPr lang="en-US" sz="8000" dirty="0">
              <a:solidFill>
                <a:srgbClr val="C00000"/>
              </a:solidFill>
            </a:endParaRPr>
          </a:p>
          <a:p>
            <a:r>
              <a:rPr lang="en-US" sz="8000" dirty="0">
                <a:solidFill>
                  <a:srgbClr val="C00000"/>
                </a:solidFill>
              </a:rPr>
              <a:t>There aren’t many!!</a:t>
            </a:r>
          </a:p>
        </p:txBody>
      </p:sp>
      <p:sp>
        <p:nvSpPr>
          <p:cNvPr id="3" name="Title 2">
            <a:extLst>
              <a:ext uri="{FF2B5EF4-FFF2-40B4-BE49-F238E27FC236}">
                <a16:creationId xmlns:a16="http://schemas.microsoft.com/office/drawing/2014/main" id="{FD21CB6E-8199-427B-9EA1-731ABDEB01C0}"/>
              </a:ext>
            </a:extLst>
          </p:cNvPr>
          <p:cNvSpPr>
            <a:spLocks noGrp="1"/>
          </p:cNvSpPr>
          <p:nvPr>
            <p:ph type="title"/>
          </p:nvPr>
        </p:nvSpPr>
        <p:spPr/>
        <p:txBody>
          <a:bodyPr>
            <a:normAutofit fontScale="90000"/>
          </a:bodyPr>
          <a:lstStyle/>
          <a:p>
            <a:r>
              <a:rPr lang="en-US" b="1" dirty="0">
                <a:ln/>
                <a:solidFill>
                  <a:srgbClr val="0070C0"/>
                </a:solidFill>
              </a:rPr>
              <a:t>Tax Abatement Disclosures in Tennessee</a:t>
            </a:r>
            <a:endParaRPr lang="en-US" dirty="0"/>
          </a:p>
        </p:txBody>
      </p:sp>
    </p:spTree>
    <p:extLst>
      <p:ext uri="{BB962C8B-B14F-4D97-AF65-F5344CB8AC3E}">
        <p14:creationId xmlns:p14="http://schemas.microsoft.com/office/powerpoint/2010/main" val="4216791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0C7EFB-0E37-47C4-803B-0FB408E7C0EA}"/>
              </a:ext>
            </a:extLst>
          </p:cNvPr>
          <p:cNvSpPr>
            <a:spLocks noGrp="1"/>
          </p:cNvSpPr>
          <p:nvPr>
            <p:ph idx="1"/>
          </p:nvPr>
        </p:nvSpPr>
        <p:spPr/>
        <p:txBody>
          <a:bodyPr/>
          <a:lstStyle/>
          <a:p>
            <a:r>
              <a:rPr lang="en-US" dirty="0"/>
              <a:t>IDB’s lease a building to a company.</a:t>
            </a:r>
          </a:p>
          <a:p>
            <a:r>
              <a:rPr lang="en-US" dirty="0"/>
              <a:t>IDB’s sell a building to a company, the company then deeds the building back to the IDB.</a:t>
            </a:r>
          </a:p>
          <a:p>
            <a:r>
              <a:rPr lang="en-US" dirty="0"/>
              <a:t>IDBs own the land on which a building is constructed.  The IDB issues revenue bonds on behalf of the company and the company builds a building on the IDB’s land.  The company agrees to make payments-in-lieu-of taxes for an agreed upon amount.</a:t>
            </a:r>
          </a:p>
        </p:txBody>
      </p:sp>
      <p:sp>
        <p:nvSpPr>
          <p:cNvPr id="3" name="Title 2">
            <a:extLst>
              <a:ext uri="{FF2B5EF4-FFF2-40B4-BE49-F238E27FC236}">
                <a16:creationId xmlns:a16="http://schemas.microsoft.com/office/drawing/2014/main" id="{E4F7225F-33A8-49C7-AE18-69972C459B7F}"/>
              </a:ext>
            </a:extLst>
          </p:cNvPr>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The way in works in Tennessee</a:t>
            </a:r>
          </a:p>
        </p:txBody>
      </p:sp>
    </p:spTree>
    <p:extLst>
      <p:ext uri="{BB962C8B-B14F-4D97-AF65-F5344CB8AC3E}">
        <p14:creationId xmlns:p14="http://schemas.microsoft.com/office/powerpoint/2010/main" val="790146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28057" y="533400"/>
            <a:ext cx="8882743" cy="11430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Final Thoughts</a:t>
            </a:r>
          </a:p>
        </p:txBody>
      </p:sp>
      <p:sp>
        <p:nvSpPr>
          <p:cNvPr id="5" name="Content Placeholder 4"/>
          <p:cNvSpPr>
            <a:spLocks noGrp="1"/>
          </p:cNvSpPr>
          <p:nvPr>
            <p:ph idx="1"/>
          </p:nvPr>
        </p:nvSpPr>
        <p:spPr>
          <a:xfrm>
            <a:off x="1328057" y="1447801"/>
            <a:ext cx="9470572" cy="4375149"/>
          </a:xfrm>
        </p:spPr>
        <p:txBody>
          <a:bodyPr>
            <a:normAutofit/>
          </a:bodyPr>
          <a:lstStyle/>
          <a:p>
            <a:pPr algn="just"/>
            <a:endParaRPr lang="en-US" b="1" dirty="0">
              <a:solidFill>
                <a:sysClr val="windowText" lastClr="000000"/>
              </a:solidFill>
            </a:endParaRPr>
          </a:p>
          <a:p>
            <a:pPr algn="just"/>
            <a:r>
              <a:rPr lang="en-US" b="1" dirty="0">
                <a:solidFill>
                  <a:sysClr val="windowText" lastClr="000000"/>
                </a:solidFill>
              </a:rPr>
              <a:t>Tax Abatements are a necessary part of today’s business environment.</a:t>
            </a:r>
          </a:p>
          <a:p>
            <a:pPr algn="just"/>
            <a:r>
              <a:rPr lang="en-US" b="1" dirty="0">
                <a:solidFill>
                  <a:sysClr val="windowText" lastClr="000000"/>
                </a:solidFill>
              </a:rPr>
              <a:t>Now the general public will know what the amount of Revenues abated.</a:t>
            </a:r>
          </a:p>
          <a:p>
            <a:pPr algn="just"/>
            <a:r>
              <a:rPr lang="en-US" b="1" dirty="0">
                <a:solidFill>
                  <a:sysClr val="windowText" lastClr="000000"/>
                </a:solidFill>
              </a:rPr>
              <a:t>This creates two problems:</a:t>
            </a:r>
          </a:p>
          <a:p>
            <a:pPr lvl="1" algn="just"/>
            <a:r>
              <a:rPr lang="en-US" b="1" dirty="0">
                <a:solidFill>
                  <a:sysClr val="windowText" lastClr="000000"/>
                </a:solidFill>
              </a:rPr>
              <a:t>Those in charge of governance may be more reluctant to approve tax abatements</a:t>
            </a:r>
          </a:p>
          <a:p>
            <a:pPr lvl="1" algn="just"/>
            <a:r>
              <a:rPr lang="en-US" b="1" dirty="0">
                <a:solidFill>
                  <a:sysClr val="windowText" lastClr="000000"/>
                </a:solidFill>
              </a:rPr>
              <a:t>Other businesses may demand equal treatment</a:t>
            </a:r>
          </a:p>
          <a:p>
            <a:pPr marL="342900" lvl="1" indent="0" algn="just">
              <a:buNone/>
            </a:pPr>
            <a:endParaRPr lang="en-US" b="1" dirty="0">
              <a:solidFill>
                <a:sysClr val="windowText" lastClr="000000"/>
              </a:solidFill>
            </a:endParaRP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29</a:t>
            </a:fld>
            <a:endParaRPr lang="en-US" dirty="0"/>
          </a:p>
        </p:txBody>
      </p:sp>
    </p:spTree>
    <p:extLst>
      <p:ext uri="{BB962C8B-B14F-4D97-AF65-F5344CB8AC3E}">
        <p14:creationId xmlns:p14="http://schemas.microsoft.com/office/powerpoint/2010/main" val="1799359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anim calcmode="lin" valueType="num">
                                      <p:cBhvr>
                                        <p:cTn id="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5" end="5"/>
                                            </p:txEl>
                                          </p:spTgt>
                                        </p:tgtEl>
                                        <p:attrNameLst>
                                          <p:attrName>style.visibility</p:attrName>
                                        </p:attrNameLst>
                                      </p:cBhvr>
                                      <p:to>
                                        <p:strVal val="visible"/>
                                      </p:to>
                                    </p:set>
                                    <p:animEffect transition="in" filter="fade">
                                      <p:cBhvr>
                                        <p:cTn id="14" dur="1000"/>
                                        <p:tgtEl>
                                          <p:spTgt spid="5">
                                            <p:txEl>
                                              <p:pRg st="5" end="5"/>
                                            </p:txEl>
                                          </p:spTgt>
                                        </p:tgtEl>
                                      </p:cBhvr>
                                    </p:animEffect>
                                    <p:anim calcmode="lin" valueType="num">
                                      <p:cBhvr>
                                        <p:cTn id="15"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marL="13716" indent="0">
              <a:buNone/>
            </a:pPr>
            <a:r>
              <a:rPr lang="en-US" sz="21500" b="1" dirty="0">
                <a:ln/>
                <a:solidFill>
                  <a:schemeClr val="accent2">
                    <a:lumMod val="75000"/>
                  </a:schemeClr>
                </a:solidFill>
              </a:rPr>
              <a:t> 77</a:t>
            </a:r>
          </a:p>
        </p:txBody>
      </p:sp>
      <p:sp>
        <p:nvSpPr>
          <p:cNvPr id="3" name="Title 2"/>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2100" b="1" dirty="0">
                <a:ln/>
                <a:solidFill>
                  <a:sysClr val="windowText" lastClr="000000"/>
                </a:solidFill>
              </a:rPr>
              <a:t>Tax Abatement Disclosures - 2017</a:t>
            </a:r>
          </a:p>
        </p:txBody>
      </p:sp>
    </p:spTree>
    <p:extLst>
      <p:ext uri="{BB962C8B-B14F-4D97-AF65-F5344CB8AC3E}">
        <p14:creationId xmlns:p14="http://schemas.microsoft.com/office/powerpoint/2010/main" val="2584713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2"/>
          <p:cNvSpPr>
            <a:spLocks noGrp="1" noChangeArrowheads="1"/>
          </p:cNvSpPr>
          <p:nvPr>
            <p:ph type="title"/>
          </p:nvPr>
        </p:nvSpPr>
        <p:spPr/>
        <p:txBody>
          <a:bodyPr vert="horz" lIns="92075" tIns="46038" rIns="92075" bIns="46038" rtlCol="0" anchor="ctr">
            <a:normAutofit fontScale="90000"/>
          </a:bodyPr>
          <a:lstStyle/>
          <a:p>
            <a:pPr eaLnBrk="1" hangingPunct="1"/>
            <a:br>
              <a:rPr lang="en-US" dirty="0"/>
            </a:br>
            <a:br>
              <a:rPr lang="en-US" dirty="0"/>
            </a:br>
            <a:endParaRPr lang="en-US" dirty="0"/>
          </a:p>
        </p:txBody>
      </p:sp>
      <p:sp>
        <p:nvSpPr>
          <p:cNvPr id="250884" name="Rectangle 3"/>
          <p:cNvSpPr>
            <a:spLocks noGrp="1" noChangeArrowheads="1"/>
          </p:cNvSpPr>
          <p:nvPr>
            <p:ph sz="half" idx="1"/>
          </p:nvPr>
        </p:nvSpPr>
        <p:spPr>
          <a:xfrm>
            <a:off x="4749421" y="2682640"/>
            <a:ext cx="5943600" cy="3352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eaLnBrk="1" hangingPunct="1">
              <a:buFont typeface="Wingdings" pitchFamily="2" charset="2"/>
              <a:buNone/>
            </a:pPr>
            <a:endParaRPr lang="en-US" sz="2400" b="1" dirty="0">
              <a:ln/>
              <a:solidFill>
                <a:schemeClr val="accent2">
                  <a:lumMod val="75000"/>
                </a:schemeClr>
              </a:solidFill>
            </a:endParaRPr>
          </a:p>
          <a:p>
            <a:pPr eaLnBrk="1" hangingPunct="1">
              <a:buFont typeface="Wingdings" pitchFamily="2" charset="2"/>
              <a:buNone/>
            </a:pPr>
            <a:r>
              <a:rPr lang="en-US" sz="6600" b="1" dirty="0">
                <a:ln/>
                <a:solidFill>
                  <a:schemeClr val="accent2">
                    <a:lumMod val="75000"/>
                  </a:schemeClr>
                </a:solidFill>
              </a:rPr>
              <a:t>  </a:t>
            </a:r>
            <a:r>
              <a:rPr lang="en-US" sz="2400" b="1" dirty="0">
                <a:ln/>
                <a:solidFill>
                  <a:schemeClr val="accent2">
                    <a:lumMod val="75000"/>
                  </a:schemeClr>
                </a:solidFill>
              </a:rPr>
              <a:t>Jerry E. Durham, CPA, CGFM, CFE</a:t>
            </a:r>
          </a:p>
          <a:p>
            <a:pPr eaLnBrk="1" hangingPunct="1">
              <a:buFont typeface="Wingdings" pitchFamily="2" charset="2"/>
              <a:buNone/>
            </a:pPr>
            <a:endParaRPr lang="en-US" sz="2400" b="1" dirty="0">
              <a:ln/>
              <a:solidFill>
                <a:schemeClr val="accent2">
                  <a:lumMod val="75000"/>
                </a:schemeClr>
              </a:solidFill>
            </a:endParaRPr>
          </a:p>
        </p:txBody>
      </p:sp>
      <p:sp>
        <p:nvSpPr>
          <p:cNvPr id="250885" name="Rectangle 4"/>
          <p:cNvSpPr>
            <a:spLocks noGrp="1" noChangeArrowheads="1"/>
          </p:cNvSpPr>
          <p:nvPr>
            <p:ph sz="quarter" idx="2"/>
          </p:nvPr>
        </p:nvSpPr>
        <p:spPr>
          <a:xfrm>
            <a:off x="1987731" y="836296"/>
            <a:ext cx="8534400" cy="838200"/>
          </a:xfrm>
        </p:spPr>
        <p:txBody>
          <a:bodyPr vert="horz" lIns="92075" tIns="46038" rIns="92075" bIns="46038" rtlCol="0">
            <a:normAutofit/>
          </a:bodyPr>
          <a:lstStyle/>
          <a:p>
            <a:pPr algn="ctr">
              <a:lnSpc>
                <a:spcPct val="80000"/>
              </a:lnSpc>
              <a:buNone/>
            </a:pPr>
            <a:r>
              <a:rPr lang="en-US" sz="3600" dirty="0"/>
              <a:t>Questions!</a:t>
            </a:r>
            <a:endParaRPr lang="en-US" sz="3200" dirty="0">
              <a:solidFill>
                <a:schemeClr val="bg1"/>
              </a:solidFill>
            </a:endParaRPr>
          </a:p>
        </p:txBody>
      </p:sp>
      <p:sp>
        <p:nvSpPr>
          <p:cNvPr id="7" name="Slide Number Placeholder 7"/>
          <p:cNvSpPr>
            <a:spLocks noGrp="1"/>
          </p:cNvSpPr>
          <p:nvPr>
            <p:ph type="sldNum" sz="quarter" idx="12"/>
          </p:nvPr>
        </p:nvSpPr>
        <p:spPr/>
        <p:txBody>
          <a:bodyPr/>
          <a:lstStyle/>
          <a:p>
            <a:pPr>
              <a:defRPr/>
            </a:pPr>
            <a:fld id="{9D43B0BC-28C7-4674-B58B-949B54446848}" type="slidenum">
              <a:rPr lang="en-US" altLang="en-US">
                <a:solidFill>
                  <a:srgbClr val="000000"/>
                </a:solidFill>
              </a:rPr>
              <a:pPr>
                <a:defRPr/>
              </a:pPr>
              <a:t>30</a:t>
            </a:fld>
            <a:endParaRPr lang="en-US" altLang="en-US" dirty="0">
              <a:solidFill>
                <a:srgbClr val="000000"/>
              </a:solidFill>
            </a:endParaRPr>
          </a:p>
        </p:txBody>
      </p:sp>
    </p:spTree>
    <p:extLst>
      <p:ext uri="{BB962C8B-B14F-4D97-AF65-F5344CB8AC3E}">
        <p14:creationId xmlns:p14="http://schemas.microsoft.com/office/powerpoint/2010/main" val="345465277"/>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marL="18288" indent="0">
              <a:buNone/>
            </a:pPr>
            <a:r>
              <a:rPr lang="en-US" sz="23900" b="1" dirty="0">
                <a:ln/>
                <a:solidFill>
                  <a:schemeClr val="accent2">
                    <a:lumMod val="75000"/>
                  </a:schemeClr>
                </a:solidFill>
              </a:rPr>
              <a:t> 80</a:t>
            </a:r>
          </a:p>
        </p:txBody>
      </p:sp>
      <p:sp>
        <p:nvSpPr>
          <p:cNvPr id="3" name="Title 2"/>
          <p:cNvSpPr>
            <a:spLocks noGrp="1"/>
          </p:cNvSpPr>
          <p:nvPr>
            <p:ph type="title"/>
          </p:nvPr>
        </p:nvSpPr>
        <p:spPr/>
        <p:txBody>
          <a:bodyPr>
            <a:noAutofit/>
          </a:bodyPr>
          <a:lstStyle/>
          <a:p>
            <a:r>
              <a:rPr lang="en-US" sz="2800" dirty="0">
                <a:solidFill>
                  <a:sysClr val="windowText" lastClr="000000"/>
                </a:solidFill>
              </a:rPr>
              <a:t>Blending Requirements for Certain Component Units - 2017</a:t>
            </a:r>
            <a:br>
              <a:rPr lang="en-US" sz="2800" dirty="0">
                <a:solidFill>
                  <a:sysClr val="windowText" lastClr="000000"/>
                </a:solidFill>
              </a:rPr>
            </a:br>
            <a:endParaRPr lang="en-US" sz="2800" dirty="0">
              <a:solidFill>
                <a:sysClr val="windowText" lastClr="000000"/>
              </a:solidFill>
            </a:endParaRPr>
          </a:p>
        </p:txBody>
      </p:sp>
    </p:spTree>
    <p:extLst>
      <p:ext uri="{BB962C8B-B14F-4D97-AF65-F5344CB8AC3E}">
        <p14:creationId xmlns:p14="http://schemas.microsoft.com/office/powerpoint/2010/main" val="24407844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Blending Requirements</a:t>
            </a:r>
          </a:p>
        </p:txBody>
      </p:sp>
      <p:sp>
        <p:nvSpPr>
          <p:cNvPr id="3" name="Content Placeholder 2"/>
          <p:cNvSpPr>
            <a:spLocks noGrp="1"/>
          </p:cNvSpPr>
          <p:nvPr>
            <p:ph idx="1"/>
          </p:nvPr>
        </p:nvSpPr>
        <p:spPr>
          <a:xfrm>
            <a:off x="1426029" y="1295401"/>
            <a:ext cx="9187542" cy="4830763"/>
          </a:xfrm>
        </p:spPr>
        <p:txBody>
          <a:bodyPr>
            <a:normAutofit/>
          </a:bodyPr>
          <a:lstStyle/>
          <a:p>
            <a:pPr marL="914400" lvl="2" indent="0">
              <a:buNone/>
            </a:pPr>
            <a:endParaRPr lang="en-US" sz="2800" b="1" dirty="0">
              <a:solidFill>
                <a:sysClr val="windowText" lastClr="000000"/>
              </a:solidFill>
            </a:endParaRPr>
          </a:p>
          <a:p>
            <a:r>
              <a:rPr lang="en-US" sz="3600" b="1" dirty="0">
                <a:solidFill>
                  <a:sysClr val="windowText" lastClr="000000"/>
                </a:solidFill>
              </a:rPr>
              <a:t>Effective for periods beginning after June 15, 2016</a:t>
            </a:r>
          </a:p>
          <a:p>
            <a:pPr lvl="1"/>
            <a:r>
              <a:rPr lang="en-US" sz="3200" b="1" dirty="0">
                <a:solidFill>
                  <a:sysClr val="windowText" lastClr="000000"/>
                </a:solidFill>
              </a:rPr>
              <a:t>Calendar year 2017</a:t>
            </a:r>
          </a:p>
          <a:p>
            <a:pPr lvl="1"/>
            <a:r>
              <a:rPr lang="en-US" sz="3200" b="1" dirty="0">
                <a:solidFill>
                  <a:sysClr val="windowText" lastClr="000000"/>
                </a:solidFill>
              </a:rPr>
              <a:t>Fiscal year June 30, 2017</a:t>
            </a:r>
          </a:p>
          <a:p>
            <a:pPr lvl="2"/>
            <a:endParaRPr lang="en-US" sz="2800" b="1" dirty="0">
              <a:solidFill>
                <a:sysClr val="windowText" lastClr="000000"/>
              </a:solidFill>
            </a:endParaRPr>
          </a:p>
          <a:p>
            <a:pPr marL="0" indent="0" algn="just">
              <a:buNone/>
            </a:pPr>
            <a:endParaRPr lang="en-US" sz="3600" dirty="0">
              <a:solidFill>
                <a:sysClr val="windowText" lastClr="000000"/>
              </a:solidFill>
            </a:endParaRPr>
          </a:p>
          <a:p>
            <a:endParaRPr lang="en-US" sz="3600" dirty="0">
              <a:solidFill>
                <a:sysClr val="windowText" lastClr="000000"/>
              </a:solidFill>
            </a:endParaRPr>
          </a:p>
          <a:p>
            <a:endParaRPr lang="en-US" sz="3600" dirty="0">
              <a:solidFill>
                <a:sysClr val="windowText" lastClr="000000"/>
              </a:solidFill>
            </a:endParaRPr>
          </a:p>
          <a:p>
            <a:endParaRPr lang="en-US" sz="3600" dirty="0">
              <a:solidFill>
                <a:sysClr val="windowText" lastClr="000000"/>
              </a:solidFill>
            </a:endParaRPr>
          </a:p>
          <a:p>
            <a:endParaRPr lang="en-US" sz="3600" dirty="0">
              <a:solidFill>
                <a:sysClr val="windowText" lastClr="000000"/>
              </a:solidFill>
            </a:endParaRPr>
          </a:p>
          <a:p>
            <a:endParaRPr lang="en-US" sz="3600"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1818149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Blending Requirements</a:t>
            </a:r>
          </a:p>
        </p:txBody>
      </p:sp>
      <p:sp>
        <p:nvSpPr>
          <p:cNvPr id="3" name="Content Placeholder 2"/>
          <p:cNvSpPr>
            <a:spLocks noGrp="1"/>
          </p:cNvSpPr>
          <p:nvPr>
            <p:ph idx="1"/>
          </p:nvPr>
        </p:nvSpPr>
        <p:spPr>
          <a:xfrm>
            <a:off x="1415143" y="1295401"/>
            <a:ext cx="9274628" cy="4830763"/>
          </a:xfrm>
        </p:spPr>
        <p:txBody>
          <a:bodyPr>
            <a:normAutofit/>
          </a:bodyPr>
          <a:lstStyle/>
          <a:p>
            <a:r>
              <a:rPr lang="en-US" b="1" dirty="0">
                <a:solidFill>
                  <a:sysClr val="windowText" lastClr="000000"/>
                </a:solidFill>
              </a:rPr>
              <a:t>Practice Issue - Blending Requirements for Certain Component Units:</a:t>
            </a:r>
          </a:p>
          <a:p>
            <a:pPr lvl="2"/>
            <a:endParaRPr lang="en-US" b="1" dirty="0">
              <a:solidFill>
                <a:sysClr val="windowText" lastClr="000000"/>
              </a:solidFill>
            </a:endParaRPr>
          </a:p>
          <a:p>
            <a:pPr lvl="1" algn="just"/>
            <a:r>
              <a:rPr lang="en-US" b="1" dirty="0">
                <a:solidFill>
                  <a:sysClr val="windowText" lastClr="000000"/>
                </a:solidFill>
              </a:rPr>
              <a:t>Certain financial reporting entities such as the Healthcare Industry (BTA) desire to be able to present all component units in either a single column or by a multi-column approach for blended component units.</a:t>
            </a:r>
          </a:p>
          <a:p>
            <a:pPr lvl="1" algn="just"/>
            <a:r>
              <a:rPr lang="en-US" b="1" dirty="0">
                <a:solidFill>
                  <a:sysClr val="windowText" lastClr="000000"/>
                </a:solidFill>
              </a:rPr>
              <a:t>Problem, their component units do not meet the requirements for blending.</a:t>
            </a:r>
          </a:p>
          <a:p>
            <a:pPr lvl="1" algn="just"/>
            <a:endParaRPr lang="en-US" b="1" dirty="0">
              <a:solidFill>
                <a:sysClr val="windowText" lastClr="000000"/>
              </a:solidFill>
            </a:endParaRPr>
          </a:p>
          <a:p>
            <a:pPr marL="0" indent="0" algn="just">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1642958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Blending Requirements</a:t>
            </a:r>
          </a:p>
        </p:txBody>
      </p:sp>
      <p:sp>
        <p:nvSpPr>
          <p:cNvPr id="3" name="Content Placeholder 2"/>
          <p:cNvSpPr>
            <a:spLocks noGrp="1"/>
          </p:cNvSpPr>
          <p:nvPr>
            <p:ph idx="1"/>
          </p:nvPr>
        </p:nvSpPr>
        <p:spPr>
          <a:xfrm>
            <a:off x="1230086" y="1295401"/>
            <a:ext cx="9285514" cy="4830763"/>
          </a:xfrm>
        </p:spPr>
        <p:txBody>
          <a:bodyPr>
            <a:normAutofit/>
          </a:bodyPr>
          <a:lstStyle/>
          <a:p>
            <a:r>
              <a:rPr lang="en-US" b="1" dirty="0">
                <a:solidFill>
                  <a:sysClr val="windowText" lastClr="000000"/>
                </a:solidFill>
              </a:rPr>
              <a:t>Practice Issue - Blending Requirements for Certain Component Units:</a:t>
            </a:r>
          </a:p>
          <a:p>
            <a:pPr lvl="2"/>
            <a:endParaRPr lang="en-US" b="1" dirty="0">
              <a:solidFill>
                <a:sysClr val="windowText" lastClr="000000"/>
              </a:solidFill>
            </a:endParaRPr>
          </a:p>
          <a:p>
            <a:pPr lvl="1" algn="just"/>
            <a:r>
              <a:rPr lang="en-US" b="1" dirty="0">
                <a:solidFill>
                  <a:sysClr val="windowText" lastClr="000000"/>
                </a:solidFill>
              </a:rPr>
              <a:t>The statement amends Statement 14 paragraph 53 to add a “new” blending requirement when:</a:t>
            </a:r>
          </a:p>
          <a:p>
            <a:pPr lvl="2" algn="just"/>
            <a:r>
              <a:rPr lang="en-US" b="1" dirty="0">
                <a:solidFill>
                  <a:sysClr val="windowText" lastClr="000000"/>
                </a:solidFill>
              </a:rPr>
              <a:t>The entity is a Not-for-profit corporation</a:t>
            </a:r>
          </a:p>
          <a:p>
            <a:pPr lvl="2" algn="just"/>
            <a:r>
              <a:rPr lang="en-US" b="1" dirty="0">
                <a:solidFill>
                  <a:sysClr val="windowText" lastClr="000000"/>
                </a:solidFill>
              </a:rPr>
              <a:t>Applies to Component Units that are organized as not-for-profit corporations in which the Primary Government is the sole corporate member </a:t>
            </a:r>
          </a:p>
          <a:p>
            <a:pPr lvl="2" algn="just"/>
            <a:r>
              <a:rPr lang="en-US" b="1" dirty="0">
                <a:solidFill>
                  <a:sysClr val="windowText" lastClr="000000"/>
                </a:solidFill>
              </a:rPr>
              <a:t>Notice the word “certain”</a:t>
            </a:r>
          </a:p>
          <a:p>
            <a:pPr lvl="1" algn="just"/>
            <a:endParaRPr lang="en-US" b="1" dirty="0">
              <a:solidFill>
                <a:sysClr val="windowText" lastClr="000000"/>
              </a:solidFill>
            </a:endParaRPr>
          </a:p>
          <a:p>
            <a:pPr lvl="1" algn="just"/>
            <a:r>
              <a:rPr lang="en-US" b="1" dirty="0">
                <a:solidFill>
                  <a:sysClr val="windowText" lastClr="000000"/>
                </a:solidFill>
              </a:rPr>
              <a:t>Applies to all state and local governments</a:t>
            </a:r>
          </a:p>
          <a:p>
            <a:pPr marL="0" indent="0" algn="just">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2680475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DE9F-D082-4A4E-A458-BB85C1FE0405}"/>
              </a:ext>
            </a:extLst>
          </p:cNvPr>
          <p:cNvSpPr>
            <a:spLocks noGrp="1"/>
          </p:cNvSpPr>
          <p:nvPr>
            <p:ph type="title"/>
          </p:nvPr>
        </p:nvSpPr>
        <p:spPr/>
        <p:txBody>
          <a:bodyPr/>
          <a:lstStyle/>
          <a:p>
            <a:r>
              <a:rPr lang="en-US" dirty="0"/>
              <a:t>Reporting Entity</a:t>
            </a:r>
          </a:p>
        </p:txBody>
      </p:sp>
      <p:sp>
        <p:nvSpPr>
          <p:cNvPr id="3" name="Content Placeholder 2">
            <a:extLst>
              <a:ext uri="{FF2B5EF4-FFF2-40B4-BE49-F238E27FC236}">
                <a16:creationId xmlns:a16="http://schemas.microsoft.com/office/drawing/2014/main" id="{2F5A9060-7214-4584-88C3-6FEA8E4CCD64}"/>
              </a:ext>
            </a:extLst>
          </p:cNvPr>
          <p:cNvSpPr>
            <a:spLocks noGrp="1"/>
          </p:cNvSpPr>
          <p:nvPr>
            <p:ph idx="1"/>
          </p:nvPr>
        </p:nvSpPr>
        <p:spPr>
          <a:noFill/>
        </p:spPr>
        <p:txBody>
          <a:bodyPr>
            <a:normAutofit/>
          </a:bodyPr>
          <a:lstStyle/>
          <a:p>
            <a:r>
              <a:rPr lang="en-US" sz="4800" dirty="0"/>
              <a:t>GASB 14, and</a:t>
            </a:r>
          </a:p>
          <a:p>
            <a:r>
              <a:rPr lang="en-US" sz="4800" dirty="0"/>
              <a:t>GASB 34, and</a:t>
            </a:r>
          </a:p>
          <a:p>
            <a:r>
              <a:rPr lang="en-US" sz="4800" dirty="0"/>
              <a:t>GASB 39, and</a:t>
            </a:r>
          </a:p>
          <a:p>
            <a:r>
              <a:rPr lang="en-US" sz="4800" dirty="0"/>
              <a:t>GASB 61, and</a:t>
            </a:r>
          </a:p>
          <a:p>
            <a:r>
              <a:rPr lang="en-US" sz="4800" dirty="0"/>
              <a:t>GASB 80, and ???</a:t>
            </a:r>
          </a:p>
        </p:txBody>
      </p:sp>
    </p:spTree>
    <p:extLst>
      <p:ext uri="{BB962C8B-B14F-4D97-AF65-F5344CB8AC3E}">
        <p14:creationId xmlns:p14="http://schemas.microsoft.com/office/powerpoint/2010/main" val="1855395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Blending Requirements</a:t>
            </a:r>
          </a:p>
        </p:txBody>
      </p:sp>
      <p:sp>
        <p:nvSpPr>
          <p:cNvPr id="3" name="Content Placeholder 2"/>
          <p:cNvSpPr>
            <a:spLocks noGrp="1"/>
          </p:cNvSpPr>
          <p:nvPr>
            <p:ph idx="1"/>
          </p:nvPr>
        </p:nvSpPr>
        <p:spPr>
          <a:xfrm>
            <a:off x="1737360" y="1295401"/>
            <a:ext cx="8625840" cy="4830763"/>
          </a:xfrm>
        </p:spPr>
        <p:txBody>
          <a:bodyPr>
            <a:normAutofit/>
          </a:bodyPr>
          <a:lstStyle/>
          <a:p>
            <a:r>
              <a:rPr lang="en-US" b="1" dirty="0">
                <a:solidFill>
                  <a:sysClr val="windowText" lastClr="000000"/>
                </a:solidFill>
              </a:rPr>
              <a:t>Practice Issue - Blending Requirements for Certain Component Units:</a:t>
            </a:r>
          </a:p>
          <a:p>
            <a:pPr lvl="2"/>
            <a:endParaRPr lang="en-US" b="1" dirty="0">
              <a:solidFill>
                <a:sysClr val="windowText" lastClr="000000"/>
              </a:solidFill>
            </a:endParaRPr>
          </a:p>
          <a:p>
            <a:pPr lvl="1" algn="just"/>
            <a:r>
              <a:rPr lang="en-US" b="1" dirty="0">
                <a:solidFill>
                  <a:sysClr val="windowText" lastClr="000000"/>
                </a:solidFill>
              </a:rPr>
              <a:t>The statement does not apply to component units included under provision of Statement 39.</a:t>
            </a:r>
          </a:p>
          <a:p>
            <a:pPr lvl="1" algn="just"/>
            <a:r>
              <a:rPr lang="en-US" b="1" dirty="0">
                <a:solidFill>
                  <a:sysClr val="windowText" lastClr="000000"/>
                </a:solidFill>
              </a:rPr>
              <a:t>So now we have Statements 14, 39, 61, 80 and 34 that all help us understand the reporting entity and how to report component units.</a:t>
            </a:r>
          </a:p>
          <a:p>
            <a:pPr marL="0" indent="0" algn="just">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1780410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pPr marL="18288" indent="0">
              <a:buNone/>
            </a:pPr>
            <a:r>
              <a:rPr lang="en-US" sz="23900" b="1" dirty="0">
                <a:ln/>
                <a:solidFill>
                  <a:schemeClr val="accent2">
                    <a:lumMod val="75000"/>
                  </a:schemeClr>
                </a:solidFill>
              </a:rPr>
              <a:t> 81</a:t>
            </a:r>
          </a:p>
        </p:txBody>
      </p:sp>
      <p:sp>
        <p:nvSpPr>
          <p:cNvPr id="3" name="Title 2"/>
          <p:cNvSpPr>
            <a:spLocks noGrp="1"/>
          </p:cNvSpPr>
          <p:nvPr>
            <p:ph type="title"/>
          </p:nvPr>
        </p:nvSpPr>
        <p:spPr/>
        <p:txBody>
          <a:bodyPr>
            <a:noAutofit/>
          </a:bodyPr>
          <a:lstStyle/>
          <a:p>
            <a:r>
              <a:rPr lang="en-US" sz="3200" dirty="0">
                <a:solidFill>
                  <a:sysClr val="windowText" lastClr="000000"/>
                </a:solidFill>
              </a:rPr>
              <a:t>Irrevocable Split-Interest Agreements - 2018</a:t>
            </a:r>
            <a:br>
              <a:rPr lang="en-US" sz="3200" dirty="0">
                <a:solidFill>
                  <a:sysClr val="windowText" lastClr="000000"/>
                </a:solidFill>
              </a:rPr>
            </a:br>
            <a:endParaRPr lang="en-US" sz="3200" dirty="0">
              <a:solidFill>
                <a:sysClr val="windowText" lastClr="000000"/>
              </a:solidFill>
            </a:endParaRPr>
          </a:p>
        </p:txBody>
      </p:sp>
    </p:spTree>
    <p:extLst>
      <p:ext uri="{BB962C8B-B14F-4D97-AF65-F5344CB8AC3E}">
        <p14:creationId xmlns:p14="http://schemas.microsoft.com/office/powerpoint/2010/main" val="1570975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endParaRPr lang="en-US" sz="3600" b="1" dirty="0"/>
          </a:p>
          <a:p>
            <a:r>
              <a:rPr lang="en-US" sz="3600" b="1" dirty="0"/>
              <a:t>Effective for Periods beginning after 12/15/2016</a:t>
            </a:r>
          </a:p>
          <a:p>
            <a:pPr lvl="1"/>
            <a:r>
              <a:rPr lang="en-US" sz="3200" b="1" dirty="0"/>
              <a:t>Calendar year 2017</a:t>
            </a:r>
          </a:p>
          <a:p>
            <a:pPr lvl="1"/>
            <a:r>
              <a:rPr lang="en-US" sz="3200" b="1" dirty="0"/>
              <a:t>Fiscal year June 30, 2018</a:t>
            </a:r>
          </a:p>
          <a:p>
            <a:pPr marL="914400" lvl="2" indent="0">
              <a:buNone/>
            </a:pPr>
            <a:endParaRPr lang="en-US" sz="2800" b="1" dirty="0"/>
          </a:p>
          <a:p>
            <a:pPr marL="0" indent="0">
              <a:buNone/>
            </a:pPr>
            <a:endParaRPr lang="en-US" sz="3600" dirty="0"/>
          </a:p>
          <a:p>
            <a:endParaRPr lang="en-US" sz="3600" dirty="0"/>
          </a:p>
          <a:p>
            <a:endParaRPr lang="en-US" sz="3600" dirty="0"/>
          </a:p>
          <a:p>
            <a:endParaRPr lang="en-US" sz="3600" dirty="0"/>
          </a:p>
          <a:p>
            <a:endParaRPr lang="en-US" sz="3600" dirty="0"/>
          </a:p>
          <a:p>
            <a:endParaRPr lang="en-US" sz="36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3186021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pPr marL="914400" lvl="2" indent="0">
              <a:buNone/>
            </a:pPr>
            <a:endParaRPr lang="en-US" b="1" dirty="0">
              <a:solidFill>
                <a:sysClr val="windowText" lastClr="000000"/>
              </a:solidFill>
            </a:endParaRPr>
          </a:p>
          <a:p>
            <a:r>
              <a:rPr lang="en-US" b="1" dirty="0">
                <a:solidFill>
                  <a:sysClr val="windowText" lastClr="000000"/>
                </a:solidFill>
              </a:rPr>
              <a:t>Definition of Irrevocable Split-Interests:</a:t>
            </a:r>
          </a:p>
          <a:p>
            <a:pPr lvl="1"/>
            <a:r>
              <a:rPr lang="en-US" b="1" dirty="0">
                <a:solidFill>
                  <a:sysClr val="windowText" lastClr="000000"/>
                </a:solidFill>
              </a:rPr>
              <a:t>A split-interest agreement in which the donor has not reserved, or conferred to another person, the right to terminate the agreement at will and have the donated assets returned to the donor or third party.</a:t>
            </a: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846996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Tax Abatement Disclosures</a:t>
            </a:r>
          </a:p>
        </p:txBody>
      </p:sp>
      <p:sp>
        <p:nvSpPr>
          <p:cNvPr id="3" name="Content Placeholder 2"/>
          <p:cNvSpPr>
            <a:spLocks noGrp="1"/>
          </p:cNvSpPr>
          <p:nvPr>
            <p:ph idx="1"/>
          </p:nvPr>
        </p:nvSpPr>
        <p:spPr/>
        <p:txBody>
          <a:bodyPr>
            <a:normAutofit/>
          </a:bodyPr>
          <a:lstStyle/>
          <a:p>
            <a:pPr algn="just"/>
            <a:r>
              <a:rPr lang="en-US" sz="3600" b="1" dirty="0">
                <a:solidFill>
                  <a:srgbClr val="C00000"/>
                </a:solidFill>
              </a:rPr>
              <a:t>Effective for periods beginning after December 15, 2015</a:t>
            </a:r>
          </a:p>
          <a:p>
            <a:pPr lvl="1" algn="just"/>
            <a:r>
              <a:rPr lang="en-US" sz="3200" b="1" dirty="0">
                <a:solidFill>
                  <a:srgbClr val="C00000"/>
                </a:solidFill>
              </a:rPr>
              <a:t>Calendar year 2016</a:t>
            </a:r>
          </a:p>
          <a:p>
            <a:pPr lvl="1" algn="just"/>
            <a:r>
              <a:rPr lang="en-US" sz="3200" b="1" dirty="0">
                <a:solidFill>
                  <a:srgbClr val="C00000"/>
                </a:solidFill>
              </a:rPr>
              <a:t>Fiscal year June 30, 2017</a:t>
            </a:r>
          </a:p>
        </p:txBody>
      </p:sp>
      <p:sp>
        <p:nvSpPr>
          <p:cNvPr id="5" name="Slide Number Placeholder 4"/>
          <p:cNvSpPr>
            <a:spLocks noGrp="1"/>
          </p:cNvSpPr>
          <p:nvPr>
            <p:ph type="sldNum" sz="quarter" idx="11"/>
          </p:nvPr>
        </p:nvSpPr>
        <p:spPr/>
        <p:txBody>
          <a:bodyPr/>
          <a:lstStyle/>
          <a:p>
            <a:fld id="{B678A430-2B5E-9C4F-A94E-0139B75F11B5}" type="slidenum">
              <a:rPr lang="en-US" smtClean="0"/>
              <a:pPr/>
              <a:t>4</a:t>
            </a:fld>
            <a:endParaRPr lang="en-US" dirty="0"/>
          </a:p>
        </p:txBody>
      </p:sp>
    </p:spTree>
    <p:extLst>
      <p:ext uri="{BB962C8B-B14F-4D97-AF65-F5344CB8AC3E}">
        <p14:creationId xmlns:p14="http://schemas.microsoft.com/office/powerpoint/2010/main" val="31369460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r>
              <a:rPr lang="en-US" b="1" dirty="0">
                <a:solidFill>
                  <a:sysClr val="windowText" lastClr="000000"/>
                </a:solidFill>
              </a:rPr>
              <a:t>Practice Issue – Accounting and Reporting for Irrevocable Split-Interest Agreements:</a:t>
            </a:r>
          </a:p>
          <a:p>
            <a:pPr lvl="1"/>
            <a:r>
              <a:rPr lang="en-US" b="1" dirty="0">
                <a:solidFill>
                  <a:sysClr val="windowText" lastClr="000000"/>
                </a:solidFill>
              </a:rPr>
              <a:t>Irrevocable split-interest agreements are a specific type of giving arrangement used by donors to provide resources to two or more beneficiaries, including governments.  Examples include charitable lead trusts, charitable remainder trusts, charitable annuity gifts, and life-interests in real estate.</a:t>
            </a:r>
          </a:p>
          <a:p>
            <a:pPr lvl="1"/>
            <a:endParaRPr lang="en-US" b="1" dirty="0">
              <a:solidFill>
                <a:sysClr val="windowText" lastClr="000000"/>
              </a:solidFill>
            </a:endParaRPr>
          </a:p>
          <a:p>
            <a:pPr lvl="1"/>
            <a:r>
              <a:rPr lang="en-US" b="1" dirty="0">
                <a:solidFill>
                  <a:sysClr val="windowText" lastClr="000000"/>
                </a:solidFill>
              </a:rPr>
              <a:t>Does your government have any split interest agreements?  Yes  ____ No __X__ ?  </a:t>
            </a:r>
          </a:p>
          <a:p>
            <a:pPr marL="914400" lvl="2" indent="0">
              <a:buNone/>
            </a:pPr>
            <a:endParaRPr lang="en-US" b="1" dirty="0">
              <a:solidFill>
                <a:sysClr val="windowText" lastClr="000000"/>
              </a:solidFill>
            </a:endParaRPr>
          </a:p>
          <a:p>
            <a:pPr lvl="1"/>
            <a:endParaRPr lang="en-US" b="1" dirty="0">
              <a:solidFill>
                <a:sysClr val="windowText" lastClr="000000"/>
              </a:solidFill>
            </a:endParaRP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40</a:t>
            </a:fld>
            <a:endParaRPr lang="en-US" dirty="0">
              <a:solidFill>
                <a:prstClr val="black">
                  <a:tint val="75000"/>
                </a:prstClr>
              </a:solidFill>
            </a:endParaRPr>
          </a:p>
        </p:txBody>
      </p:sp>
    </p:spTree>
    <p:extLst>
      <p:ext uri="{BB962C8B-B14F-4D97-AF65-F5344CB8AC3E}">
        <p14:creationId xmlns:p14="http://schemas.microsoft.com/office/powerpoint/2010/main" val="11999639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a:solidFill>
                  <a:srgbClr val="FFFF00"/>
                </a:solidFill>
              </a:rPr>
              <a:t>Stop Here</a:t>
            </a:r>
          </a:p>
        </p:txBody>
      </p:sp>
    </p:spTree>
    <p:extLst>
      <p:ext uri="{BB962C8B-B14F-4D97-AF65-F5344CB8AC3E}">
        <p14:creationId xmlns:p14="http://schemas.microsoft.com/office/powerpoint/2010/main" val="7292336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r>
              <a:rPr lang="en-US" b="1" dirty="0">
                <a:solidFill>
                  <a:sysClr val="windowText" lastClr="000000"/>
                </a:solidFill>
              </a:rPr>
              <a:t>Practice Issue – Accounting and Reporting for Irrevocable Split-Interest Agreements:</a:t>
            </a:r>
          </a:p>
          <a:p>
            <a:pPr lvl="1"/>
            <a:r>
              <a:rPr lang="en-US" b="1" dirty="0">
                <a:solidFill>
                  <a:sysClr val="windowText" lastClr="000000"/>
                </a:solidFill>
              </a:rPr>
              <a:t>Since there are different types of agreements, a determination has to be made about the type.</a:t>
            </a:r>
          </a:p>
          <a:p>
            <a:pPr lvl="2"/>
            <a:r>
              <a:rPr lang="en-US" b="1" dirty="0">
                <a:solidFill>
                  <a:sysClr val="windowText" lastClr="000000"/>
                </a:solidFill>
              </a:rPr>
              <a:t>When does the interest begin and terminate?</a:t>
            </a:r>
          </a:p>
          <a:p>
            <a:pPr lvl="2"/>
            <a:r>
              <a:rPr lang="en-US" b="1" dirty="0">
                <a:solidFill>
                  <a:sysClr val="windowText" lastClr="000000"/>
                </a:solidFill>
              </a:rPr>
              <a:t>Is the Government the intermediary or is the intermediary a third party?	</a:t>
            </a:r>
          </a:p>
          <a:p>
            <a:pPr lvl="2"/>
            <a:r>
              <a:rPr lang="en-US" b="1" dirty="0">
                <a:solidFill>
                  <a:sysClr val="windowText" lastClr="000000"/>
                </a:solidFill>
              </a:rPr>
              <a:t>If the donation is capital property (e.g. land), how do I plan to use the property?  Capital Asset or Investment.</a:t>
            </a:r>
          </a:p>
          <a:p>
            <a:pPr lvl="2"/>
            <a:r>
              <a:rPr lang="en-US" b="1" dirty="0">
                <a:solidFill>
                  <a:sysClr val="windowText" lastClr="000000"/>
                </a:solidFill>
              </a:rPr>
              <a:t>Will I use fair value or acquisition value?</a:t>
            </a:r>
          </a:p>
          <a:p>
            <a:pPr lvl="1"/>
            <a:endParaRPr lang="en-US" b="1" dirty="0">
              <a:solidFill>
                <a:sysClr val="windowText" lastClr="000000"/>
              </a:solidFill>
            </a:endParaRP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42</a:t>
            </a:fld>
            <a:endParaRPr lang="en-US" dirty="0">
              <a:solidFill>
                <a:prstClr val="black">
                  <a:tint val="75000"/>
                </a:prstClr>
              </a:solidFill>
            </a:endParaRPr>
          </a:p>
        </p:txBody>
      </p:sp>
    </p:spTree>
    <p:extLst>
      <p:ext uri="{BB962C8B-B14F-4D97-AF65-F5344CB8AC3E}">
        <p14:creationId xmlns:p14="http://schemas.microsoft.com/office/powerpoint/2010/main" val="28565079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r>
              <a:rPr lang="en-US" b="1" dirty="0">
                <a:solidFill>
                  <a:sysClr val="windowText" lastClr="000000"/>
                </a:solidFill>
              </a:rPr>
              <a:t>Practice Issue – Accounting and Reporting for Irrevocable Split-Interest Agreements:</a:t>
            </a:r>
          </a:p>
          <a:p>
            <a:pPr lvl="1"/>
            <a:r>
              <a:rPr lang="en-US" b="1" dirty="0">
                <a:solidFill>
                  <a:sysClr val="windowText" lastClr="000000"/>
                </a:solidFill>
              </a:rPr>
              <a:t>Since there are different types of agreements, a determination has to be made about the type (cont’d).</a:t>
            </a:r>
          </a:p>
          <a:p>
            <a:pPr lvl="2"/>
            <a:r>
              <a:rPr lang="en-US" b="1" dirty="0">
                <a:solidFill>
                  <a:sysClr val="windowText" lastClr="000000"/>
                </a:solidFill>
              </a:rPr>
              <a:t>Do you have the lead interest or the remainder interest?</a:t>
            </a:r>
          </a:p>
          <a:p>
            <a:pPr lvl="2"/>
            <a:r>
              <a:rPr lang="en-US" b="1" dirty="0">
                <a:solidFill>
                  <a:sysClr val="windowText" lastClr="000000"/>
                </a:solidFill>
              </a:rPr>
              <a:t>If the government is the Intermediary and has a </a:t>
            </a:r>
            <a:r>
              <a:rPr lang="en-US" b="1" u="sng" dirty="0">
                <a:solidFill>
                  <a:sysClr val="windowText" lastClr="000000"/>
                </a:solidFill>
              </a:rPr>
              <a:t>remainder interest  </a:t>
            </a:r>
            <a:r>
              <a:rPr lang="en-US" b="1" dirty="0">
                <a:solidFill>
                  <a:sysClr val="windowText" lastClr="000000"/>
                </a:solidFill>
              </a:rPr>
              <a:t>normally debit an asset, credit a liability for the lead interest, and   credit a deferred inflow for the difference (government’s remainder interest).</a:t>
            </a: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43</a:t>
            </a:fld>
            <a:endParaRPr lang="en-US" dirty="0">
              <a:solidFill>
                <a:prstClr val="black">
                  <a:tint val="75000"/>
                </a:prstClr>
              </a:solidFill>
            </a:endParaRPr>
          </a:p>
        </p:txBody>
      </p:sp>
    </p:spTree>
    <p:extLst>
      <p:ext uri="{BB962C8B-B14F-4D97-AF65-F5344CB8AC3E}">
        <p14:creationId xmlns:p14="http://schemas.microsoft.com/office/powerpoint/2010/main" val="39048292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r>
              <a:rPr lang="en-US" b="1" dirty="0">
                <a:solidFill>
                  <a:sysClr val="windowText" lastClr="000000"/>
                </a:solidFill>
              </a:rPr>
              <a:t>Practice Issue – Accounting and Reporting for Irrevocable Split-Interest Agreements:</a:t>
            </a:r>
          </a:p>
          <a:p>
            <a:pPr lvl="1"/>
            <a:r>
              <a:rPr lang="en-US" b="1" dirty="0">
                <a:solidFill>
                  <a:sysClr val="windowText" lastClr="000000"/>
                </a:solidFill>
              </a:rPr>
              <a:t>Since there are different types of agreements, a determination has to be made about the type (cont’d).</a:t>
            </a:r>
          </a:p>
          <a:p>
            <a:pPr lvl="2"/>
            <a:r>
              <a:rPr lang="en-US" b="1" dirty="0">
                <a:solidFill>
                  <a:sysClr val="windowText" lastClr="000000"/>
                </a:solidFill>
              </a:rPr>
              <a:t>If the government is the Intermediary and has a </a:t>
            </a:r>
            <a:r>
              <a:rPr lang="en-US" b="1" u="sng" dirty="0">
                <a:solidFill>
                  <a:sysClr val="windowText" lastClr="000000"/>
                </a:solidFill>
              </a:rPr>
              <a:t>lead interest</a:t>
            </a:r>
            <a:r>
              <a:rPr lang="en-US" b="1" dirty="0">
                <a:solidFill>
                  <a:sysClr val="windowText" lastClr="000000"/>
                </a:solidFill>
              </a:rPr>
              <a:t>  normally debit an asset, credit a liability for the remainder interest, and credit a deferred inflow for the difference.</a:t>
            </a: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44</a:t>
            </a:fld>
            <a:endParaRPr lang="en-US" dirty="0">
              <a:solidFill>
                <a:prstClr val="black">
                  <a:tint val="75000"/>
                </a:prstClr>
              </a:solidFill>
            </a:endParaRPr>
          </a:p>
        </p:txBody>
      </p:sp>
    </p:spTree>
    <p:extLst>
      <p:ext uri="{BB962C8B-B14F-4D97-AF65-F5344CB8AC3E}">
        <p14:creationId xmlns:p14="http://schemas.microsoft.com/office/powerpoint/2010/main" val="3060227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r>
              <a:rPr lang="en-US" b="1" dirty="0">
                <a:solidFill>
                  <a:sysClr val="windowText" lastClr="000000"/>
                </a:solidFill>
              </a:rPr>
              <a:t>Practice Issue – Accounting and Reporting for Irrevocable Split-Interest Agreements:</a:t>
            </a:r>
          </a:p>
          <a:p>
            <a:pPr lvl="1"/>
            <a:r>
              <a:rPr lang="en-US" b="1" dirty="0">
                <a:solidFill>
                  <a:sysClr val="windowText" lastClr="000000"/>
                </a:solidFill>
              </a:rPr>
              <a:t>Since there are different types of agreements, a determination has to be made about the type (cont’d).</a:t>
            </a:r>
          </a:p>
          <a:p>
            <a:pPr lvl="2"/>
            <a:r>
              <a:rPr lang="en-US" b="1" dirty="0">
                <a:solidFill>
                  <a:sysClr val="windowText" lastClr="000000"/>
                </a:solidFill>
              </a:rPr>
              <a:t>If a third party is the Intermediary and the government has a beneficial interest, normally debit an asset and credit a deferred inflow </a:t>
            </a:r>
            <a:r>
              <a:rPr lang="en-US" b="1" u="sng" dirty="0">
                <a:solidFill>
                  <a:sysClr val="windowText" lastClr="000000"/>
                </a:solidFill>
              </a:rPr>
              <a:t>when</a:t>
            </a:r>
            <a:r>
              <a:rPr lang="en-US" b="1" dirty="0">
                <a:solidFill>
                  <a:sysClr val="windowText" lastClr="000000"/>
                </a:solidFill>
              </a:rPr>
              <a:t> the government becomes aware of the agreement and has </a:t>
            </a:r>
            <a:r>
              <a:rPr lang="en-US" b="1" u="sng" dirty="0">
                <a:solidFill>
                  <a:sysClr val="windowText" lastClr="000000"/>
                </a:solidFill>
              </a:rPr>
              <a:t>sufficient information </a:t>
            </a:r>
            <a:r>
              <a:rPr lang="en-US" b="1" dirty="0">
                <a:solidFill>
                  <a:sysClr val="windowText" lastClr="000000"/>
                </a:solidFill>
              </a:rPr>
              <a:t>to measure the beneficial interest.</a:t>
            </a: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45</a:t>
            </a:fld>
            <a:endParaRPr lang="en-US" dirty="0">
              <a:solidFill>
                <a:prstClr val="black">
                  <a:tint val="75000"/>
                </a:prstClr>
              </a:solidFill>
            </a:endParaRPr>
          </a:p>
        </p:txBody>
      </p:sp>
    </p:spTree>
    <p:extLst>
      <p:ext uri="{BB962C8B-B14F-4D97-AF65-F5344CB8AC3E}">
        <p14:creationId xmlns:p14="http://schemas.microsoft.com/office/powerpoint/2010/main" val="33719584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263721" y="1295401"/>
            <a:ext cx="9534418" cy="4830763"/>
          </a:xfrm>
        </p:spPr>
        <p:txBody>
          <a:bodyPr>
            <a:normAutofit fontScale="85000" lnSpcReduction="20000"/>
          </a:bodyPr>
          <a:lstStyle/>
          <a:p>
            <a:r>
              <a:rPr lang="en-US" b="1" dirty="0">
                <a:solidFill>
                  <a:sysClr val="windowText" lastClr="000000"/>
                </a:solidFill>
              </a:rPr>
              <a:t>Practice Issue – Accounting and Reporting for Irrevocable Split-Interest Agreements:</a:t>
            </a:r>
          </a:p>
          <a:p>
            <a:pPr lvl="1"/>
            <a:r>
              <a:rPr lang="en-US" b="1" dirty="0">
                <a:solidFill>
                  <a:sysClr val="windowText" lastClr="000000"/>
                </a:solidFill>
              </a:rPr>
              <a:t>If a third party is the Intermediary and the government has a beneficial interest, what is </a:t>
            </a:r>
            <a:r>
              <a:rPr lang="en-US" b="1" u="sng" dirty="0">
                <a:solidFill>
                  <a:sysClr val="windowText" lastClr="000000"/>
                </a:solidFill>
              </a:rPr>
              <a:t>sufficient information</a:t>
            </a:r>
            <a:r>
              <a:rPr lang="en-US" b="1" dirty="0">
                <a:solidFill>
                  <a:sysClr val="windowText" lastClr="000000"/>
                </a:solidFill>
              </a:rPr>
              <a:t>:</a:t>
            </a:r>
          </a:p>
          <a:p>
            <a:pPr lvl="3"/>
            <a:r>
              <a:rPr lang="en-US" sz="2600" b="1" dirty="0">
                <a:solidFill>
                  <a:sysClr val="windowText" lastClr="000000"/>
                </a:solidFill>
              </a:rPr>
              <a:t>Government is specified by name</a:t>
            </a:r>
          </a:p>
          <a:p>
            <a:pPr lvl="3"/>
            <a:r>
              <a:rPr lang="en-US" sz="2600" b="1" dirty="0">
                <a:solidFill>
                  <a:sysClr val="windowText" lastClr="000000"/>
                </a:solidFill>
              </a:rPr>
              <a:t>Government has an unconditional beneficial interest</a:t>
            </a:r>
          </a:p>
          <a:p>
            <a:pPr lvl="3"/>
            <a:r>
              <a:rPr lang="en-US" sz="2600" b="1" dirty="0">
                <a:solidFill>
                  <a:sysClr val="windowText" lastClr="000000"/>
                </a:solidFill>
              </a:rPr>
              <a:t>The donation agreement is irrevocable</a:t>
            </a:r>
          </a:p>
          <a:p>
            <a:pPr lvl="3"/>
            <a:r>
              <a:rPr lang="en-US" sz="2600" b="1" dirty="0">
                <a:solidFill>
                  <a:sysClr val="windowText" lastClr="000000"/>
                </a:solidFill>
              </a:rPr>
              <a:t>The donor has not granted variance power to the intermediary with regard to the donated resources</a:t>
            </a:r>
          </a:p>
          <a:p>
            <a:pPr lvl="3"/>
            <a:r>
              <a:rPr lang="en-US" sz="2600" b="1" dirty="0">
                <a:solidFill>
                  <a:sysClr val="windowText" lastClr="000000"/>
                </a:solidFill>
              </a:rPr>
              <a:t>The intermediary is not under the control of the donor</a:t>
            </a:r>
          </a:p>
          <a:p>
            <a:pPr lvl="3"/>
            <a:r>
              <a:rPr lang="en-US" sz="2600" b="1" dirty="0">
                <a:solidFill>
                  <a:sysClr val="windowText" lastClr="000000"/>
                </a:solidFill>
              </a:rPr>
              <a:t>The government’s ability to assign its beneficial interest is not subject to approval of the intermediary</a:t>
            </a:r>
          </a:p>
          <a:p>
            <a:pPr lvl="3"/>
            <a:r>
              <a:rPr lang="en-US" sz="2600" b="1" dirty="0">
                <a:solidFill>
                  <a:sysClr val="windowText" lastClr="000000"/>
                </a:solidFill>
              </a:rPr>
              <a:t>The government’s attempt to assign its beneficial interest does not invalidate the government’s beneficial interest and thereby terminate the agreement  </a:t>
            </a:r>
          </a:p>
          <a:p>
            <a:pPr lvl="2"/>
            <a:endParaRPr lang="en-US" b="1" dirty="0">
              <a:solidFill>
                <a:sysClr val="windowText" lastClr="000000"/>
              </a:solidFill>
            </a:endParaRPr>
          </a:p>
          <a:p>
            <a:pPr marL="0" indent="0">
              <a:buNone/>
            </a:pPr>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a:p>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46</a:t>
            </a:fld>
            <a:endParaRPr lang="en-US" dirty="0">
              <a:solidFill>
                <a:prstClr val="black">
                  <a:tint val="75000"/>
                </a:prstClr>
              </a:solidFill>
            </a:endParaRPr>
          </a:p>
        </p:txBody>
      </p:sp>
    </p:spTree>
    <p:extLst>
      <p:ext uri="{BB962C8B-B14F-4D97-AF65-F5344CB8AC3E}">
        <p14:creationId xmlns:p14="http://schemas.microsoft.com/office/powerpoint/2010/main" val="39345504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0722"/>
          </a:xfrm>
        </p:spPr>
        <p:txBody>
          <a:bodyPr>
            <a:normAutofit fontScale="90000"/>
          </a:bodyPr>
          <a:lstStyle/>
          <a:p>
            <a:r>
              <a:rPr lang="en-US" dirty="0"/>
              <a:t>Irrevocable Split-Interests</a:t>
            </a:r>
          </a:p>
        </p:txBody>
      </p:sp>
      <p:sp>
        <p:nvSpPr>
          <p:cNvPr id="3" name="Content Placeholder 2"/>
          <p:cNvSpPr>
            <a:spLocks noGrp="1"/>
          </p:cNvSpPr>
          <p:nvPr>
            <p:ph idx="1"/>
          </p:nvPr>
        </p:nvSpPr>
        <p:spPr>
          <a:xfrm>
            <a:off x="1737360" y="1295401"/>
            <a:ext cx="8625840" cy="4830763"/>
          </a:xfrm>
        </p:spPr>
        <p:txBody>
          <a:bodyPr>
            <a:normAutofit/>
          </a:bodyPr>
          <a:lstStyle/>
          <a:p>
            <a:pPr algn="just"/>
            <a:r>
              <a:rPr lang="en-US" b="1" dirty="0">
                <a:solidFill>
                  <a:sysClr val="windowText" lastClr="000000"/>
                </a:solidFill>
              </a:rPr>
              <a:t>Practice Issue – Accounting and Reporting for Irrevocable Split-Interest Agreements:</a:t>
            </a:r>
          </a:p>
          <a:p>
            <a:pPr marL="914400" lvl="2" indent="0" algn="just">
              <a:buNone/>
            </a:pPr>
            <a:endParaRPr lang="en-US" b="1" dirty="0">
              <a:solidFill>
                <a:sysClr val="windowText" lastClr="000000"/>
              </a:solidFill>
            </a:endParaRPr>
          </a:p>
          <a:p>
            <a:pPr lvl="1" algn="just"/>
            <a:r>
              <a:rPr lang="en-US" b="1" dirty="0">
                <a:solidFill>
                  <a:sysClr val="windowText" lastClr="000000"/>
                </a:solidFill>
              </a:rPr>
              <a:t>Obviously, there are many variations of the scenarios we have looked at that require different entries and calculations.</a:t>
            </a:r>
          </a:p>
          <a:p>
            <a:pPr lvl="1" algn="just"/>
            <a:r>
              <a:rPr lang="en-US" b="1" dirty="0">
                <a:solidFill>
                  <a:sysClr val="windowText" lastClr="000000"/>
                </a:solidFill>
              </a:rPr>
              <a:t>The statement does not mention  disclosure requirements!</a:t>
            </a:r>
          </a:p>
          <a:p>
            <a:pPr marL="457200" lvl="1" indent="0" algn="just">
              <a:buNone/>
            </a:pPr>
            <a:endParaRPr lang="en-US" b="1" dirty="0">
              <a:solidFill>
                <a:sysClr val="windowText" lastClr="000000"/>
              </a:solidFill>
            </a:endParaRPr>
          </a:p>
          <a:p>
            <a:pPr marL="0" indent="0" algn="just">
              <a:buNone/>
            </a:pPr>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47</a:t>
            </a:fld>
            <a:endParaRPr lang="en-US" dirty="0">
              <a:solidFill>
                <a:prstClr val="black">
                  <a:tint val="75000"/>
                </a:prstClr>
              </a:solidFill>
            </a:endParaRPr>
          </a:p>
        </p:txBody>
      </p:sp>
    </p:spTree>
    <p:extLst>
      <p:ext uri="{BB962C8B-B14F-4D97-AF65-F5344CB8AC3E}">
        <p14:creationId xmlns:p14="http://schemas.microsoft.com/office/powerpoint/2010/main" val="16443828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Certain Asset Retirement Obligations</a:t>
            </a:r>
          </a:p>
        </p:txBody>
      </p:sp>
      <p:sp>
        <p:nvSpPr>
          <p:cNvPr id="3" name="Content Placeholder 2"/>
          <p:cNvSpPr>
            <a:spLocks noGrp="1"/>
          </p:cNvSpPr>
          <p:nvPr>
            <p:ph idx="1"/>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buNone/>
            </a:pPr>
            <a:r>
              <a:rPr lang="en-US" sz="21500" b="1" dirty="0">
                <a:ln/>
                <a:solidFill>
                  <a:schemeClr val="accent2">
                    <a:lumMod val="75000"/>
                  </a:schemeClr>
                </a:solidFill>
              </a:rPr>
              <a:t>  83</a:t>
            </a:r>
          </a:p>
        </p:txBody>
      </p:sp>
    </p:spTree>
    <p:extLst>
      <p:ext uri="{BB962C8B-B14F-4D97-AF65-F5344CB8AC3E}">
        <p14:creationId xmlns:p14="http://schemas.microsoft.com/office/powerpoint/2010/main" val="2335848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857" y="424543"/>
            <a:ext cx="7930243" cy="1164227"/>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ARO</a:t>
            </a:r>
          </a:p>
        </p:txBody>
      </p:sp>
      <p:sp>
        <p:nvSpPr>
          <p:cNvPr id="3" name="Content Placeholder 2"/>
          <p:cNvSpPr>
            <a:spLocks noGrp="1"/>
          </p:cNvSpPr>
          <p:nvPr>
            <p:ph idx="1"/>
          </p:nvPr>
        </p:nvSpPr>
        <p:spPr>
          <a:xfrm>
            <a:off x="1251857" y="1828801"/>
            <a:ext cx="9710057" cy="3623072"/>
          </a:xfrm>
        </p:spPr>
        <p:txBody>
          <a:bodyPr>
            <a:normAutofit lnSpcReduction="10000"/>
          </a:bodyPr>
          <a:lstStyle/>
          <a:p>
            <a:endParaRPr lang="en-US" b="1" dirty="0">
              <a:solidFill>
                <a:srgbClr val="FFFF00"/>
              </a:solidFill>
            </a:endParaRPr>
          </a:p>
          <a:p>
            <a:r>
              <a:rPr lang="en-US" b="1" dirty="0">
                <a:solidFill>
                  <a:sysClr val="windowText" lastClr="000000"/>
                </a:solidFill>
              </a:rPr>
              <a:t>Certain Asset Retirement Obligations (ARO):</a:t>
            </a:r>
          </a:p>
          <a:p>
            <a:pPr lvl="2"/>
            <a:r>
              <a:rPr lang="en-US" b="1" dirty="0">
                <a:solidFill>
                  <a:srgbClr val="C00000"/>
                </a:solidFill>
              </a:rPr>
              <a:t>Effective for periods beginning after June 15, 2018</a:t>
            </a:r>
          </a:p>
          <a:p>
            <a:pPr lvl="2"/>
            <a:r>
              <a:rPr lang="en-US" b="1" dirty="0">
                <a:solidFill>
                  <a:srgbClr val="C00000"/>
                </a:solidFill>
              </a:rPr>
              <a:t>Calendar Year 2018</a:t>
            </a:r>
          </a:p>
          <a:p>
            <a:pPr lvl="2"/>
            <a:r>
              <a:rPr lang="en-US" b="1" dirty="0">
                <a:solidFill>
                  <a:srgbClr val="C00000"/>
                </a:solidFill>
              </a:rPr>
              <a:t>Fiscal Year June 30, 2019</a:t>
            </a:r>
          </a:p>
          <a:p>
            <a:pPr lvl="2"/>
            <a:endParaRPr lang="en-US" b="1" dirty="0"/>
          </a:p>
          <a:p>
            <a:pPr lvl="1"/>
            <a:r>
              <a:rPr lang="en-US" b="1" dirty="0"/>
              <a:t>FASB Statement 143, Accounting for Asset Retirement Obligations (2001) has been followed.</a:t>
            </a:r>
          </a:p>
          <a:p>
            <a:pPr lvl="1"/>
            <a:r>
              <a:rPr lang="en-US" b="1" dirty="0"/>
              <a:t>Should costs be capitalized, what should be disclosed?</a:t>
            </a:r>
          </a:p>
          <a:p>
            <a:pPr marL="685800" lvl="2" indent="0">
              <a:buNone/>
            </a:pPr>
            <a:endParaRPr lang="en-US" b="1" dirty="0">
              <a:solidFill>
                <a:srgbClr val="FFFF00"/>
              </a:solidFill>
            </a:endParaRPr>
          </a:p>
          <a:p>
            <a:pPr marL="385763" lvl="1" indent="0">
              <a:buNone/>
            </a:pPr>
            <a:endParaRPr lang="en-US" b="1" dirty="0">
              <a:solidFill>
                <a:srgbClr val="FFFF00"/>
              </a:solidFill>
            </a:endParaRPr>
          </a:p>
          <a:p>
            <a:pPr marL="0" indent="0">
              <a:buNone/>
            </a:pPr>
            <a:endParaRPr lang="en-US" dirty="0">
              <a:solidFill>
                <a:schemeClr val="bg1"/>
              </a:solidFill>
            </a:endParaRPr>
          </a:p>
          <a:p>
            <a:endParaRPr lang="en-US" dirty="0">
              <a:solidFill>
                <a:schemeClr val="bg1"/>
              </a:solidFill>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49</a:t>
            </a:fld>
            <a:endParaRPr lang="en-US" dirty="0">
              <a:solidFill>
                <a:prstClr val="black">
                  <a:tint val="75000"/>
                </a:prstClr>
              </a:solidFill>
            </a:endParaRPr>
          </a:p>
        </p:txBody>
      </p:sp>
    </p:spTree>
    <p:extLst>
      <p:ext uri="{BB962C8B-B14F-4D97-AF65-F5344CB8AC3E}">
        <p14:creationId xmlns:p14="http://schemas.microsoft.com/office/powerpoint/2010/main" val="208435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056" y="1063228"/>
            <a:ext cx="6806045"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Tax Abatement Disclosures</a:t>
            </a:r>
          </a:p>
        </p:txBody>
      </p:sp>
      <p:sp>
        <p:nvSpPr>
          <p:cNvPr id="3" name="Content Placeholder 2"/>
          <p:cNvSpPr>
            <a:spLocks noGrp="1"/>
          </p:cNvSpPr>
          <p:nvPr>
            <p:ph idx="1"/>
          </p:nvPr>
        </p:nvSpPr>
        <p:spPr>
          <a:xfrm>
            <a:off x="1338944" y="1828801"/>
            <a:ext cx="9329056" cy="3623072"/>
          </a:xfrm>
        </p:spPr>
        <p:txBody>
          <a:bodyPr>
            <a:normAutofit fontScale="92500" lnSpcReduction="10000"/>
          </a:bodyPr>
          <a:lstStyle/>
          <a:p>
            <a:pPr algn="just"/>
            <a:r>
              <a:rPr lang="en-US" b="1" dirty="0">
                <a:solidFill>
                  <a:sysClr val="windowText" lastClr="000000"/>
                </a:solidFill>
              </a:rPr>
              <a:t>Practice Issue -Tax Abatement Disclosures:</a:t>
            </a:r>
          </a:p>
          <a:p>
            <a:pPr lvl="1" algn="just"/>
            <a:r>
              <a:rPr lang="en-US" b="1" dirty="0">
                <a:solidFill>
                  <a:sysClr val="windowText" lastClr="000000"/>
                </a:solidFill>
              </a:rPr>
              <a:t>Many governments offer tax abatements, but little information is publicly available regarding the provisions of the tax abatement agreements or the magnitude of the effect those agreements have on the government’s ability to raise resources in the future.</a:t>
            </a:r>
          </a:p>
          <a:p>
            <a:pPr lvl="1" algn="just"/>
            <a:r>
              <a:rPr lang="en-US" b="1" dirty="0">
                <a:solidFill>
                  <a:sysClr val="windowText" lastClr="000000"/>
                </a:solidFill>
              </a:rPr>
              <a:t>For Local Governments in Tennessee they often take the form of </a:t>
            </a:r>
            <a:r>
              <a:rPr lang="en-US" b="1" dirty="0">
                <a:solidFill>
                  <a:srgbClr val="C00000"/>
                </a:solidFill>
              </a:rPr>
              <a:t>In-Lieu-Of-Tax Agreements </a:t>
            </a:r>
          </a:p>
          <a:p>
            <a:pPr lvl="1" algn="just"/>
            <a:r>
              <a:rPr lang="en-US" b="1" dirty="0">
                <a:solidFill>
                  <a:srgbClr val="C00000"/>
                </a:solidFill>
              </a:rPr>
              <a:t>But hold that thought!!</a:t>
            </a:r>
          </a:p>
          <a:p>
            <a:pPr marL="393192" lvl="1" indent="0" algn="just">
              <a:buNone/>
            </a:pPr>
            <a:endParaRPr lang="en-US" b="1" dirty="0">
              <a:solidFill>
                <a:sysClr val="windowText" lastClr="000000"/>
              </a:solidFill>
            </a:endParaRPr>
          </a:p>
          <a:p>
            <a:pPr marL="342900" lvl="1" indent="0" algn="just">
              <a:buNone/>
            </a:pPr>
            <a:r>
              <a:rPr lang="en-US" b="1" dirty="0">
                <a:solidFill>
                  <a:sysClr val="windowText" lastClr="000000"/>
                </a:solidFill>
              </a:rPr>
              <a:t> </a:t>
            </a:r>
          </a:p>
          <a:p>
            <a:pPr lvl="1" algn="just"/>
            <a:endParaRPr lang="en-US" b="1" dirty="0">
              <a:solidFill>
                <a:sysClr val="windowText" lastClr="000000"/>
              </a:solidFill>
            </a:endParaRPr>
          </a:p>
          <a:p>
            <a:pPr marL="294894" lvl="1" indent="0" algn="just">
              <a:buNone/>
            </a:pPr>
            <a:endParaRPr lang="en-US" b="1"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18250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737" y="904876"/>
            <a:ext cx="7805363" cy="564356"/>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ARO</a:t>
            </a:r>
          </a:p>
        </p:txBody>
      </p:sp>
      <p:sp>
        <p:nvSpPr>
          <p:cNvPr id="3" name="Content Placeholder 2"/>
          <p:cNvSpPr>
            <a:spLocks noGrp="1"/>
          </p:cNvSpPr>
          <p:nvPr>
            <p:ph idx="1"/>
          </p:nvPr>
        </p:nvSpPr>
        <p:spPr>
          <a:xfrm>
            <a:off x="1376737" y="1552711"/>
            <a:ext cx="9195371" cy="4259687"/>
          </a:xfrm>
        </p:spPr>
        <p:txBody>
          <a:bodyPr>
            <a:normAutofit/>
          </a:bodyPr>
          <a:lstStyle/>
          <a:p>
            <a:pPr>
              <a:spcBef>
                <a:spcPts val="0"/>
              </a:spcBef>
            </a:pPr>
            <a:r>
              <a:rPr lang="en-US" sz="2400" b="1" i="1" dirty="0"/>
              <a:t>Asset retirement obligation</a:t>
            </a:r>
            <a:r>
              <a:rPr lang="en-US" sz="2400" b="1" dirty="0"/>
              <a:t>—A legal obligation associated with the retirement of a capital asset, the unavoidable costs of retiring an asset</a:t>
            </a:r>
          </a:p>
          <a:p>
            <a:pPr>
              <a:spcBef>
                <a:spcPts val="0"/>
              </a:spcBef>
            </a:pPr>
            <a:endParaRPr lang="en-US" sz="2400" b="1" dirty="0"/>
          </a:p>
          <a:p>
            <a:pPr>
              <a:spcBef>
                <a:spcPts val="0"/>
              </a:spcBef>
            </a:pPr>
            <a:r>
              <a:rPr lang="en-US" sz="2400" b="1" i="1" dirty="0"/>
              <a:t>Retirement of a tangible capital asset</a:t>
            </a:r>
            <a:r>
              <a:rPr lang="en-US" sz="2400" b="1" dirty="0"/>
              <a:t>—The other-than-temporary removal of a capital asset from service (such as from sale, abandonment, recycling, or disposal)</a:t>
            </a:r>
          </a:p>
          <a:p>
            <a:pPr marL="0" indent="0">
              <a:spcBef>
                <a:spcPts val="0"/>
              </a:spcBef>
              <a:buNone/>
            </a:pPr>
            <a:endParaRPr lang="en-US" sz="2400" b="1" dirty="0"/>
          </a:p>
          <a:p>
            <a:pPr marL="0" indent="0">
              <a:spcBef>
                <a:spcPts val="0"/>
              </a:spcBef>
              <a:buNone/>
            </a:pPr>
            <a:endParaRPr lang="en-US" sz="2400" b="1" dirty="0"/>
          </a:p>
        </p:txBody>
      </p:sp>
      <p:sp>
        <p:nvSpPr>
          <p:cNvPr id="5" name="Slide Number Placeholder 4"/>
          <p:cNvSpPr>
            <a:spLocks noGrp="1"/>
          </p:cNvSpPr>
          <p:nvPr>
            <p:ph type="sldNum" sz="quarter" idx="11"/>
          </p:nvPr>
        </p:nvSpPr>
        <p:spPr/>
        <p:txBody>
          <a:bodyPr/>
          <a:lstStyle/>
          <a:p>
            <a:fld id="{8EDC38AE-20C7-40FD-B53A-27D883917EA3}" type="slidenum">
              <a:rPr lang="en-US" smtClean="0"/>
              <a:pPr/>
              <a:t>50</a:t>
            </a:fld>
            <a:endParaRPr lang="en-US" dirty="0"/>
          </a:p>
        </p:txBody>
      </p:sp>
    </p:spTree>
    <p:extLst>
      <p:ext uri="{BB962C8B-B14F-4D97-AF65-F5344CB8AC3E}">
        <p14:creationId xmlns:p14="http://schemas.microsoft.com/office/powerpoint/2010/main" val="1533125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48" y="904876"/>
            <a:ext cx="8247152" cy="564356"/>
          </a:xfrm>
        </p:spPr>
        <p:txBody>
          <a:bodyPr>
            <a:normAutofit fontScale="90000"/>
            <a:scene3d>
              <a:camera prst="orthographicFront"/>
              <a:lightRig rig="soft" dir="t">
                <a:rot lat="0" lon="0" rev="15600000"/>
              </a:lightRig>
            </a:scene3d>
            <a:sp3d extrusionH="57150" prstMaterial="softEdge">
              <a:bevelT w="25400" h="38100"/>
            </a:sp3d>
          </a:bodyPr>
          <a:lstStyle/>
          <a:p>
            <a:r>
              <a:rPr lang="en-US" b="1" dirty="0">
                <a:ln/>
                <a:solidFill>
                  <a:srgbClr val="0070C0"/>
                </a:solidFill>
              </a:rPr>
              <a:t>ARO</a:t>
            </a:r>
          </a:p>
        </p:txBody>
      </p:sp>
      <p:sp>
        <p:nvSpPr>
          <p:cNvPr id="3" name="Content Placeholder 2"/>
          <p:cNvSpPr>
            <a:spLocks noGrp="1"/>
          </p:cNvSpPr>
          <p:nvPr>
            <p:ph idx="1"/>
          </p:nvPr>
        </p:nvSpPr>
        <p:spPr>
          <a:xfrm>
            <a:off x="934948" y="1552711"/>
            <a:ext cx="10191964" cy="4259687"/>
          </a:xfrm>
        </p:spPr>
        <p:txBody>
          <a:bodyPr>
            <a:normAutofit/>
          </a:bodyPr>
          <a:lstStyle/>
          <a:p>
            <a:pPr>
              <a:spcBef>
                <a:spcPts val="0"/>
              </a:spcBef>
            </a:pPr>
            <a:r>
              <a:rPr lang="en-US" sz="1500" b="1" dirty="0"/>
              <a:t>Includes:</a:t>
            </a:r>
          </a:p>
          <a:p>
            <a:pPr lvl="2">
              <a:spcBef>
                <a:spcPts val="0"/>
              </a:spcBef>
            </a:pPr>
            <a:r>
              <a:rPr lang="en-US" b="1" dirty="0"/>
              <a:t>Nuclear power plant decommissioning</a:t>
            </a:r>
          </a:p>
          <a:p>
            <a:pPr lvl="2">
              <a:spcBef>
                <a:spcPts val="0"/>
              </a:spcBef>
            </a:pPr>
            <a:r>
              <a:rPr lang="en-US" b="1" dirty="0"/>
              <a:t>Coal ash pond closure (those that are not landfills)</a:t>
            </a:r>
          </a:p>
          <a:p>
            <a:pPr lvl="2">
              <a:spcBef>
                <a:spcPts val="0"/>
              </a:spcBef>
            </a:pPr>
            <a:r>
              <a:rPr lang="en-US" b="1" dirty="0"/>
              <a:t>Contractually required land restoration such as removal of wind turbines</a:t>
            </a:r>
          </a:p>
          <a:p>
            <a:pPr lvl="2">
              <a:spcBef>
                <a:spcPts val="0"/>
              </a:spcBef>
            </a:pPr>
            <a:r>
              <a:rPr lang="en-US" b="1" dirty="0"/>
              <a:t>Sewage Treatment Facilities</a:t>
            </a:r>
          </a:p>
          <a:p>
            <a:pPr lvl="2">
              <a:spcBef>
                <a:spcPts val="0"/>
              </a:spcBef>
              <a:spcAft>
                <a:spcPts val="450"/>
              </a:spcAft>
            </a:pPr>
            <a:r>
              <a:rPr lang="en-US" b="1" dirty="0"/>
              <a:t>Other similar obligations</a:t>
            </a:r>
          </a:p>
          <a:p>
            <a:pPr lvl="2">
              <a:spcBef>
                <a:spcPts val="0"/>
              </a:spcBef>
              <a:spcAft>
                <a:spcPts val="450"/>
              </a:spcAft>
            </a:pPr>
            <a:r>
              <a:rPr lang="en-US" b="1" dirty="0">
                <a:solidFill>
                  <a:srgbClr val="FF0000"/>
                </a:solidFill>
              </a:rPr>
              <a:t>But not the pollutions they cause!</a:t>
            </a:r>
          </a:p>
          <a:p>
            <a:pPr lvl="2">
              <a:spcBef>
                <a:spcPts val="0"/>
              </a:spcBef>
              <a:spcAft>
                <a:spcPts val="450"/>
              </a:spcAft>
            </a:pPr>
            <a:endParaRPr lang="en-US" b="1" dirty="0">
              <a:solidFill>
                <a:srgbClr val="FF0000"/>
              </a:solidFill>
            </a:endParaRPr>
          </a:p>
          <a:p>
            <a:pPr>
              <a:spcBef>
                <a:spcPts val="0"/>
              </a:spcBef>
              <a:spcAft>
                <a:spcPts val="450"/>
              </a:spcAft>
            </a:pPr>
            <a:r>
              <a:rPr lang="en-US" sz="1500" b="1" dirty="0"/>
              <a:t>Excludes:</a:t>
            </a:r>
          </a:p>
          <a:p>
            <a:pPr lvl="2">
              <a:spcBef>
                <a:spcPts val="0"/>
              </a:spcBef>
            </a:pPr>
            <a:r>
              <a:rPr lang="en-US" b="1" dirty="0"/>
              <a:t>Landfills (GASB 18), However this is the most common ARO</a:t>
            </a:r>
          </a:p>
          <a:p>
            <a:pPr lvl="2">
              <a:spcBef>
                <a:spcPts val="0"/>
              </a:spcBef>
            </a:pPr>
            <a:r>
              <a:rPr lang="en-US" b="1" dirty="0"/>
              <a:t>Pollution remediation obligations from abnormal operation (GASB 49)</a:t>
            </a:r>
          </a:p>
          <a:p>
            <a:pPr lvl="2">
              <a:spcBef>
                <a:spcPts val="0"/>
              </a:spcBef>
            </a:pPr>
            <a:r>
              <a:rPr lang="en-US" b="1" dirty="0"/>
              <a:t>Conditional obligations to perform asset retirement activities, such as most asbestos removal</a:t>
            </a:r>
          </a:p>
        </p:txBody>
      </p:sp>
      <p:sp>
        <p:nvSpPr>
          <p:cNvPr id="5" name="Slide Number Placeholder 4"/>
          <p:cNvSpPr>
            <a:spLocks noGrp="1"/>
          </p:cNvSpPr>
          <p:nvPr>
            <p:ph type="sldNum" sz="quarter" idx="11"/>
          </p:nvPr>
        </p:nvSpPr>
        <p:spPr/>
        <p:txBody>
          <a:bodyPr/>
          <a:lstStyle/>
          <a:p>
            <a:fld id="{8EDC38AE-20C7-40FD-B53A-27D883917EA3}" type="slidenum">
              <a:rPr lang="en-US" smtClean="0"/>
              <a:pPr/>
              <a:t>51</a:t>
            </a:fld>
            <a:endParaRPr lang="en-US" dirty="0"/>
          </a:p>
        </p:txBody>
      </p:sp>
    </p:spTree>
    <p:extLst>
      <p:ext uri="{BB962C8B-B14F-4D97-AF65-F5344CB8AC3E}">
        <p14:creationId xmlns:p14="http://schemas.microsoft.com/office/powerpoint/2010/main" val="3476936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431" y="1063228"/>
            <a:ext cx="8041669"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ARO</a:t>
            </a:r>
          </a:p>
        </p:txBody>
      </p:sp>
      <p:sp>
        <p:nvSpPr>
          <p:cNvPr id="3" name="Content Placeholder 2"/>
          <p:cNvSpPr>
            <a:spLocks noGrp="1"/>
          </p:cNvSpPr>
          <p:nvPr>
            <p:ph idx="1"/>
          </p:nvPr>
        </p:nvSpPr>
        <p:spPr>
          <a:xfrm>
            <a:off x="1140431" y="1828801"/>
            <a:ext cx="9226194" cy="4089114"/>
          </a:xfrm>
        </p:spPr>
        <p:txBody>
          <a:bodyPr>
            <a:noAutofit/>
          </a:bodyPr>
          <a:lstStyle/>
          <a:p>
            <a:pPr algn="just"/>
            <a:r>
              <a:rPr lang="en-US" sz="1800" b="1" dirty="0"/>
              <a:t>Asset Retirement Obligations (ARO):</a:t>
            </a:r>
          </a:p>
          <a:p>
            <a:pPr lvl="1" algn="just"/>
            <a:endParaRPr lang="en-US" sz="1600" b="1" dirty="0"/>
          </a:p>
          <a:p>
            <a:pPr lvl="1" algn="just"/>
            <a:r>
              <a:rPr lang="en-US" sz="1600" b="1" dirty="0"/>
              <a:t>Legally enforceable liability</a:t>
            </a:r>
          </a:p>
          <a:p>
            <a:pPr lvl="1" algn="just"/>
            <a:r>
              <a:rPr lang="en-US" sz="1600" b="1" dirty="0"/>
              <a:t>Internal obligating event</a:t>
            </a:r>
          </a:p>
          <a:p>
            <a:pPr lvl="1" algn="just"/>
            <a:r>
              <a:rPr lang="en-US" sz="1600" b="1" dirty="0"/>
              <a:t>Associated with a tangible capital asset</a:t>
            </a:r>
          </a:p>
          <a:p>
            <a:pPr lvl="1" algn="just"/>
            <a:r>
              <a:rPr lang="en-US" sz="1600" b="1" dirty="0"/>
              <a:t>Recognize a liability when incurred </a:t>
            </a:r>
            <a:r>
              <a:rPr lang="en-US" sz="1600" b="1" u="sng" dirty="0"/>
              <a:t>and</a:t>
            </a:r>
            <a:r>
              <a:rPr lang="en-US" sz="1600" b="1" dirty="0"/>
              <a:t> reasonably estimable</a:t>
            </a:r>
          </a:p>
          <a:p>
            <a:pPr lvl="1" algn="just"/>
            <a:r>
              <a:rPr lang="en-US" sz="1600" b="1" dirty="0"/>
              <a:t>Use probability weighing of all potential outcomes or if this is not available at a reasonable cost, then use most likely amount</a:t>
            </a:r>
          </a:p>
          <a:p>
            <a:pPr lvl="1" algn="just"/>
            <a:r>
              <a:rPr lang="en-US" sz="1600" b="1" dirty="0"/>
              <a:t>Record a deferred outflow = to liability</a:t>
            </a:r>
          </a:p>
          <a:p>
            <a:pPr lvl="1" algn="just"/>
            <a:r>
              <a:rPr lang="en-US" sz="1600" b="1" dirty="0"/>
              <a:t>Remeasure the liability for effects of inflation and deflation annually and other relevant factors.  Book if significant</a:t>
            </a:r>
          </a:p>
          <a:p>
            <a:pPr lvl="1" algn="just"/>
            <a:r>
              <a:rPr lang="en-US" sz="1600" b="1" dirty="0"/>
              <a:t>Special recognition for recognition of minority interests calculated under other than GASB GAAP</a:t>
            </a:r>
          </a:p>
          <a:p>
            <a:pPr lvl="1" algn="just"/>
            <a:endParaRPr lang="en-US" sz="1600" b="1" dirty="0">
              <a:solidFill>
                <a:schemeClr val="bg1"/>
              </a:solidFill>
            </a:endParaRPr>
          </a:p>
          <a:p>
            <a:pPr marL="685800" lvl="2" indent="0" algn="just">
              <a:buNone/>
            </a:pPr>
            <a:endParaRPr lang="en-US" sz="1400" b="1" dirty="0">
              <a:solidFill>
                <a:srgbClr val="FFFF00"/>
              </a:solidFill>
            </a:endParaRPr>
          </a:p>
          <a:p>
            <a:pPr marL="385763" lvl="1" indent="0" algn="just">
              <a:buNone/>
            </a:pPr>
            <a:endParaRPr lang="en-US" sz="1600" b="1" dirty="0">
              <a:solidFill>
                <a:srgbClr val="FFFF00"/>
              </a:solidFill>
            </a:endParaRPr>
          </a:p>
          <a:p>
            <a:pPr marL="0" indent="0" algn="just">
              <a:buNone/>
            </a:pPr>
            <a:endParaRPr lang="en-US" sz="1800" dirty="0">
              <a:solidFill>
                <a:schemeClr val="bg1"/>
              </a:solidFill>
            </a:endParaRPr>
          </a:p>
          <a:p>
            <a:pPr algn="just"/>
            <a:endParaRPr lang="en-US" sz="1800" dirty="0">
              <a:solidFill>
                <a:schemeClr val="bg1"/>
              </a:solidFill>
            </a:endParaRPr>
          </a:p>
          <a:p>
            <a:pPr algn="just"/>
            <a:endParaRPr lang="en-US" sz="1800" dirty="0"/>
          </a:p>
          <a:p>
            <a:pPr algn="just"/>
            <a:endParaRPr lang="en-US" sz="1800" dirty="0"/>
          </a:p>
          <a:p>
            <a:pPr algn="just"/>
            <a:endParaRPr lang="en-US" sz="1800" dirty="0"/>
          </a:p>
          <a:p>
            <a:pPr algn="just"/>
            <a:endParaRPr lang="en-US" sz="18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52</a:t>
            </a:fld>
            <a:endParaRPr lang="en-US" dirty="0">
              <a:solidFill>
                <a:prstClr val="black">
                  <a:tint val="75000"/>
                </a:prstClr>
              </a:solidFill>
            </a:endParaRPr>
          </a:p>
        </p:txBody>
      </p:sp>
    </p:spTree>
    <p:extLst>
      <p:ext uri="{BB962C8B-B14F-4D97-AF65-F5344CB8AC3E}">
        <p14:creationId xmlns:p14="http://schemas.microsoft.com/office/powerpoint/2010/main" val="4108867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ARO</a:t>
            </a:r>
          </a:p>
        </p:txBody>
      </p:sp>
      <p:sp>
        <p:nvSpPr>
          <p:cNvPr id="3" name="Content Placeholder 2"/>
          <p:cNvSpPr>
            <a:spLocks noGrp="1"/>
          </p:cNvSpPr>
          <p:nvPr>
            <p:ph idx="1"/>
          </p:nvPr>
        </p:nvSpPr>
        <p:spPr/>
        <p:txBody>
          <a:bodyPr>
            <a:normAutofit/>
          </a:bodyPr>
          <a:lstStyle/>
          <a:p>
            <a:r>
              <a:rPr lang="en-US" sz="4400" dirty="0">
                <a:solidFill>
                  <a:srgbClr val="FFFF00"/>
                </a:solidFill>
              </a:rPr>
              <a:t>Stop Here</a:t>
            </a:r>
          </a:p>
        </p:txBody>
      </p:sp>
    </p:spTree>
    <p:extLst>
      <p:ext uri="{BB962C8B-B14F-4D97-AF65-F5344CB8AC3E}">
        <p14:creationId xmlns:p14="http://schemas.microsoft.com/office/powerpoint/2010/main" val="17898713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4817" y="1063228"/>
            <a:ext cx="7877283"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ARO</a:t>
            </a:r>
          </a:p>
        </p:txBody>
      </p:sp>
      <p:sp>
        <p:nvSpPr>
          <p:cNvPr id="3" name="Content Placeholder 2"/>
          <p:cNvSpPr>
            <a:spLocks noGrp="1"/>
          </p:cNvSpPr>
          <p:nvPr>
            <p:ph idx="1"/>
          </p:nvPr>
        </p:nvSpPr>
        <p:spPr>
          <a:xfrm>
            <a:off x="1304817" y="1828801"/>
            <a:ext cx="9051533" cy="3623072"/>
          </a:xfrm>
        </p:spPr>
        <p:txBody>
          <a:bodyPr>
            <a:normAutofit fontScale="92500"/>
          </a:bodyPr>
          <a:lstStyle/>
          <a:p>
            <a:pPr algn="just"/>
            <a:r>
              <a:rPr lang="en-US" b="1" dirty="0"/>
              <a:t>Asset Retirement Obligations (ARO) - Disclosures:</a:t>
            </a:r>
          </a:p>
          <a:p>
            <a:pPr lvl="1" algn="just"/>
            <a:r>
              <a:rPr lang="en-US" b="1" dirty="0"/>
              <a:t>Disclose funding requirements and amounts accumulated and restricted for payment of the liability</a:t>
            </a:r>
          </a:p>
          <a:p>
            <a:pPr lvl="1" algn="just"/>
            <a:r>
              <a:rPr lang="en-US" b="1" dirty="0"/>
              <a:t>Nature of government’s AROs</a:t>
            </a:r>
          </a:p>
          <a:p>
            <a:pPr lvl="1" algn="just"/>
            <a:r>
              <a:rPr lang="en-US" b="1" dirty="0"/>
              <a:t>Methods and assumptions used for estimates of liabilities</a:t>
            </a:r>
          </a:p>
          <a:p>
            <a:pPr lvl="1" algn="just"/>
            <a:r>
              <a:rPr lang="en-US" b="1" dirty="0"/>
              <a:t>Estimated remaining useful life of associated tangible assets</a:t>
            </a:r>
          </a:p>
          <a:p>
            <a:pPr lvl="1" algn="just"/>
            <a:r>
              <a:rPr lang="en-US" b="1" dirty="0"/>
              <a:t>Disclose the fact and reasons why a liability is not reasonably estimable</a:t>
            </a:r>
          </a:p>
          <a:p>
            <a:pPr lvl="1" algn="just"/>
            <a:r>
              <a:rPr lang="en-US" b="1" dirty="0"/>
              <a:t>Similar disclosures for minority interests</a:t>
            </a:r>
          </a:p>
          <a:p>
            <a:pPr lvl="1" algn="just"/>
            <a:endParaRPr lang="en-US" b="1" dirty="0"/>
          </a:p>
          <a:p>
            <a:pPr lvl="1" algn="just"/>
            <a:endParaRPr lang="en-US" b="1" dirty="0">
              <a:solidFill>
                <a:schemeClr val="bg1"/>
              </a:solidFill>
            </a:endParaRPr>
          </a:p>
          <a:p>
            <a:pPr marL="685800" lvl="2" indent="0" algn="just">
              <a:buNone/>
            </a:pPr>
            <a:endParaRPr lang="en-US" b="1" dirty="0">
              <a:solidFill>
                <a:srgbClr val="FFFF00"/>
              </a:solidFill>
            </a:endParaRPr>
          </a:p>
          <a:p>
            <a:pPr marL="385763" lvl="1" indent="0" algn="just">
              <a:buNone/>
            </a:pPr>
            <a:endParaRPr lang="en-US" b="1" dirty="0">
              <a:solidFill>
                <a:srgbClr val="FFFF00"/>
              </a:solidFill>
            </a:endParaRPr>
          </a:p>
          <a:p>
            <a:pPr marL="0" indent="0" algn="just">
              <a:buNone/>
            </a:pPr>
            <a:endParaRPr lang="en-US" dirty="0">
              <a:solidFill>
                <a:schemeClr val="bg1"/>
              </a:solidFill>
            </a:endParaRPr>
          </a:p>
          <a:p>
            <a:pPr algn="just"/>
            <a:endParaRPr lang="en-US" dirty="0">
              <a:solidFill>
                <a:schemeClr val="bg1"/>
              </a:solidFill>
            </a:endParaRPr>
          </a:p>
          <a:p>
            <a:pPr algn="just"/>
            <a:endParaRPr lang="en-US" dirty="0"/>
          </a:p>
          <a:p>
            <a:pPr algn="just"/>
            <a:endParaRPr lang="en-US" dirty="0"/>
          </a:p>
          <a:p>
            <a:pPr algn="just"/>
            <a:endParaRPr lang="en-US" dirty="0"/>
          </a:p>
          <a:p>
            <a:pPr algn="just"/>
            <a:endParaRPr lang="en-US"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54</a:t>
            </a:fld>
            <a:endParaRPr lang="en-US" dirty="0">
              <a:solidFill>
                <a:prstClr val="black">
                  <a:tint val="75000"/>
                </a:prstClr>
              </a:solidFill>
            </a:endParaRPr>
          </a:p>
        </p:txBody>
      </p:sp>
    </p:spTree>
    <p:extLst>
      <p:ext uri="{BB962C8B-B14F-4D97-AF65-F5344CB8AC3E}">
        <p14:creationId xmlns:p14="http://schemas.microsoft.com/office/powerpoint/2010/main" val="292196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0160" y="1690688"/>
            <a:ext cx="5467819" cy="3709116"/>
          </a:xfrm>
          <a:ln w="38100">
            <a:solidFill>
              <a:srgbClr val="7030A0"/>
            </a:solidFill>
          </a:ln>
        </p:spPr>
      </p:pic>
      <p:sp>
        <p:nvSpPr>
          <p:cNvPr id="3" name="Title 2"/>
          <p:cNvSpPr>
            <a:spLocks noGrp="1"/>
          </p:cNvSpPr>
          <p:nvPr>
            <p:ph type="title"/>
          </p:nvPr>
        </p:nvSpPr>
        <p:spPr>
          <a:xfrm>
            <a:off x="1181528" y="365125"/>
            <a:ext cx="10172272" cy="1325563"/>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ARO</a:t>
            </a:r>
          </a:p>
        </p:txBody>
      </p:sp>
    </p:spTree>
    <p:extLst>
      <p:ext uri="{BB962C8B-B14F-4D97-AF65-F5344CB8AC3E}">
        <p14:creationId xmlns:p14="http://schemas.microsoft.com/office/powerpoint/2010/main" val="4142774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rgbClr val="0070C0"/>
                </a:solidFill>
              </a:rPr>
              <a:t>Fiduciary Activities</a:t>
            </a:r>
          </a:p>
        </p:txBody>
      </p:sp>
      <p:sp>
        <p:nvSpPr>
          <p:cNvPr id="3" name="Content Placeholder 2"/>
          <p:cNvSpPr>
            <a:spLocks noGrp="1"/>
          </p:cNvSpPr>
          <p:nvPr>
            <p:ph idx="1"/>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buNone/>
            </a:pPr>
            <a:r>
              <a:rPr lang="en-US" sz="21500" b="1" dirty="0">
                <a:ln/>
                <a:solidFill>
                  <a:schemeClr val="accent2">
                    <a:lumMod val="50000"/>
                  </a:schemeClr>
                </a:solidFill>
              </a:rPr>
              <a:t>   84</a:t>
            </a:r>
          </a:p>
        </p:txBody>
      </p:sp>
    </p:spTree>
    <p:extLst>
      <p:ext uri="{BB962C8B-B14F-4D97-AF65-F5344CB8AC3E}">
        <p14:creationId xmlns:p14="http://schemas.microsoft.com/office/powerpoint/2010/main" val="723332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107" y="1063228"/>
            <a:ext cx="7753993"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428107" y="1828800"/>
            <a:ext cx="9236467" cy="4438435"/>
          </a:xfrm>
        </p:spPr>
        <p:txBody>
          <a:bodyPr>
            <a:normAutofit/>
          </a:bodyPr>
          <a:lstStyle/>
          <a:p>
            <a:r>
              <a:rPr lang="en-US" b="1" dirty="0"/>
              <a:t>Fiduciary Activities:</a:t>
            </a:r>
          </a:p>
          <a:p>
            <a:pPr lvl="2"/>
            <a:r>
              <a:rPr lang="en-US" b="1" dirty="0"/>
              <a:t>PV issued November 2014.</a:t>
            </a:r>
          </a:p>
          <a:p>
            <a:pPr lvl="2"/>
            <a:r>
              <a:rPr lang="en-US" b="1" dirty="0"/>
              <a:t>Exposure Draft issued December 8, 2015.</a:t>
            </a:r>
          </a:p>
          <a:p>
            <a:pPr lvl="2"/>
            <a:r>
              <a:rPr lang="en-US" b="1" dirty="0"/>
              <a:t>Statement 84 issued January 2017.</a:t>
            </a:r>
          </a:p>
          <a:p>
            <a:pPr lvl="2"/>
            <a:r>
              <a:rPr lang="en-US" b="1" dirty="0">
                <a:solidFill>
                  <a:srgbClr val="C00000"/>
                </a:solidFill>
              </a:rPr>
              <a:t>Effective date for periods beginning after December 15, 2018</a:t>
            </a:r>
          </a:p>
          <a:p>
            <a:pPr lvl="2"/>
            <a:r>
              <a:rPr lang="en-US" b="1" dirty="0">
                <a:solidFill>
                  <a:srgbClr val="C00000"/>
                </a:solidFill>
              </a:rPr>
              <a:t>Calendar Year 2019</a:t>
            </a:r>
          </a:p>
          <a:p>
            <a:pPr lvl="2"/>
            <a:r>
              <a:rPr lang="en-US" b="1" dirty="0">
                <a:solidFill>
                  <a:srgbClr val="C00000"/>
                </a:solidFill>
              </a:rPr>
              <a:t>Fiscal Year -July 1, 2019 to June 30, 2020</a:t>
            </a:r>
          </a:p>
          <a:p>
            <a:pPr lvl="1"/>
            <a:r>
              <a:rPr lang="en-US" b="1" dirty="0"/>
              <a:t>Definition -  When is a government in a Fiduciary Relationship?</a:t>
            </a:r>
          </a:p>
          <a:p>
            <a:pPr lvl="2"/>
            <a:r>
              <a:rPr lang="en-US" b="1" dirty="0"/>
              <a:t>Controls Assets</a:t>
            </a:r>
          </a:p>
          <a:p>
            <a:pPr lvl="2"/>
            <a:r>
              <a:rPr lang="en-US" b="1" dirty="0"/>
              <a:t>Fiduciary Component Unit</a:t>
            </a:r>
          </a:p>
          <a:p>
            <a:pPr marL="685800" lvl="2" indent="0">
              <a:buNone/>
            </a:pPr>
            <a:endParaRPr lang="en-US" b="1" dirty="0">
              <a:solidFill>
                <a:schemeClr val="bg1"/>
              </a:solidFill>
            </a:endParaRPr>
          </a:p>
          <a:p>
            <a:pPr marL="685800" lvl="2" indent="0">
              <a:buNone/>
            </a:pPr>
            <a:endParaRPr lang="en-US" b="1" dirty="0">
              <a:solidFill>
                <a:schemeClr val="bg1"/>
              </a:solidFill>
            </a:endParaRPr>
          </a:p>
          <a:p>
            <a:pPr lvl="1"/>
            <a:endParaRPr lang="en-US" b="1"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57</a:t>
            </a:fld>
            <a:endParaRPr lang="en-US" dirty="0">
              <a:solidFill>
                <a:prstClr val="black">
                  <a:tint val="75000"/>
                </a:prstClr>
              </a:solidFill>
            </a:endParaRPr>
          </a:p>
        </p:txBody>
      </p:sp>
    </p:spTree>
    <p:extLst>
      <p:ext uri="{BB962C8B-B14F-4D97-AF65-F5344CB8AC3E}">
        <p14:creationId xmlns:p14="http://schemas.microsoft.com/office/powerpoint/2010/main" val="180321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just"/>
            <a:endParaRPr lang="en-US" b="1" dirty="0">
              <a:ln/>
            </a:endParaRPr>
          </a:p>
          <a:p>
            <a:pPr algn="just"/>
            <a:r>
              <a:rPr lang="en-US" b="1" dirty="0">
                <a:ln/>
              </a:rPr>
              <a:t>Would establish criteria for identifying and reporting fiduciary activities of all state and local governments</a:t>
            </a:r>
          </a:p>
          <a:p>
            <a:pPr algn="just"/>
            <a:r>
              <a:rPr lang="en-US" b="1" dirty="0">
                <a:ln/>
              </a:rPr>
              <a:t>The main focus of the criteria generally is whether a government is “controlling” or has the “ability” to control the assets of the fiduciary activity</a:t>
            </a:r>
          </a:p>
          <a:p>
            <a:pPr algn="just"/>
            <a:r>
              <a:rPr lang="en-US" b="1" dirty="0">
                <a:ln/>
              </a:rPr>
              <a:t>Or, is a fiduciary component unit</a:t>
            </a:r>
          </a:p>
          <a:p>
            <a:pPr algn="just"/>
            <a:endParaRPr lang="en-US" b="1" dirty="0">
              <a:ln/>
            </a:endParaRPr>
          </a:p>
          <a:p>
            <a:pPr marL="685800" lvl="2" indent="0" algn="just">
              <a:buNone/>
            </a:pPr>
            <a:endParaRPr lang="en-US" b="1" dirty="0">
              <a:ln/>
            </a:endParaRPr>
          </a:p>
        </p:txBody>
      </p:sp>
      <p:sp>
        <p:nvSpPr>
          <p:cNvPr id="13" name="Title 12"/>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Tree>
    <p:extLst>
      <p:ext uri="{BB962C8B-B14F-4D97-AF65-F5344CB8AC3E}">
        <p14:creationId xmlns:p14="http://schemas.microsoft.com/office/powerpoint/2010/main" val="30496039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366" y="1073502"/>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325366" y="1828801"/>
            <a:ext cx="9411128" cy="3623072"/>
          </a:xfrm>
        </p:spPr>
        <p:txBody>
          <a:bodyPr>
            <a:normAutofit/>
          </a:bodyPr>
          <a:lstStyle/>
          <a:p>
            <a:endParaRPr lang="en-US" sz="2400" b="1" dirty="0">
              <a:solidFill>
                <a:srgbClr val="FFFF00"/>
              </a:solidFill>
            </a:endParaRPr>
          </a:p>
          <a:p>
            <a:r>
              <a:rPr lang="en-US" sz="2400" b="1" dirty="0"/>
              <a:t>Fiduciary Activities:</a:t>
            </a:r>
          </a:p>
          <a:p>
            <a:pPr lvl="1"/>
            <a:r>
              <a:rPr lang="en-US" sz="2100" b="1" dirty="0"/>
              <a:t>Control is established if the primary government:</a:t>
            </a:r>
          </a:p>
          <a:p>
            <a:pPr lvl="2"/>
            <a:r>
              <a:rPr lang="en-US" sz="1800" b="1" dirty="0"/>
              <a:t>Holds the assets for the benefit of others.</a:t>
            </a:r>
          </a:p>
          <a:p>
            <a:pPr lvl="2"/>
            <a:r>
              <a:rPr lang="en-US" sz="1800" b="1" dirty="0"/>
              <a:t>The government has the </a:t>
            </a:r>
            <a:r>
              <a:rPr lang="en-US" sz="1800" b="1" u="sng" dirty="0"/>
              <a:t>ability</a:t>
            </a:r>
            <a:r>
              <a:rPr lang="en-US" sz="1800" b="1" dirty="0"/>
              <a:t> to direct the use, exchange, or employment of the assets in a way that provides benefits to the specified or intended recipients.  </a:t>
            </a:r>
          </a:p>
          <a:p>
            <a:pPr lvl="2"/>
            <a:r>
              <a:rPr lang="en-US" sz="1800" b="1" dirty="0"/>
              <a:t>Restrictions from legal or other external restraints that stipulate the assets can be used only for a specific purpose do not negate a government’s control of the assets.</a:t>
            </a:r>
          </a:p>
          <a:p>
            <a:pPr marL="685800" lvl="2" indent="0">
              <a:buNone/>
            </a:pPr>
            <a:endParaRPr lang="en-US" sz="1800" b="1" dirty="0">
              <a:solidFill>
                <a:schemeClr val="bg1"/>
              </a:solidFill>
            </a:endParaRPr>
          </a:p>
          <a:p>
            <a:pPr marL="685800" lvl="2" indent="0">
              <a:buNone/>
            </a:pPr>
            <a:endParaRPr lang="en-US" sz="1800" b="1" dirty="0">
              <a:solidFill>
                <a:schemeClr val="bg1"/>
              </a:solidFill>
            </a:endParaRPr>
          </a:p>
          <a:p>
            <a:pPr lvl="1"/>
            <a:endParaRPr lang="en-US" sz="2100" b="1"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59</a:t>
            </a:fld>
            <a:endParaRPr lang="en-US" dirty="0">
              <a:solidFill>
                <a:prstClr val="black">
                  <a:tint val="75000"/>
                </a:prstClr>
              </a:solidFill>
            </a:endParaRPr>
          </a:p>
        </p:txBody>
      </p:sp>
    </p:spTree>
    <p:extLst>
      <p:ext uri="{BB962C8B-B14F-4D97-AF65-F5344CB8AC3E}">
        <p14:creationId xmlns:p14="http://schemas.microsoft.com/office/powerpoint/2010/main" val="3377426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056" y="1063228"/>
            <a:ext cx="6806045"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Tax Abatement Disclosures</a:t>
            </a:r>
          </a:p>
        </p:txBody>
      </p:sp>
      <p:sp>
        <p:nvSpPr>
          <p:cNvPr id="3" name="Content Placeholder 2"/>
          <p:cNvSpPr>
            <a:spLocks noGrp="1"/>
          </p:cNvSpPr>
          <p:nvPr>
            <p:ph idx="1"/>
          </p:nvPr>
        </p:nvSpPr>
        <p:spPr>
          <a:xfrm>
            <a:off x="1181528" y="1828801"/>
            <a:ext cx="9657708" cy="4387064"/>
          </a:xfrm>
        </p:spPr>
        <p:txBody>
          <a:bodyPr>
            <a:normAutofit/>
          </a:bodyPr>
          <a:lstStyle/>
          <a:p>
            <a:pPr algn="just"/>
            <a:r>
              <a:rPr lang="en-US" b="1" dirty="0">
                <a:solidFill>
                  <a:sysClr val="windowText" lastClr="000000"/>
                </a:solidFill>
              </a:rPr>
              <a:t>Practice Issue -Tax Abatement Disclosures:</a:t>
            </a:r>
          </a:p>
          <a:p>
            <a:pPr lvl="1" algn="just"/>
            <a:r>
              <a:rPr lang="en-US" b="1" dirty="0">
                <a:solidFill>
                  <a:srgbClr val="C00000"/>
                </a:solidFill>
              </a:rPr>
              <a:t>1984 Saturn Corporation</a:t>
            </a:r>
          </a:p>
          <a:p>
            <a:pPr lvl="2" algn="just"/>
            <a:r>
              <a:rPr lang="en-US" b="1" dirty="0">
                <a:solidFill>
                  <a:sysClr val="windowText" lastClr="000000"/>
                </a:solidFill>
              </a:rPr>
              <a:t>$20 -30 million cash for training</a:t>
            </a:r>
          </a:p>
          <a:p>
            <a:pPr lvl="2" algn="just"/>
            <a:r>
              <a:rPr lang="en-US" b="1" dirty="0">
                <a:solidFill>
                  <a:sysClr val="windowText" lastClr="000000"/>
                </a:solidFill>
              </a:rPr>
              <a:t>$50,000 million for Saturn Parkway</a:t>
            </a:r>
          </a:p>
          <a:p>
            <a:pPr lvl="2" algn="just"/>
            <a:r>
              <a:rPr lang="en-US" b="1" dirty="0">
                <a:solidFill>
                  <a:sysClr val="windowText" lastClr="000000"/>
                </a:solidFill>
              </a:rPr>
              <a:t>Maury County Agreements:</a:t>
            </a:r>
          </a:p>
          <a:p>
            <a:pPr lvl="3" algn="just"/>
            <a:r>
              <a:rPr lang="en-US" b="1" dirty="0">
                <a:solidFill>
                  <a:sysClr val="windowText" lastClr="000000"/>
                </a:solidFill>
              </a:rPr>
              <a:t>Rezoned Property</a:t>
            </a:r>
          </a:p>
          <a:p>
            <a:pPr lvl="3" algn="just"/>
            <a:r>
              <a:rPr lang="en-US" b="1" dirty="0">
                <a:solidFill>
                  <a:sysClr val="windowText" lastClr="000000"/>
                </a:solidFill>
              </a:rPr>
              <a:t>Issued Industrial Revenue Bonds</a:t>
            </a:r>
          </a:p>
          <a:p>
            <a:pPr lvl="3" algn="just"/>
            <a:r>
              <a:rPr lang="en-US" b="1" dirty="0">
                <a:solidFill>
                  <a:sysClr val="windowText" lastClr="000000"/>
                </a:solidFill>
              </a:rPr>
              <a:t>In-lieu-of-Tax Agreements – Maury County  </a:t>
            </a:r>
          </a:p>
          <a:p>
            <a:pPr lvl="3" algn="just"/>
            <a:r>
              <a:rPr lang="en-US" b="1" dirty="0">
                <a:solidFill>
                  <a:sysClr val="windowText" lastClr="000000"/>
                </a:solidFill>
              </a:rPr>
              <a:t>In-lieu-of Tax Agreements with City of Columbia, City of Mt. Pleasant, City of Spring Hill ($3.5 Billion plant)</a:t>
            </a:r>
          </a:p>
          <a:p>
            <a:pPr lvl="3" algn="just"/>
            <a:r>
              <a:rPr lang="en-US" b="1" dirty="0">
                <a:solidFill>
                  <a:sysClr val="windowText" lastClr="000000"/>
                </a:solidFill>
              </a:rPr>
              <a:t>Build a Fire Station</a:t>
            </a:r>
          </a:p>
          <a:p>
            <a:pPr marL="342900" lvl="1" indent="0" algn="just">
              <a:buNone/>
            </a:pPr>
            <a:r>
              <a:rPr lang="en-US" b="1" dirty="0">
                <a:solidFill>
                  <a:sysClr val="windowText" lastClr="000000"/>
                </a:solidFill>
              </a:rPr>
              <a:t> </a:t>
            </a:r>
          </a:p>
          <a:p>
            <a:pPr lvl="1" algn="just"/>
            <a:endParaRPr lang="en-US" b="1" dirty="0">
              <a:solidFill>
                <a:sysClr val="windowText" lastClr="000000"/>
              </a:solidFill>
            </a:endParaRPr>
          </a:p>
          <a:p>
            <a:pPr marL="294894" lvl="1" indent="0" algn="just">
              <a:buNone/>
            </a:pPr>
            <a:endParaRPr lang="en-US" b="1"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3748231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57250"/>
            <a:ext cx="7658100" cy="479822"/>
          </a:xfrm>
          <a:noFill/>
        </p:spPr>
        <p:txBody>
          <a:bodyPr>
            <a:normAutofit fontScale="90000"/>
          </a:bodyPr>
          <a:lstStyle/>
          <a:p>
            <a:r>
              <a:rPr lang="en-US" dirty="0"/>
              <a:t>GASB Governments</a:t>
            </a:r>
          </a:p>
        </p:txBody>
      </p:sp>
      <p:graphicFrame>
        <p:nvGraphicFramePr>
          <p:cNvPr id="3074" name="Object 2"/>
          <p:cNvGraphicFramePr>
            <a:graphicFrameLocks noGrp="1" noChangeAspect="1"/>
          </p:cNvGraphicFramePr>
          <p:nvPr>
            <p:ph idx="1"/>
            <p:extLst/>
          </p:nvPr>
        </p:nvGraphicFramePr>
        <p:xfrm>
          <a:off x="1721428" y="1418036"/>
          <a:ext cx="8780318" cy="4343399"/>
        </p:xfrm>
        <a:graphic>
          <a:graphicData uri="http://schemas.openxmlformats.org/presentationml/2006/ole">
            <mc:AlternateContent xmlns:mc="http://schemas.openxmlformats.org/markup-compatibility/2006">
              <mc:Choice xmlns:v="urn:schemas-microsoft-com:vml" Requires="v">
                <p:oleObj spid="_x0000_s1071" name="Worksheet" r:id="rId3" imgW="11762465" imgH="7132241" progId="Excel.Sheet.8">
                  <p:embed/>
                </p:oleObj>
              </mc:Choice>
              <mc:Fallback>
                <p:oleObj name="Worksheet" r:id="rId3" imgW="11762465" imgH="7132241" progId="Excel.Sheet.8">
                  <p:embed/>
                  <p:pic>
                    <p:nvPicPr>
                      <p:cNvPr id="3074"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1428" y="1418036"/>
                        <a:ext cx="8780318" cy="4343399"/>
                      </a:xfrm>
                      <a:prstGeom prst="rect">
                        <a:avLst/>
                      </a:prstGeom>
                      <a:noFill/>
                      <a:extLst/>
                    </p:spPr>
                  </p:pic>
                </p:oleObj>
              </mc:Fallback>
            </mc:AlternateContent>
          </a:graphicData>
        </a:graphic>
      </p:graphicFrame>
      <p:sp>
        <p:nvSpPr>
          <p:cNvPr id="5" name="TextBox 4"/>
          <p:cNvSpPr txBox="1"/>
          <p:nvPr/>
        </p:nvSpPr>
        <p:spPr>
          <a:xfrm>
            <a:off x="1908604" y="4981832"/>
            <a:ext cx="1265024" cy="507831"/>
          </a:xfrm>
          <a:prstGeom prst="rect">
            <a:avLst/>
          </a:prstGeom>
          <a:noFill/>
        </p:spPr>
        <p:txBody>
          <a:bodyPr wrap="square" rtlCol="0">
            <a:spAutoFit/>
          </a:bodyPr>
          <a:lstStyle/>
          <a:p>
            <a:r>
              <a:rPr lang="en-US" sz="1350" b="1" dirty="0">
                <a:solidFill>
                  <a:srgbClr val="FF0000"/>
                </a:solidFill>
              </a:rPr>
              <a:t>Accrual Basis</a:t>
            </a:r>
          </a:p>
        </p:txBody>
      </p:sp>
      <p:sp>
        <p:nvSpPr>
          <p:cNvPr id="6" name="Slide Number Placeholder 5"/>
          <p:cNvSpPr>
            <a:spLocks noGrp="1"/>
          </p:cNvSpPr>
          <p:nvPr>
            <p:ph type="sldNum" sz="quarter" idx="12"/>
          </p:nvPr>
        </p:nvSpPr>
        <p:spPr/>
        <p:txBody>
          <a:bodyPr/>
          <a:lstStyle/>
          <a:p>
            <a:fld id="{043B2F86-1EB5-4A29-9393-F100658870E8}" type="slidenum">
              <a:rPr lang="en-US" smtClean="0"/>
              <a:pPr/>
              <a:t>60</a:t>
            </a:fld>
            <a:endParaRPr lang="en-US" dirty="0"/>
          </a:p>
        </p:txBody>
      </p:sp>
      <p:sp>
        <p:nvSpPr>
          <p:cNvPr id="8" name="Rectangle 7"/>
          <p:cNvSpPr/>
          <p:nvPr/>
        </p:nvSpPr>
        <p:spPr>
          <a:xfrm>
            <a:off x="1960420" y="1400437"/>
            <a:ext cx="8541327" cy="349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extBox 3"/>
          <p:cNvSpPr txBox="1"/>
          <p:nvPr/>
        </p:nvSpPr>
        <p:spPr>
          <a:xfrm>
            <a:off x="3173629" y="5280969"/>
            <a:ext cx="184731" cy="300082"/>
          </a:xfrm>
          <a:prstGeom prst="rect">
            <a:avLst/>
          </a:prstGeom>
          <a:noFill/>
        </p:spPr>
        <p:txBody>
          <a:bodyPr wrap="none" rtlCol="0">
            <a:spAutoFit/>
          </a:bodyPr>
          <a:lstStyle/>
          <a:p>
            <a:endParaRPr lang="en-US" sz="1350" dirty="0"/>
          </a:p>
        </p:txBody>
      </p:sp>
      <p:sp>
        <p:nvSpPr>
          <p:cNvPr id="7" name="TextBox 6"/>
          <p:cNvSpPr txBox="1"/>
          <p:nvPr/>
        </p:nvSpPr>
        <p:spPr>
          <a:xfrm>
            <a:off x="2883245" y="5211411"/>
            <a:ext cx="34289" cy="300082"/>
          </a:xfrm>
          <a:prstGeom prst="rect">
            <a:avLst/>
          </a:prstGeom>
          <a:noFill/>
        </p:spPr>
        <p:txBody>
          <a:bodyPr wrap="square" rtlCol="0">
            <a:spAutoFit/>
          </a:bodyPr>
          <a:lstStyle/>
          <a:p>
            <a:endParaRPr lang="en-US" sz="1350" dirty="0"/>
          </a:p>
        </p:txBody>
      </p:sp>
      <p:sp>
        <p:nvSpPr>
          <p:cNvPr id="9" name="TextBox 8"/>
          <p:cNvSpPr txBox="1"/>
          <p:nvPr/>
        </p:nvSpPr>
        <p:spPr>
          <a:xfrm>
            <a:off x="2815283" y="5211411"/>
            <a:ext cx="184731" cy="300082"/>
          </a:xfrm>
          <a:prstGeom prst="rect">
            <a:avLst/>
          </a:prstGeom>
          <a:noFill/>
        </p:spPr>
        <p:txBody>
          <a:bodyPr wrap="none" rtlCol="0">
            <a:spAutoFit/>
          </a:bodyPr>
          <a:lstStyle/>
          <a:p>
            <a:endParaRPr lang="en-US" sz="1350" dirty="0"/>
          </a:p>
        </p:txBody>
      </p:sp>
      <p:sp>
        <p:nvSpPr>
          <p:cNvPr id="10" name="TextBox 9"/>
          <p:cNvSpPr txBox="1"/>
          <p:nvPr/>
        </p:nvSpPr>
        <p:spPr>
          <a:xfrm>
            <a:off x="3469667" y="4981831"/>
            <a:ext cx="1633781" cy="300082"/>
          </a:xfrm>
          <a:prstGeom prst="rect">
            <a:avLst/>
          </a:prstGeom>
          <a:noFill/>
        </p:spPr>
        <p:txBody>
          <a:bodyPr wrap="none" rtlCol="0">
            <a:spAutoFit/>
          </a:bodyPr>
          <a:lstStyle/>
          <a:p>
            <a:r>
              <a:rPr lang="en-US" sz="1350" b="1" dirty="0">
                <a:solidFill>
                  <a:srgbClr val="FF0000"/>
                </a:solidFill>
              </a:rPr>
              <a:t>Modified Accrual</a:t>
            </a:r>
          </a:p>
        </p:txBody>
      </p:sp>
      <p:sp>
        <p:nvSpPr>
          <p:cNvPr id="3" name="Oval 2"/>
          <p:cNvSpPr/>
          <p:nvPr/>
        </p:nvSpPr>
        <p:spPr>
          <a:xfrm>
            <a:off x="8458200" y="2345090"/>
            <a:ext cx="2043546" cy="14649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013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500026" y="1080579"/>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500026" y="1828800"/>
            <a:ext cx="9051533" cy="4304871"/>
          </a:xfrm>
          <a:noFill/>
        </p:spPr>
        <p:txBody>
          <a:bodyPr>
            <a:normAutofit fontScale="92500" lnSpcReduction="20000"/>
          </a:bodyPr>
          <a:lstStyle/>
          <a:p>
            <a:r>
              <a:rPr lang="en-US" b="1" dirty="0"/>
              <a:t>Fiduciary Activities:</a:t>
            </a:r>
          </a:p>
          <a:p>
            <a:pPr lvl="1"/>
            <a:r>
              <a:rPr lang="en-US" b="1" dirty="0"/>
              <a:t>Report the activity as a fiduciary activity if:</a:t>
            </a:r>
          </a:p>
          <a:p>
            <a:pPr lvl="2"/>
            <a:r>
              <a:rPr lang="en-US" b="1" dirty="0"/>
              <a:t>The government controls the assets, and</a:t>
            </a:r>
          </a:p>
          <a:p>
            <a:pPr lvl="2"/>
            <a:r>
              <a:rPr lang="en-US" b="1" dirty="0"/>
              <a:t>The assets are not derived from the government’s own-source revenue (i.e. revenues are generated by the government itself such as taxes or utility charges), and</a:t>
            </a:r>
          </a:p>
          <a:p>
            <a:pPr lvl="2"/>
            <a:r>
              <a:rPr lang="en-US" b="1" dirty="0"/>
              <a:t>One or more of the following criteria is met:</a:t>
            </a:r>
          </a:p>
          <a:p>
            <a:pPr lvl="3"/>
            <a:r>
              <a:rPr lang="en-US" b="1" dirty="0"/>
              <a:t>Assets are administered through a trust agreement or equivalent arrangement.</a:t>
            </a:r>
          </a:p>
          <a:p>
            <a:pPr lvl="3"/>
            <a:r>
              <a:rPr lang="en-US" b="1" dirty="0"/>
              <a:t>Assets are not to be provided to individuals who are required to be a resident or recipients of government’s goods and services</a:t>
            </a:r>
          </a:p>
          <a:p>
            <a:pPr lvl="3"/>
            <a:r>
              <a:rPr lang="en-US" b="1" dirty="0"/>
              <a:t>Assets are to be provided to organizations or other governments that are neither part of the financial reporting entity nor recipients of the government’s goods or services</a:t>
            </a:r>
          </a:p>
          <a:p>
            <a:pPr lvl="3"/>
            <a:r>
              <a:rPr lang="en-US" b="1" dirty="0"/>
              <a:t>The assets result from a pass-through grant for which the government does not have administrative or direct financial involvement in the program </a:t>
            </a:r>
          </a:p>
          <a:p>
            <a:pPr marL="685800" lvl="2" indent="0">
              <a:buNone/>
            </a:pPr>
            <a:endParaRPr lang="en-US" b="1" dirty="0">
              <a:solidFill>
                <a:schemeClr val="bg1"/>
              </a:solidFill>
            </a:endParaRPr>
          </a:p>
          <a:p>
            <a:pPr lvl="1"/>
            <a:endParaRPr lang="en-US" b="1"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61</a:t>
            </a:fld>
            <a:endParaRPr lang="en-US" dirty="0">
              <a:solidFill>
                <a:prstClr val="black">
                  <a:tint val="75000"/>
                </a:prstClr>
              </a:solidFill>
            </a:endParaRPr>
          </a:p>
        </p:txBody>
      </p:sp>
    </p:spTree>
    <p:extLst>
      <p:ext uri="{BB962C8B-B14F-4D97-AF65-F5344CB8AC3E}">
        <p14:creationId xmlns:p14="http://schemas.microsoft.com/office/powerpoint/2010/main" val="178300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43173" y="1124873"/>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243173" y="1828801"/>
            <a:ext cx="9996755" cy="3623072"/>
          </a:xfrm>
          <a:noFill/>
        </p:spPr>
        <p:txBody>
          <a:bodyPr>
            <a:normAutofit/>
          </a:bodyPr>
          <a:lstStyle/>
          <a:p>
            <a:r>
              <a:rPr lang="en-US" sz="2400" b="1" dirty="0"/>
              <a:t>Fiduciary Activities:</a:t>
            </a:r>
          </a:p>
          <a:p>
            <a:pPr lvl="1"/>
            <a:r>
              <a:rPr lang="en-US" sz="2100" b="1" dirty="0"/>
              <a:t>Report the activity as a fiduciary activity if:</a:t>
            </a:r>
          </a:p>
          <a:p>
            <a:pPr lvl="2"/>
            <a:r>
              <a:rPr lang="en-US" sz="1800" b="1" dirty="0"/>
              <a:t>The government controls the assets, and</a:t>
            </a:r>
          </a:p>
          <a:p>
            <a:pPr lvl="2"/>
            <a:r>
              <a:rPr lang="en-US" sz="1800" b="1" dirty="0"/>
              <a:t>One or more of the following criteria is met:</a:t>
            </a:r>
          </a:p>
          <a:p>
            <a:pPr lvl="3"/>
            <a:r>
              <a:rPr lang="en-US" sz="1500" b="1" dirty="0"/>
              <a:t>The activity is a pension benefit arrangement with the scope of GASB 67</a:t>
            </a:r>
          </a:p>
          <a:p>
            <a:pPr lvl="3"/>
            <a:r>
              <a:rPr lang="en-US" sz="1500" b="1" dirty="0"/>
              <a:t>The activity is a OPEB plan with the scope of GASB 74</a:t>
            </a:r>
          </a:p>
          <a:p>
            <a:pPr lvl="3"/>
            <a:r>
              <a:rPr lang="en-US" sz="1500" b="1" dirty="0"/>
              <a:t>The government is required to apply the provisions of paragraph 116 of GASB 73 (Pension not administered through a Trust but meet the definition of an equivalent arrangement).</a:t>
            </a:r>
          </a:p>
          <a:p>
            <a:pPr lvl="1"/>
            <a:r>
              <a:rPr lang="en-US" sz="2100" b="1" dirty="0"/>
              <a:t>What about 457 Plans??  (GASB 32) </a:t>
            </a:r>
          </a:p>
          <a:p>
            <a:pPr lvl="2"/>
            <a:r>
              <a:rPr lang="en-US" sz="1800" b="1" dirty="0"/>
              <a:t>Plans as of August, 1996?</a:t>
            </a:r>
          </a:p>
          <a:p>
            <a:pPr lvl="1"/>
            <a:endParaRPr lang="en-US" sz="2100" b="1"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62</a:t>
            </a:fld>
            <a:endParaRPr lang="en-US" dirty="0">
              <a:solidFill>
                <a:prstClr val="black">
                  <a:tint val="75000"/>
                </a:prstClr>
              </a:solidFill>
            </a:endParaRPr>
          </a:p>
        </p:txBody>
      </p:sp>
    </p:spTree>
    <p:extLst>
      <p:ext uri="{BB962C8B-B14F-4D97-AF65-F5344CB8AC3E}">
        <p14:creationId xmlns:p14="http://schemas.microsoft.com/office/powerpoint/2010/main" val="312026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a:solidFill>
                  <a:srgbClr val="FFFF00"/>
                </a:solidFill>
              </a:rPr>
              <a:t>Stop Here</a:t>
            </a:r>
          </a:p>
        </p:txBody>
      </p:sp>
    </p:spTree>
    <p:extLst>
      <p:ext uri="{BB962C8B-B14F-4D97-AF65-F5344CB8AC3E}">
        <p14:creationId xmlns:p14="http://schemas.microsoft.com/office/powerpoint/2010/main" val="16890430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91801" y="1063228"/>
            <a:ext cx="7990299"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191801" y="1828801"/>
            <a:ext cx="9606337" cy="3623072"/>
          </a:xfrm>
        </p:spPr>
        <p:txBody>
          <a:bodyPr>
            <a:normAutofit fontScale="92500" lnSpcReduction="10000"/>
          </a:bodyPr>
          <a:lstStyle/>
          <a:p>
            <a:r>
              <a:rPr lang="en-US" b="1" dirty="0"/>
              <a:t>Fiduciary Activities:</a:t>
            </a:r>
          </a:p>
          <a:p>
            <a:pPr lvl="1"/>
            <a:r>
              <a:rPr lang="en-US" b="1" dirty="0"/>
              <a:t>Continue to use Fiduciary Funds (4 types).</a:t>
            </a:r>
          </a:p>
          <a:p>
            <a:pPr lvl="1"/>
            <a:r>
              <a:rPr lang="en-US" b="1" dirty="0"/>
              <a:t>Pension and Other Employee Benefit Trusts, Investment Trust, Private-Purpose Trusts</a:t>
            </a:r>
          </a:p>
          <a:p>
            <a:pPr lvl="1"/>
            <a:r>
              <a:rPr lang="en-US" b="1" dirty="0"/>
              <a:t>Pension/Other Employee Benefit Trust Funds would require a Trust Agreement or Equivalent Arrangement:</a:t>
            </a:r>
          </a:p>
          <a:p>
            <a:pPr lvl="2"/>
            <a:r>
              <a:rPr lang="en-US" b="1" dirty="0"/>
              <a:t>Assets are dedicated to providing benefits to  plan members in accordance with benefit terms</a:t>
            </a:r>
          </a:p>
          <a:p>
            <a:pPr lvl="2"/>
            <a:r>
              <a:rPr lang="en-US" b="1" dirty="0"/>
              <a:t>Assets are legally protected from Creditors of the Government</a:t>
            </a:r>
          </a:p>
          <a:p>
            <a:pPr lvl="2"/>
            <a:r>
              <a:rPr lang="en-US" b="1" dirty="0"/>
              <a:t>Contributions are irrevocable (not including refunds)</a:t>
            </a:r>
          </a:p>
          <a:p>
            <a:pPr lvl="2"/>
            <a:r>
              <a:rPr lang="en-US" b="1" dirty="0"/>
              <a:t>Government itself is not a beneficiary</a:t>
            </a:r>
          </a:p>
          <a:p>
            <a:pPr lvl="1"/>
            <a:endParaRPr lang="en-US" b="1" dirty="0">
              <a:solidFill>
                <a:srgbClr val="FFFF00"/>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64</a:t>
            </a:fld>
            <a:endParaRPr lang="en-US" dirty="0">
              <a:solidFill>
                <a:prstClr val="black">
                  <a:tint val="75000"/>
                </a:prstClr>
              </a:solidFill>
            </a:endParaRPr>
          </a:p>
        </p:txBody>
      </p:sp>
    </p:spTree>
    <p:extLst>
      <p:ext uri="{BB962C8B-B14F-4D97-AF65-F5344CB8AC3E}">
        <p14:creationId xmlns:p14="http://schemas.microsoft.com/office/powerpoint/2010/main" val="374331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32899" y="1063228"/>
            <a:ext cx="7949201"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304818" y="1828801"/>
            <a:ext cx="9349483" cy="3623072"/>
          </a:xfrm>
        </p:spPr>
        <p:txBody>
          <a:bodyPr>
            <a:normAutofit/>
          </a:bodyPr>
          <a:lstStyle/>
          <a:p>
            <a:endParaRPr lang="en-US" sz="2400" b="1" dirty="0">
              <a:solidFill>
                <a:srgbClr val="FFFF00"/>
              </a:solidFill>
            </a:endParaRPr>
          </a:p>
          <a:p>
            <a:r>
              <a:rPr lang="en-US" sz="2400" b="1" dirty="0"/>
              <a:t>Fiduciary Activities:</a:t>
            </a:r>
          </a:p>
          <a:p>
            <a:pPr lvl="1"/>
            <a:r>
              <a:rPr lang="en-US" sz="2100" b="1" dirty="0"/>
              <a:t>Investment Trust and Private Purpose Trust Funds would require a Trust Agreement or Equivalent Arrangement:</a:t>
            </a:r>
          </a:p>
          <a:p>
            <a:pPr lvl="2"/>
            <a:r>
              <a:rPr lang="en-US" sz="1800" b="1" dirty="0"/>
              <a:t>Assets are dedicated to providing benefits to  plan members in accordance with benefit terms</a:t>
            </a:r>
          </a:p>
          <a:p>
            <a:pPr lvl="2"/>
            <a:r>
              <a:rPr lang="en-US" sz="1800" b="1" dirty="0"/>
              <a:t>Assets are legally protected from Creditors of the Government</a:t>
            </a:r>
          </a:p>
          <a:p>
            <a:pPr lvl="2"/>
            <a:r>
              <a:rPr lang="en-US" sz="1800" b="1" dirty="0"/>
              <a:t>Government itself is not a beneficiary</a:t>
            </a:r>
          </a:p>
          <a:p>
            <a:pPr lvl="1"/>
            <a:endParaRPr lang="en-US" sz="2100" b="1" dirty="0"/>
          </a:p>
          <a:p>
            <a:pPr marL="0" indent="0">
              <a:buNone/>
            </a:pPr>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65</a:t>
            </a:fld>
            <a:endParaRPr lang="en-US" dirty="0">
              <a:solidFill>
                <a:prstClr val="black">
                  <a:tint val="75000"/>
                </a:prstClr>
              </a:solidFill>
            </a:endParaRPr>
          </a:p>
        </p:txBody>
      </p:sp>
    </p:spTree>
    <p:extLst>
      <p:ext uri="{BB962C8B-B14F-4D97-AF65-F5344CB8AC3E}">
        <p14:creationId xmlns:p14="http://schemas.microsoft.com/office/powerpoint/2010/main" val="1604282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63721" y="1063228"/>
            <a:ext cx="7918379"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263721" y="1795105"/>
            <a:ext cx="9483048" cy="3623072"/>
          </a:xfrm>
        </p:spPr>
        <p:txBody>
          <a:bodyPr>
            <a:normAutofit/>
          </a:bodyPr>
          <a:lstStyle/>
          <a:p>
            <a:endParaRPr lang="en-US" sz="2400" b="1" dirty="0">
              <a:solidFill>
                <a:srgbClr val="FFFF00"/>
              </a:solidFill>
            </a:endParaRPr>
          </a:p>
          <a:p>
            <a:r>
              <a:rPr lang="en-US" sz="2400" b="1" dirty="0"/>
              <a:t>Fiduciary Activities:</a:t>
            </a:r>
          </a:p>
          <a:p>
            <a:pPr lvl="1"/>
            <a:r>
              <a:rPr lang="en-US" sz="2100" b="1" dirty="0"/>
              <a:t>A new fund would be established – “Custodial Fund” – Formerly Agency Fund </a:t>
            </a:r>
          </a:p>
          <a:p>
            <a:pPr lvl="2"/>
            <a:r>
              <a:rPr lang="en-US" sz="1800" b="1" dirty="0"/>
              <a:t>Used to report any fiduciary activity not administered through a trust agreement or equivalent arrangement</a:t>
            </a:r>
          </a:p>
          <a:p>
            <a:endParaRPr lang="en-US" sz="2400" dirty="0"/>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66</a:t>
            </a:fld>
            <a:endParaRPr lang="en-US" dirty="0">
              <a:solidFill>
                <a:prstClr val="black">
                  <a:tint val="75000"/>
                </a:prstClr>
              </a:solidFill>
            </a:endParaRPr>
          </a:p>
        </p:txBody>
      </p:sp>
    </p:spTree>
    <p:extLst>
      <p:ext uri="{BB962C8B-B14F-4D97-AF65-F5344CB8AC3E}">
        <p14:creationId xmlns:p14="http://schemas.microsoft.com/office/powerpoint/2010/main" val="369368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94543" y="798978"/>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294543" y="1766128"/>
            <a:ext cx="9195371" cy="3623072"/>
          </a:xfrm>
        </p:spPr>
        <p:txBody>
          <a:bodyPr>
            <a:normAutofit/>
          </a:bodyPr>
          <a:lstStyle/>
          <a:p>
            <a:endParaRPr lang="en-US" sz="2400" b="1" dirty="0">
              <a:solidFill>
                <a:srgbClr val="FFFF00"/>
              </a:solidFill>
            </a:endParaRPr>
          </a:p>
          <a:p>
            <a:r>
              <a:rPr lang="en-US" sz="2400" b="1" dirty="0"/>
              <a:t>Fiduciary Activities:</a:t>
            </a:r>
          </a:p>
          <a:p>
            <a:pPr marL="342900" lvl="1" indent="-342900"/>
            <a:r>
              <a:rPr lang="en-US" sz="2100" b="1" dirty="0"/>
              <a:t>Two Required Financial Statements</a:t>
            </a:r>
          </a:p>
          <a:p>
            <a:pPr marL="642938" lvl="2" indent="-342900"/>
            <a:r>
              <a:rPr lang="en-US" sz="1800" b="1" dirty="0"/>
              <a:t>The Statement of Fiduciary Net Position </a:t>
            </a:r>
          </a:p>
          <a:p>
            <a:pPr marL="642938" lvl="2" indent="-342900"/>
            <a:r>
              <a:rPr lang="en-US" sz="1800" b="1" dirty="0"/>
              <a:t>The Statement of Changes in Fiduciary Net Position would report additions and deductions in more detail (i.e. by source , investment income, investment costs, and deductions by type including administrative costs.) </a:t>
            </a:r>
          </a:p>
          <a:p>
            <a:pPr marL="300038" lvl="2" indent="0">
              <a:buNone/>
            </a:pPr>
            <a:endParaRPr lang="en-US" sz="1800" b="1" dirty="0">
              <a:solidFill>
                <a:schemeClr val="bg1"/>
              </a:solidFill>
            </a:endParaRPr>
          </a:p>
          <a:p>
            <a:pPr marL="642938" lvl="2" indent="-342900"/>
            <a:endParaRPr lang="en-US" sz="1800" b="1" dirty="0">
              <a:solidFill>
                <a:schemeClr val="bg1"/>
              </a:solidFill>
            </a:endParaRPr>
          </a:p>
          <a:p>
            <a:pPr marL="642938" lvl="2" indent="-342900"/>
            <a:endParaRPr lang="en-US" sz="1800" b="1" dirty="0">
              <a:solidFill>
                <a:schemeClr val="bg1"/>
              </a:solidFill>
            </a:endParaRPr>
          </a:p>
          <a:p>
            <a:pPr marL="0" indent="0">
              <a:buNone/>
            </a:pPr>
            <a:endParaRPr lang="en-US" sz="2400" b="1" dirty="0">
              <a:solidFill>
                <a:schemeClr val="bg1"/>
              </a:solidFill>
            </a:endParaRPr>
          </a:p>
          <a:p>
            <a:pPr lvl="1"/>
            <a:endParaRPr lang="en-US" sz="2100" b="1" dirty="0">
              <a:solidFill>
                <a:srgbClr val="FFFF00"/>
              </a:solidFill>
            </a:endParaRPr>
          </a:p>
          <a:p>
            <a:pPr lvl="1"/>
            <a:endParaRPr lang="en-US" sz="2100" b="1" dirty="0">
              <a:solidFill>
                <a:srgbClr val="FFFF00"/>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solidFill>
                <a:schemeClr val="bg1"/>
              </a:solidFill>
            </a:endParaRPr>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67</a:t>
            </a:fld>
            <a:endParaRPr lang="en-US" dirty="0">
              <a:solidFill>
                <a:prstClr val="black">
                  <a:tint val="75000"/>
                </a:prstClr>
              </a:solidFill>
            </a:endParaRPr>
          </a:p>
        </p:txBody>
      </p:sp>
    </p:spTree>
    <p:extLst>
      <p:ext uri="{BB962C8B-B14F-4D97-AF65-F5344CB8AC3E}">
        <p14:creationId xmlns:p14="http://schemas.microsoft.com/office/powerpoint/2010/main" val="238750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p:txBody>
          <a:bodyPr>
            <a:normAutofit/>
          </a:bodyPr>
          <a:lstStyle/>
          <a:p>
            <a:endParaRPr lang="en-US" sz="3200" dirty="0"/>
          </a:p>
          <a:p>
            <a:endParaRPr lang="en-US" sz="3200" dirty="0"/>
          </a:p>
          <a:p>
            <a:r>
              <a:rPr lang="en-US" sz="3200" dirty="0"/>
              <a:t>Flow charts in the back of the Standard</a:t>
            </a:r>
          </a:p>
        </p:txBody>
      </p:sp>
    </p:spTree>
    <p:extLst>
      <p:ext uri="{BB962C8B-B14F-4D97-AF65-F5344CB8AC3E}">
        <p14:creationId xmlns:p14="http://schemas.microsoft.com/office/powerpoint/2010/main" val="1571864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07560" y="1052954"/>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407560" y="1828801"/>
            <a:ext cx="9431676" cy="3623072"/>
          </a:xfrm>
        </p:spPr>
        <p:txBody>
          <a:bodyPr>
            <a:normAutofit fontScale="92500" lnSpcReduction="10000"/>
          </a:bodyPr>
          <a:lstStyle/>
          <a:p>
            <a:r>
              <a:rPr lang="en-US" b="1" dirty="0"/>
              <a:t>Fiduciary Activities:</a:t>
            </a:r>
          </a:p>
          <a:p>
            <a:pPr lvl="1"/>
            <a:r>
              <a:rPr lang="en-US" sz="2250" b="1" dirty="0"/>
              <a:t>Two Statements:</a:t>
            </a:r>
          </a:p>
          <a:p>
            <a:pPr lvl="1"/>
            <a:r>
              <a:rPr lang="en-US" b="1" dirty="0"/>
              <a:t>Statement of Fiduciary Net Position.</a:t>
            </a:r>
          </a:p>
          <a:p>
            <a:pPr lvl="2"/>
            <a:r>
              <a:rPr lang="en-US" b="1" dirty="0"/>
              <a:t>Report liabilities when an event has occurred that compels the government to disburse fiduciary resources</a:t>
            </a:r>
          </a:p>
          <a:p>
            <a:pPr lvl="2"/>
            <a:r>
              <a:rPr lang="en-US" b="1" dirty="0"/>
              <a:t>Section 529 College Savings Plan</a:t>
            </a:r>
          </a:p>
          <a:p>
            <a:pPr lvl="2"/>
            <a:r>
              <a:rPr lang="en-US" b="1" dirty="0"/>
              <a:t>County Sales Tax Collections for Cities</a:t>
            </a:r>
          </a:p>
          <a:p>
            <a:pPr lvl="1"/>
            <a:r>
              <a:rPr lang="en-US" b="1" dirty="0"/>
              <a:t>The Statement of Changes in Fiduciary Net Position would report additions and deductions in more detail (i.e. by source , investment income, investment costs, and deductions by type including administrative costs.) </a:t>
            </a:r>
          </a:p>
          <a:p>
            <a:pPr marL="342900" lvl="1" indent="0">
              <a:buNone/>
            </a:pPr>
            <a:endParaRPr lang="en-US" b="1"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solidFill>
                <a:schemeClr val="bg1"/>
              </a:solidFill>
            </a:endParaRP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69</a:t>
            </a:fld>
            <a:endParaRPr lang="en-US" dirty="0">
              <a:solidFill>
                <a:prstClr val="black">
                  <a:tint val="75000"/>
                </a:prstClr>
              </a:solidFill>
            </a:endParaRPr>
          </a:p>
        </p:txBody>
      </p:sp>
    </p:spTree>
    <p:extLst>
      <p:ext uri="{BB962C8B-B14F-4D97-AF65-F5344CB8AC3E}">
        <p14:creationId xmlns:p14="http://schemas.microsoft.com/office/powerpoint/2010/main" val="346601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056" y="1063228"/>
            <a:ext cx="6806045"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Tax Abatement Disclosures</a:t>
            </a:r>
          </a:p>
        </p:txBody>
      </p:sp>
      <p:sp>
        <p:nvSpPr>
          <p:cNvPr id="3" name="Content Placeholder 2"/>
          <p:cNvSpPr>
            <a:spLocks noGrp="1"/>
          </p:cNvSpPr>
          <p:nvPr>
            <p:ph idx="1"/>
          </p:nvPr>
        </p:nvSpPr>
        <p:spPr>
          <a:xfrm>
            <a:off x="1160980" y="1828801"/>
            <a:ext cx="9698804" cy="4527549"/>
          </a:xfrm>
        </p:spPr>
        <p:txBody>
          <a:bodyPr>
            <a:normAutofit fontScale="92500"/>
          </a:bodyPr>
          <a:lstStyle/>
          <a:p>
            <a:pPr algn="just"/>
            <a:endParaRPr lang="en-US" b="1" dirty="0">
              <a:solidFill>
                <a:sysClr val="windowText" lastClr="000000"/>
              </a:solidFill>
            </a:endParaRPr>
          </a:p>
          <a:p>
            <a:pPr algn="just"/>
            <a:r>
              <a:rPr lang="en-US" b="1" dirty="0">
                <a:solidFill>
                  <a:sysClr val="windowText" lastClr="000000"/>
                </a:solidFill>
              </a:rPr>
              <a:t>Practice Issue -Tax Abatement Disclosures:</a:t>
            </a:r>
          </a:p>
          <a:p>
            <a:pPr lvl="1" algn="just"/>
            <a:endParaRPr lang="en-US" b="1" dirty="0">
              <a:solidFill>
                <a:sysClr val="windowText" lastClr="000000"/>
              </a:solidFill>
            </a:endParaRPr>
          </a:p>
          <a:p>
            <a:pPr lvl="1" algn="just"/>
            <a:r>
              <a:rPr lang="en-US" b="1" dirty="0">
                <a:solidFill>
                  <a:sysClr val="windowText" lastClr="000000"/>
                </a:solidFill>
              </a:rPr>
              <a:t>Maury County had no disclosures in the Notes to the Financial Statements!  </a:t>
            </a:r>
          </a:p>
          <a:p>
            <a:pPr lvl="1" algn="just"/>
            <a:r>
              <a:rPr lang="en-US" b="1" dirty="0">
                <a:solidFill>
                  <a:srgbClr val="FF0000"/>
                </a:solidFill>
              </a:rPr>
              <a:t>This was not wrong!  </a:t>
            </a:r>
            <a:r>
              <a:rPr lang="en-US" b="1" dirty="0"/>
              <a:t>Disclosures </a:t>
            </a:r>
            <a:r>
              <a:rPr lang="en-US" b="1" dirty="0">
                <a:solidFill>
                  <a:sysClr val="windowText" lastClr="000000"/>
                </a:solidFill>
              </a:rPr>
              <a:t>were not required and until GASB 77 this was the norm for State and Local Governments.</a:t>
            </a:r>
          </a:p>
          <a:p>
            <a:pPr lvl="1" algn="just"/>
            <a:r>
              <a:rPr lang="en-US" b="1" dirty="0">
                <a:solidFill>
                  <a:sysClr val="windowText" lastClr="000000"/>
                </a:solidFill>
              </a:rPr>
              <a:t>GASB did not require any presentation.</a:t>
            </a:r>
          </a:p>
          <a:p>
            <a:pPr lvl="1" algn="just"/>
            <a:r>
              <a:rPr lang="en-US" b="1" dirty="0">
                <a:solidFill>
                  <a:srgbClr val="FF0000"/>
                </a:solidFill>
              </a:rPr>
              <a:t>What about now?</a:t>
            </a:r>
          </a:p>
          <a:p>
            <a:pPr marL="342900" lvl="1" indent="0" algn="just">
              <a:buNone/>
            </a:pPr>
            <a:endParaRPr lang="en-US" b="1" dirty="0">
              <a:solidFill>
                <a:sysClr val="windowText" lastClr="000000"/>
              </a:solidFill>
            </a:endParaRPr>
          </a:p>
          <a:p>
            <a:pPr marL="342900" lvl="1" indent="0" algn="just">
              <a:buNone/>
            </a:pPr>
            <a:r>
              <a:rPr lang="en-US" b="1" dirty="0">
                <a:solidFill>
                  <a:sysClr val="windowText" lastClr="000000"/>
                </a:solidFill>
              </a:rPr>
              <a:t> </a:t>
            </a:r>
          </a:p>
          <a:p>
            <a:pPr lvl="1" algn="just"/>
            <a:endParaRPr lang="en-US" b="1" dirty="0">
              <a:solidFill>
                <a:sysClr val="windowText" lastClr="000000"/>
              </a:solidFill>
            </a:endParaRPr>
          </a:p>
          <a:p>
            <a:pPr marL="294894" lvl="1" indent="0" algn="just">
              <a:buNone/>
            </a:pPr>
            <a:endParaRPr lang="en-US" b="1"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a:p>
            <a:pPr algn="just"/>
            <a:endParaRPr lang="en-US" dirty="0">
              <a:solidFill>
                <a:sysClr val="windowText" lastClr="000000"/>
              </a:solidFill>
            </a:endParaRPr>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63427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407560" y="1094051"/>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407560" y="1828801"/>
            <a:ext cx="9308386" cy="3623072"/>
          </a:xfrm>
        </p:spPr>
        <p:txBody>
          <a:bodyPr>
            <a:normAutofit/>
          </a:bodyPr>
          <a:lstStyle/>
          <a:p>
            <a:pPr algn="just"/>
            <a:r>
              <a:rPr lang="en-US" sz="2400" b="1" dirty="0"/>
              <a:t>Fiduciary Activities:</a:t>
            </a:r>
          </a:p>
          <a:p>
            <a:pPr lvl="1" algn="just"/>
            <a:r>
              <a:rPr lang="en-US" sz="2100" b="1" dirty="0"/>
              <a:t>Fiduciary Fund Financial Statements of a Primary Government should include Fiduciary Component Units.</a:t>
            </a:r>
          </a:p>
          <a:p>
            <a:pPr lvl="1" algn="just"/>
            <a:endParaRPr lang="en-US" sz="2100" b="1" dirty="0"/>
          </a:p>
          <a:p>
            <a:pPr lvl="1" algn="just"/>
            <a:r>
              <a:rPr lang="en-US" sz="2100" b="1" dirty="0"/>
              <a:t>Stand-alone business-type activities also engaged in fiduciary activities should present fiduciary fund financial statements within its basic financial statements.  </a:t>
            </a:r>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70</a:t>
            </a:fld>
            <a:endParaRPr lang="en-US" dirty="0">
              <a:solidFill>
                <a:prstClr val="black">
                  <a:tint val="75000"/>
                </a:prstClr>
              </a:solidFill>
            </a:endParaRPr>
          </a:p>
        </p:txBody>
      </p:sp>
    </p:spTree>
    <p:extLst>
      <p:ext uri="{BB962C8B-B14F-4D97-AF65-F5344CB8AC3E}">
        <p14:creationId xmlns:p14="http://schemas.microsoft.com/office/powerpoint/2010/main" val="105718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84270" y="924324"/>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Fiduciary Activities</a:t>
            </a:r>
          </a:p>
        </p:txBody>
      </p:sp>
      <p:sp>
        <p:nvSpPr>
          <p:cNvPr id="3" name="Content Placeholder 2"/>
          <p:cNvSpPr>
            <a:spLocks noGrp="1"/>
          </p:cNvSpPr>
          <p:nvPr>
            <p:ph idx="1"/>
          </p:nvPr>
        </p:nvSpPr>
        <p:spPr>
          <a:xfrm>
            <a:off x="1284270" y="1828801"/>
            <a:ext cx="9452224" cy="3623072"/>
          </a:xfrm>
        </p:spPr>
        <p:txBody>
          <a:bodyPr>
            <a:normAutofit/>
          </a:bodyPr>
          <a:lstStyle/>
          <a:p>
            <a:pPr algn="just"/>
            <a:endParaRPr lang="en-US" sz="2400" b="1" dirty="0"/>
          </a:p>
          <a:p>
            <a:pPr algn="just"/>
            <a:r>
              <a:rPr lang="en-US" sz="2400" b="1" dirty="0"/>
              <a:t>Fiduciary Activities:</a:t>
            </a:r>
          </a:p>
          <a:p>
            <a:pPr algn="just"/>
            <a:r>
              <a:rPr lang="en-US" sz="2400" b="1" dirty="0"/>
              <a:t>What would happen if a government deposited contributions into a pension trust fund managed by a third party where control is not established?</a:t>
            </a:r>
          </a:p>
          <a:p>
            <a:pPr lvl="1" algn="just"/>
            <a:endParaRPr lang="en-US" sz="2100" b="1" dirty="0"/>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71</a:t>
            </a:fld>
            <a:endParaRPr lang="en-US" dirty="0">
              <a:solidFill>
                <a:prstClr val="black">
                  <a:tint val="75000"/>
                </a:prstClr>
              </a:solidFill>
            </a:endParaRPr>
          </a:p>
        </p:txBody>
      </p:sp>
    </p:spTree>
    <p:extLst>
      <p:ext uri="{BB962C8B-B14F-4D97-AF65-F5344CB8AC3E}">
        <p14:creationId xmlns:p14="http://schemas.microsoft.com/office/powerpoint/2010/main" val="38650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rgbClr val="0070C0"/>
                </a:solidFill>
              </a:rPr>
              <a:t>Omnibus 2017</a:t>
            </a:r>
          </a:p>
        </p:txBody>
      </p:sp>
      <p:sp>
        <p:nvSpPr>
          <p:cNvPr id="3" name="Content Placeholder 2"/>
          <p:cNvSpPr>
            <a:spLocks noGrp="1"/>
          </p:cNvSpPr>
          <p:nvPr>
            <p:ph idx="1"/>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buNone/>
            </a:pPr>
            <a:r>
              <a:rPr lang="en-US" sz="21500" b="1" dirty="0">
                <a:ln/>
                <a:solidFill>
                  <a:schemeClr val="accent2">
                    <a:lumMod val="50000"/>
                  </a:schemeClr>
                </a:solidFill>
              </a:rPr>
              <a:t>   85</a:t>
            </a:r>
          </a:p>
        </p:txBody>
      </p:sp>
    </p:spTree>
    <p:extLst>
      <p:ext uri="{BB962C8B-B14F-4D97-AF65-F5344CB8AC3E}">
        <p14:creationId xmlns:p14="http://schemas.microsoft.com/office/powerpoint/2010/main" val="7642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834" y="1022132"/>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Omnibus 2017</a:t>
            </a:r>
          </a:p>
        </p:txBody>
      </p:sp>
      <p:sp>
        <p:nvSpPr>
          <p:cNvPr id="3" name="Content Placeholder 2"/>
          <p:cNvSpPr>
            <a:spLocks noGrp="1"/>
          </p:cNvSpPr>
          <p:nvPr>
            <p:ph idx="1"/>
          </p:nvPr>
        </p:nvSpPr>
        <p:spPr>
          <a:xfrm>
            <a:off x="1417834" y="1828801"/>
            <a:ext cx="9421402" cy="3623072"/>
          </a:xfrm>
        </p:spPr>
        <p:txBody>
          <a:bodyPr>
            <a:normAutofit/>
          </a:bodyPr>
          <a:lstStyle/>
          <a:p>
            <a:pPr algn="just"/>
            <a:r>
              <a:rPr lang="en-US" sz="2400" b="1" dirty="0"/>
              <a:t>Statement 85 Issued March 2017</a:t>
            </a:r>
          </a:p>
          <a:p>
            <a:pPr algn="just"/>
            <a:r>
              <a:rPr lang="en-US" sz="2400" b="1" dirty="0">
                <a:solidFill>
                  <a:srgbClr val="FF0000"/>
                </a:solidFill>
              </a:rPr>
              <a:t>Effective Date, July 1, 2017 to June 30, 2018</a:t>
            </a:r>
          </a:p>
          <a:p>
            <a:pPr marL="0" indent="0" algn="just">
              <a:buNone/>
            </a:pPr>
            <a:endParaRPr lang="en-US" sz="2400" b="1" dirty="0"/>
          </a:p>
          <a:p>
            <a:pPr lvl="1" algn="just"/>
            <a:endParaRPr lang="en-US" sz="2100" b="1" dirty="0"/>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73</a:t>
            </a:fld>
            <a:endParaRPr lang="en-US" dirty="0">
              <a:solidFill>
                <a:prstClr val="black">
                  <a:tint val="75000"/>
                </a:prstClr>
              </a:solidFill>
            </a:endParaRPr>
          </a:p>
        </p:txBody>
      </p:sp>
    </p:spTree>
    <p:extLst>
      <p:ext uri="{BB962C8B-B14F-4D97-AF65-F5344CB8AC3E}">
        <p14:creationId xmlns:p14="http://schemas.microsoft.com/office/powerpoint/2010/main" val="3952504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447" y="837196"/>
            <a:ext cx="6172200" cy="52554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Omnibus 2017</a:t>
            </a:r>
          </a:p>
        </p:txBody>
      </p:sp>
      <p:sp>
        <p:nvSpPr>
          <p:cNvPr id="3" name="Content Placeholder 2"/>
          <p:cNvSpPr>
            <a:spLocks noGrp="1"/>
          </p:cNvSpPr>
          <p:nvPr>
            <p:ph idx="1"/>
          </p:nvPr>
        </p:nvSpPr>
        <p:spPr>
          <a:xfrm>
            <a:off x="1253447" y="1828800"/>
            <a:ext cx="9626886" cy="4527549"/>
          </a:xfrm>
        </p:spPr>
        <p:txBody>
          <a:bodyPr>
            <a:normAutofit/>
          </a:bodyPr>
          <a:lstStyle/>
          <a:p>
            <a:pPr algn="just"/>
            <a:r>
              <a:rPr lang="en-US" sz="2600" b="1" dirty="0"/>
              <a:t>Ten Items Covered</a:t>
            </a:r>
          </a:p>
          <a:p>
            <a:pPr lvl="1" algn="just"/>
            <a:r>
              <a:rPr lang="en-US" sz="2000" b="1" dirty="0"/>
              <a:t>Blending of BTA Component Units</a:t>
            </a:r>
          </a:p>
          <a:p>
            <a:pPr lvl="1" algn="just"/>
            <a:r>
              <a:rPr lang="en-US" sz="2000" b="1" dirty="0"/>
              <a:t>Reporting Goodwill (GASB 69, no negative goodwill)</a:t>
            </a:r>
          </a:p>
          <a:p>
            <a:pPr lvl="1" algn="just"/>
            <a:r>
              <a:rPr lang="en-US" sz="2000" b="1" dirty="0"/>
              <a:t>Classifying real estate held by insurance entities (use GASB 72 definitions)</a:t>
            </a:r>
          </a:p>
          <a:p>
            <a:pPr lvl="1" algn="just"/>
            <a:r>
              <a:rPr lang="en-US" sz="2000" b="1" dirty="0"/>
              <a:t>Measuring certain money market investments and participating investment contracts at amortized cost (if meets requirements of GASB 31, Para. 9)</a:t>
            </a:r>
          </a:p>
          <a:p>
            <a:pPr lvl="1" algn="just"/>
            <a:r>
              <a:rPr lang="en-US" sz="2000" b="1" dirty="0"/>
              <a:t>Various OPEB Amendments</a:t>
            </a:r>
          </a:p>
          <a:p>
            <a:pPr lvl="1" algn="just"/>
            <a:endParaRPr lang="en-US" sz="2100" b="1" dirty="0"/>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solidFill>
                <a:schemeClr val="bg1"/>
              </a:solidFill>
            </a:endParaRPr>
          </a:p>
          <a:p>
            <a:pPr algn="just"/>
            <a:endParaRPr lang="en-US" sz="2400" dirty="0"/>
          </a:p>
          <a:p>
            <a:pPr algn="just"/>
            <a:endParaRPr lang="en-US" sz="2400" dirty="0"/>
          </a:p>
          <a:p>
            <a:pPr algn="just"/>
            <a:endParaRPr lang="en-US" sz="2400" dirty="0"/>
          </a:p>
          <a:p>
            <a:pPr algn="just"/>
            <a:endParaRPr lang="en-US" sz="2400" dirty="0"/>
          </a:p>
        </p:txBody>
      </p:sp>
      <p:sp>
        <p:nvSpPr>
          <p:cNvPr id="4" name="Slide Number Placeholder 3"/>
          <p:cNvSpPr>
            <a:spLocks noGrp="1"/>
          </p:cNvSpPr>
          <p:nvPr>
            <p:ph type="sldNum" sz="quarter" idx="12"/>
          </p:nvPr>
        </p:nvSpPr>
        <p:spPr/>
        <p:txBody>
          <a:bodyPr/>
          <a:lstStyle/>
          <a:p>
            <a:fld id="{57688287-9679-4745-800D-1CB9292E7EE4}" type="slidenum">
              <a:rPr lang="en-US" smtClean="0">
                <a:solidFill>
                  <a:prstClr val="black">
                    <a:tint val="75000"/>
                  </a:prstClr>
                </a:solidFill>
              </a:rPr>
              <a:pPr/>
              <a:t>74</a:t>
            </a:fld>
            <a:endParaRPr lang="en-US" dirty="0">
              <a:solidFill>
                <a:prstClr val="black">
                  <a:tint val="75000"/>
                </a:prstClr>
              </a:solidFill>
            </a:endParaRPr>
          </a:p>
        </p:txBody>
      </p:sp>
    </p:spTree>
    <p:extLst>
      <p:ext uri="{BB962C8B-B14F-4D97-AF65-F5344CB8AC3E}">
        <p14:creationId xmlns:p14="http://schemas.microsoft.com/office/powerpoint/2010/main" val="335795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a:ln/>
                <a:solidFill>
                  <a:srgbClr val="0070C0"/>
                </a:solidFill>
              </a:rPr>
              <a:t>Certain Debt Extinguishment Issues</a:t>
            </a:r>
          </a:p>
        </p:txBody>
      </p:sp>
      <p:sp>
        <p:nvSpPr>
          <p:cNvPr id="3" name="Content Placeholder 2"/>
          <p:cNvSpPr>
            <a:spLocks noGrp="1"/>
          </p:cNvSpPr>
          <p:nvPr>
            <p:ph idx="1"/>
          </p:nvPr>
        </p:nvSpPr>
        <p:spPr>
          <a:noFill/>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buNone/>
            </a:pPr>
            <a:r>
              <a:rPr lang="en-US" sz="21500" b="1" dirty="0">
                <a:ln/>
                <a:solidFill>
                  <a:schemeClr val="accent2">
                    <a:lumMod val="50000"/>
                  </a:schemeClr>
                </a:solidFill>
              </a:rPr>
              <a:t>   86</a:t>
            </a:r>
          </a:p>
        </p:txBody>
      </p:sp>
    </p:spTree>
    <p:extLst>
      <p:ext uri="{BB962C8B-B14F-4D97-AF65-F5344CB8AC3E}">
        <p14:creationId xmlns:p14="http://schemas.microsoft.com/office/powerpoint/2010/main" val="24718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Certain Debt Extinguishment Issues</a:t>
            </a:r>
          </a:p>
        </p:txBody>
      </p:sp>
      <p:sp>
        <p:nvSpPr>
          <p:cNvPr id="3" name="Content Placeholder 2"/>
          <p:cNvSpPr>
            <a:spLocks noGrp="1"/>
          </p:cNvSpPr>
          <p:nvPr>
            <p:ph idx="1"/>
          </p:nvPr>
        </p:nvSpPr>
        <p:spPr/>
        <p:txBody>
          <a:bodyPr>
            <a:normAutofit/>
          </a:bodyPr>
          <a:lstStyle/>
          <a:p>
            <a:pPr algn="just"/>
            <a:r>
              <a:rPr lang="en-US" dirty="0"/>
              <a:t>In August 2016, the Board issued an Exposure Draft proposing guidance for certain issues related to debt extinguishments</a:t>
            </a:r>
          </a:p>
          <a:p>
            <a:pPr algn="just"/>
            <a:r>
              <a:rPr lang="en-US" dirty="0"/>
              <a:t>Research found that Statements 7 and 23 on debt refundings and Statement 62 on debt extinguishments are working effectively, but that certain issues need to be addressed</a:t>
            </a:r>
          </a:p>
          <a:p>
            <a:pPr algn="just"/>
            <a:r>
              <a:rPr lang="en-US" dirty="0"/>
              <a:t>Comment deadline was October 28, 2016. Final Statement expected May 2017 </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4670107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Certain Debt Extinguishment Issues</a:t>
            </a:r>
          </a:p>
        </p:txBody>
      </p:sp>
      <p:sp>
        <p:nvSpPr>
          <p:cNvPr id="3" name="Content Placeholder 2"/>
          <p:cNvSpPr>
            <a:spLocks noGrp="1"/>
          </p:cNvSpPr>
          <p:nvPr>
            <p:ph idx="1"/>
          </p:nvPr>
        </p:nvSpPr>
        <p:spPr/>
        <p:txBody>
          <a:bodyPr>
            <a:normAutofit fontScale="92500" lnSpcReduction="10000"/>
          </a:bodyPr>
          <a:lstStyle/>
          <a:p>
            <a:r>
              <a:rPr lang="en-US" sz="3200" dirty="0"/>
              <a:t>In-substance defeasance using only existing resources</a:t>
            </a:r>
          </a:p>
          <a:p>
            <a:r>
              <a:rPr lang="en-US" dirty="0"/>
              <a:t>Debt considered defeased in substance (like refundings) when </a:t>
            </a:r>
            <a:r>
              <a:rPr lang="en-US" i="1" dirty="0"/>
              <a:t>only </a:t>
            </a:r>
            <a:r>
              <a:rPr lang="en-US" dirty="0"/>
              <a:t>existing resources are placed in trust, if trust restricted to only essentially risk-free monetary assets (like for refundings)</a:t>
            </a:r>
          </a:p>
          <a:p>
            <a:r>
              <a:rPr lang="en-US" dirty="0">
                <a:solidFill>
                  <a:srgbClr val="FF0000"/>
                </a:solidFill>
              </a:rPr>
              <a:t>Would recognize the difference between the net carrying amount of the debt and the reacquisition price as a gain or loss in the period of defeasance (</a:t>
            </a:r>
            <a:r>
              <a:rPr lang="en-US" i="1" dirty="0">
                <a:solidFill>
                  <a:srgbClr val="FF0000"/>
                </a:solidFill>
              </a:rPr>
              <a:t>unlike </a:t>
            </a:r>
            <a:r>
              <a:rPr lang="en-US" dirty="0">
                <a:solidFill>
                  <a:srgbClr val="FF0000"/>
                </a:solidFill>
              </a:rPr>
              <a:t>refundings)</a:t>
            </a:r>
          </a:p>
          <a:p>
            <a:pPr lvl="1"/>
            <a:r>
              <a:rPr lang="en-US" dirty="0"/>
              <a:t>Notes to the financial statements:</a:t>
            </a:r>
          </a:p>
          <a:p>
            <a:pPr lvl="1"/>
            <a:r>
              <a:rPr lang="en-US" dirty="0"/>
              <a:t>Would describe the transaction in the period it occurs (like refundings)</a:t>
            </a:r>
          </a:p>
          <a:p>
            <a:pPr lvl="1"/>
            <a:r>
              <a:rPr lang="en-US" dirty="0"/>
              <a:t>Would disclose remaining outstanding balance in each period the defeased debt remains outstanding (may combine with refunded amount) </a:t>
            </a:r>
          </a:p>
          <a:p>
            <a:pPr lvl="1"/>
            <a:endParaRPr lang="en-US" dirty="0"/>
          </a:p>
          <a:p>
            <a:pPr lvl="1"/>
            <a:endParaRPr lang="en-US" dirty="0"/>
          </a:p>
          <a:p>
            <a:endParaRPr lang="en-US" dirty="0"/>
          </a:p>
        </p:txBody>
      </p:sp>
    </p:spTree>
    <p:extLst>
      <p:ext uri="{BB962C8B-B14F-4D97-AF65-F5344CB8AC3E}">
        <p14:creationId xmlns:p14="http://schemas.microsoft.com/office/powerpoint/2010/main" val="38562611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Certain Debt Extinguishment Issues</a:t>
            </a:r>
          </a:p>
        </p:txBody>
      </p:sp>
      <p:sp>
        <p:nvSpPr>
          <p:cNvPr id="3" name="Content Placeholder 2"/>
          <p:cNvSpPr>
            <a:spLocks noGrp="1"/>
          </p:cNvSpPr>
          <p:nvPr>
            <p:ph idx="1"/>
          </p:nvPr>
        </p:nvSpPr>
        <p:spPr/>
        <p:txBody>
          <a:bodyPr/>
          <a:lstStyle/>
          <a:p>
            <a:pPr lvl="1"/>
            <a:r>
              <a:rPr lang="en-US" dirty="0"/>
              <a:t>Prepaid insurance for </a:t>
            </a:r>
            <a:r>
              <a:rPr lang="en-US" i="1" dirty="0"/>
              <a:t>all </a:t>
            </a:r>
            <a:r>
              <a:rPr lang="en-US" dirty="0"/>
              <a:t>debt extinguishments</a:t>
            </a:r>
          </a:p>
          <a:p>
            <a:pPr lvl="1"/>
            <a:endParaRPr lang="en-US" dirty="0"/>
          </a:p>
          <a:p>
            <a:pPr lvl="1"/>
            <a:r>
              <a:rPr lang="en-US" dirty="0"/>
              <a:t>At the time debt is extinguished/defeased, any related prepaid insurance that remains would be included in the net carrying amount of the debt for the purpose of calculating the difference between its reacquisition price and net carrying amount </a:t>
            </a:r>
          </a:p>
          <a:p>
            <a:endParaRPr lang="en-US" dirty="0"/>
          </a:p>
          <a:p>
            <a:endParaRPr lang="en-US" dirty="0"/>
          </a:p>
        </p:txBody>
      </p:sp>
    </p:spTree>
    <p:extLst>
      <p:ext uri="{BB962C8B-B14F-4D97-AF65-F5344CB8AC3E}">
        <p14:creationId xmlns:p14="http://schemas.microsoft.com/office/powerpoint/2010/main" val="34643983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rPr>
              <a:t>Certain Debt Extinguishment Issues</a:t>
            </a:r>
          </a:p>
        </p:txBody>
      </p:sp>
      <p:sp>
        <p:nvSpPr>
          <p:cNvPr id="3" name="Content Placeholder 2"/>
          <p:cNvSpPr>
            <a:spLocks noGrp="1"/>
          </p:cNvSpPr>
          <p:nvPr>
            <p:ph idx="1"/>
          </p:nvPr>
        </p:nvSpPr>
        <p:spPr/>
        <p:txBody>
          <a:bodyPr>
            <a:normAutofit fontScale="85000" lnSpcReduction="20000"/>
          </a:bodyPr>
          <a:lstStyle/>
          <a:p>
            <a:r>
              <a:rPr lang="en-US" sz="3000" dirty="0"/>
              <a:t>New note to financial statements for </a:t>
            </a:r>
            <a:r>
              <a:rPr lang="en-US" sz="3000" i="1" dirty="0"/>
              <a:t>all </a:t>
            </a:r>
            <a:r>
              <a:rPr lang="en-US" sz="3000" dirty="0"/>
              <a:t>in-substance defeasances (using only </a:t>
            </a:r>
            <a:r>
              <a:rPr lang="en-US" sz="3000" b="1" dirty="0">
                <a:solidFill>
                  <a:srgbClr val="FF0000"/>
                </a:solidFill>
              </a:rPr>
              <a:t>existing</a:t>
            </a:r>
            <a:r>
              <a:rPr lang="en-US" sz="3000" dirty="0"/>
              <a:t> resources </a:t>
            </a:r>
            <a:r>
              <a:rPr lang="en-US" sz="3000" i="1" dirty="0"/>
              <a:t>and </a:t>
            </a:r>
            <a:r>
              <a:rPr lang="en-US" sz="3000" dirty="0"/>
              <a:t>refundings)</a:t>
            </a:r>
          </a:p>
          <a:p>
            <a:endParaRPr lang="en-US" dirty="0"/>
          </a:p>
          <a:p>
            <a:r>
              <a:rPr lang="en-US" dirty="0"/>
              <a:t>If substitution of the essentially risk-free monetary assets in escrow with monetary assets that are not essentially risk-free is </a:t>
            </a:r>
            <a:r>
              <a:rPr lang="en-US" i="1" dirty="0"/>
              <a:t>not </a:t>
            </a:r>
            <a:r>
              <a:rPr lang="en-US" dirty="0"/>
              <a:t>prohibited, a government would disclose in the notes to the financial statements:</a:t>
            </a:r>
          </a:p>
          <a:p>
            <a:pPr lvl="1"/>
            <a:r>
              <a:rPr lang="en-US" dirty="0"/>
              <a:t>In the period of the defeasance: the fact that substitution is not prohibited</a:t>
            </a:r>
          </a:p>
          <a:p>
            <a:pPr lvl="1"/>
            <a:r>
              <a:rPr lang="en-US" dirty="0"/>
              <a:t>In subsequent periods: the amount of debt defeased in substance that remains outstanding for which that risk of substitution exists</a:t>
            </a:r>
          </a:p>
          <a:p>
            <a:pPr lvl="1"/>
            <a:endParaRPr lang="en-US" dirty="0"/>
          </a:p>
          <a:p>
            <a:pPr lvl="1"/>
            <a:endParaRPr lang="en-US" dirty="0"/>
          </a:p>
          <a:p>
            <a:r>
              <a:rPr lang="en-US" dirty="0">
                <a:solidFill>
                  <a:srgbClr val="FF0000"/>
                </a:solidFill>
              </a:rPr>
              <a:t>Effective date would be periods beginning after June 15, 2017, i.e. July 1, 2017 to June 30, 2018</a:t>
            </a:r>
          </a:p>
          <a:p>
            <a:endParaRPr lang="en-US" dirty="0"/>
          </a:p>
        </p:txBody>
      </p:sp>
    </p:spTree>
    <p:extLst>
      <p:ext uri="{BB962C8B-B14F-4D97-AF65-F5344CB8AC3E}">
        <p14:creationId xmlns:p14="http://schemas.microsoft.com/office/powerpoint/2010/main" val="3550089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28600"/>
            <a:ext cx="8229600" cy="11430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Definition and Scope</a:t>
            </a:r>
          </a:p>
        </p:txBody>
      </p:sp>
      <p:sp>
        <p:nvSpPr>
          <p:cNvPr id="5" name="Content Placeholder 4"/>
          <p:cNvSpPr>
            <a:spLocks noGrp="1"/>
          </p:cNvSpPr>
          <p:nvPr>
            <p:ph idx="1"/>
          </p:nvPr>
        </p:nvSpPr>
        <p:spPr>
          <a:xfrm>
            <a:off x="2298122" y="1433513"/>
            <a:ext cx="7595755" cy="5105399"/>
          </a:xfrm>
        </p:spPr>
        <p:txBody>
          <a:bodyPr>
            <a:normAutofit/>
          </a:bodyPr>
          <a:lstStyle/>
          <a:p>
            <a:pPr algn="just"/>
            <a:endParaRPr lang="en-US" sz="2400" b="1" dirty="0">
              <a:solidFill>
                <a:sysClr val="windowText" lastClr="000000"/>
              </a:solidFill>
            </a:endParaRPr>
          </a:p>
          <a:p>
            <a:pPr algn="just"/>
            <a:r>
              <a:rPr lang="en-US" sz="2400" b="1" dirty="0">
                <a:solidFill>
                  <a:sysClr val="windowText" lastClr="000000"/>
                </a:solidFill>
              </a:rPr>
              <a:t>The term “tax abatement” does </a:t>
            </a:r>
            <a:r>
              <a:rPr lang="en-US" sz="2400" b="1" u="sng" dirty="0">
                <a:solidFill>
                  <a:sysClr val="windowText" lastClr="000000"/>
                </a:solidFill>
              </a:rPr>
              <a:t>not</a:t>
            </a:r>
            <a:r>
              <a:rPr lang="en-US" sz="2400" b="1" dirty="0">
                <a:solidFill>
                  <a:sysClr val="windowText" lastClr="000000"/>
                </a:solidFill>
              </a:rPr>
              <a:t> include all transactions that reduce tax revenues</a:t>
            </a:r>
          </a:p>
          <a:p>
            <a:pPr algn="just"/>
            <a:r>
              <a:rPr lang="en-US" sz="2400" b="1" dirty="0">
                <a:solidFill>
                  <a:sysClr val="windowText" lastClr="000000"/>
                </a:solidFill>
              </a:rPr>
              <a:t>Emphasis is on the substance of the arrangement meeting the definition, not on its name or form</a:t>
            </a:r>
          </a:p>
          <a:p>
            <a:pPr algn="just"/>
            <a:r>
              <a:rPr lang="en-US" sz="2400" b="1" dirty="0">
                <a:solidFill>
                  <a:sysClr val="windowText" lastClr="000000"/>
                </a:solidFill>
              </a:rPr>
              <a:t>Would apply only to arrangements meeting this the following definition</a:t>
            </a:r>
            <a:r>
              <a:rPr lang="en-US" sz="3200" b="1" dirty="0">
                <a:solidFill>
                  <a:sysClr val="windowText" lastClr="000000"/>
                </a:solidFill>
              </a:rPr>
              <a:t>:</a:t>
            </a: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8</a:t>
            </a:fld>
            <a:endParaRPr lang="en-US" dirty="0"/>
          </a:p>
        </p:txBody>
      </p:sp>
    </p:spTree>
    <p:extLst>
      <p:ext uri="{BB962C8B-B14F-4D97-AF65-F5344CB8AC3E}">
        <p14:creationId xmlns:p14="http://schemas.microsoft.com/office/powerpoint/2010/main" val="18629092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000" dirty="0"/>
              <a:t>Coming Soon to a Government Near You!</a:t>
            </a:r>
          </a:p>
        </p:txBody>
      </p:sp>
    </p:spTree>
    <p:extLst>
      <p:ext uri="{BB962C8B-B14F-4D97-AF65-F5344CB8AC3E}">
        <p14:creationId xmlns:p14="http://schemas.microsoft.com/office/powerpoint/2010/main" val="36575332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3" name="Rectangle 2"/>
          <p:cNvSpPr>
            <a:spLocks noGrp="1" noChangeArrowheads="1"/>
          </p:cNvSpPr>
          <p:nvPr>
            <p:ph type="title"/>
          </p:nvPr>
        </p:nvSpPr>
        <p:spPr/>
        <p:txBody>
          <a:bodyPr vert="horz" lIns="92075" tIns="46038" rIns="92075" bIns="46038" rtlCol="0" anchor="ctr">
            <a:normAutofit fontScale="90000"/>
          </a:bodyPr>
          <a:lstStyle/>
          <a:p>
            <a:pPr eaLnBrk="1" hangingPunct="1"/>
            <a:br>
              <a:rPr lang="en-US" dirty="0"/>
            </a:br>
            <a:br>
              <a:rPr lang="en-US" dirty="0"/>
            </a:br>
            <a:endParaRPr lang="en-US" dirty="0"/>
          </a:p>
        </p:txBody>
      </p:sp>
      <p:sp>
        <p:nvSpPr>
          <p:cNvPr id="250884" name="Rectangle 3"/>
          <p:cNvSpPr>
            <a:spLocks noGrp="1" noChangeArrowheads="1"/>
          </p:cNvSpPr>
          <p:nvPr>
            <p:ph sz="half" idx="1"/>
          </p:nvPr>
        </p:nvSpPr>
        <p:spPr>
          <a:xfrm>
            <a:off x="4862437" y="2001045"/>
            <a:ext cx="5943600" cy="3352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eaLnBrk="1" hangingPunct="1">
              <a:buFont typeface="Wingdings" pitchFamily="2" charset="2"/>
              <a:buNone/>
            </a:pPr>
            <a:endParaRPr lang="en-US" sz="2400" b="1" dirty="0">
              <a:ln/>
              <a:solidFill>
                <a:schemeClr val="accent2">
                  <a:lumMod val="50000"/>
                </a:schemeClr>
              </a:solidFill>
            </a:endParaRPr>
          </a:p>
          <a:p>
            <a:pPr eaLnBrk="1" hangingPunct="1">
              <a:buFont typeface="Wingdings" pitchFamily="2" charset="2"/>
              <a:buNone/>
            </a:pPr>
            <a:endParaRPr lang="en-US" sz="2400" b="1" dirty="0">
              <a:ln/>
              <a:solidFill>
                <a:schemeClr val="accent2">
                  <a:lumMod val="50000"/>
                </a:schemeClr>
              </a:solidFill>
            </a:endParaRPr>
          </a:p>
          <a:p>
            <a:pPr eaLnBrk="1" hangingPunct="1">
              <a:buFont typeface="Wingdings" pitchFamily="2" charset="2"/>
              <a:buNone/>
            </a:pPr>
            <a:endParaRPr lang="en-US" sz="2400" b="1" dirty="0">
              <a:ln/>
              <a:solidFill>
                <a:schemeClr val="accent2">
                  <a:lumMod val="50000"/>
                </a:schemeClr>
              </a:solidFill>
            </a:endParaRPr>
          </a:p>
          <a:p>
            <a:pPr eaLnBrk="1" hangingPunct="1">
              <a:buFont typeface="Wingdings" pitchFamily="2" charset="2"/>
              <a:buNone/>
            </a:pPr>
            <a:r>
              <a:rPr lang="en-US" sz="2400" b="1" dirty="0">
                <a:ln/>
                <a:solidFill>
                  <a:schemeClr val="accent2">
                    <a:lumMod val="50000"/>
                  </a:schemeClr>
                </a:solidFill>
              </a:rPr>
              <a:t>Jerry E. Durham, CPA, CGFM, CFE</a:t>
            </a:r>
          </a:p>
          <a:p>
            <a:pPr eaLnBrk="1" hangingPunct="1">
              <a:buFont typeface="Wingdings" pitchFamily="2" charset="2"/>
              <a:buNone/>
            </a:pPr>
            <a:endParaRPr lang="en-US" sz="2400" b="1" dirty="0">
              <a:ln/>
              <a:solidFill>
                <a:schemeClr val="accent2">
                  <a:lumMod val="50000"/>
                </a:schemeClr>
              </a:solidFill>
            </a:endParaRPr>
          </a:p>
        </p:txBody>
      </p:sp>
      <p:sp>
        <p:nvSpPr>
          <p:cNvPr id="250885" name="Rectangle 4"/>
          <p:cNvSpPr>
            <a:spLocks noGrp="1" noChangeArrowheads="1"/>
          </p:cNvSpPr>
          <p:nvPr>
            <p:ph sz="quarter" idx="2"/>
          </p:nvPr>
        </p:nvSpPr>
        <p:spPr>
          <a:xfrm>
            <a:off x="1981200" y="998538"/>
            <a:ext cx="8534400" cy="838200"/>
          </a:xfrm>
        </p:spPr>
        <p:txBody>
          <a:bodyPr vert="horz" lIns="92075" tIns="46038" rIns="92075" bIns="46038" rtlCol="0">
            <a:normAutofit/>
            <a:scene3d>
              <a:camera prst="orthographicFront"/>
              <a:lightRig rig="harsh" dir="t"/>
            </a:scene3d>
            <a:sp3d extrusionH="57150" prstMaterial="matte">
              <a:bevelT w="63500" h="12700" prst="angle"/>
              <a:contourClr>
                <a:schemeClr val="bg1">
                  <a:lumMod val="65000"/>
                </a:schemeClr>
              </a:contourClr>
            </a:sp3d>
          </a:bodyPr>
          <a:lstStyle/>
          <a:p>
            <a:pPr algn="ctr">
              <a:lnSpc>
                <a:spcPct val="80000"/>
              </a:lnSpc>
              <a:buNone/>
            </a:pPr>
            <a:r>
              <a:rPr lang="en-US" sz="3600" b="1" dirty="0">
                <a:ln/>
                <a:solidFill>
                  <a:schemeClr val="accent2">
                    <a:lumMod val="50000"/>
                  </a:schemeClr>
                </a:solidFill>
              </a:rPr>
              <a:t>Questions!</a:t>
            </a:r>
            <a:endParaRPr lang="en-US" sz="3200" b="1" dirty="0">
              <a:ln/>
              <a:solidFill>
                <a:schemeClr val="accent2">
                  <a:lumMod val="50000"/>
                </a:schemeClr>
              </a:solidFill>
            </a:endParaRPr>
          </a:p>
        </p:txBody>
      </p:sp>
      <p:sp>
        <p:nvSpPr>
          <p:cNvPr id="7" name="Slide Number Placeholder 7"/>
          <p:cNvSpPr>
            <a:spLocks noGrp="1"/>
          </p:cNvSpPr>
          <p:nvPr>
            <p:ph type="sldNum" sz="quarter" idx="12"/>
          </p:nvPr>
        </p:nvSpPr>
        <p:spPr/>
        <p:txBody>
          <a:bodyPr/>
          <a:lstStyle/>
          <a:p>
            <a:pPr>
              <a:defRPr/>
            </a:pPr>
            <a:fld id="{9D43B0BC-28C7-4674-B58B-949B54446848}" type="slidenum">
              <a:rPr lang="en-US" altLang="en-US">
                <a:solidFill>
                  <a:srgbClr val="000000"/>
                </a:solidFill>
              </a:rPr>
              <a:pPr>
                <a:defRPr/>
              </a:pPr>
              <a:t>81</a:t>
            </a:fld>
            <a:endParaRPr lang="en-US" altLang="en-US" dirty="0">
              <a:solidFill>
                <a:srgbClr val="000000"/>
              </a:solidFill>
            </a:endParaRPr>
          </a:p>
        </p:txBody>
      </p:sp>
      <p:pic>
        <p:nvPicPr>
          <p:cNvPr id="2" name="Picture 1"/>
          <p:cNvPicPr>
            <a:picLocks noChangeAspect="1"/>
          </p:cNvPicPr>
          <p:nvPr/>
        </p:nvPicPr>
        <p:blipFill>
          <a:blip r:embed="rId3"/>
          <a:stretch>
            <a:fillRect/>
          </a:stretch>
        </p:blipFill>
        <p:spPr>
          <a:xfrm>
            <a:off x="1672975" y="2354121"/>
            <a:ext cx="2487384" cy="2469094"/>
          </a:xfrm>
          <a:prstGeom prst="rect">
            <a:avLst/>
          </a:prstGeom>
          <a:ln w="38100">
            <a:solidFill>
              <a:srgbClr val="FFFF00"/>
            </a:solidFill>
          </a:ln>
        </p:spPr>
      </p:pic>
    </p:spTree>
    <p:extLst>
      <p:ext uri="{BB962C8B-B14F-4D97-AF65-F5344CB8AC3E}">
        <p14:creationId xmlns:p14="http://schemas.microsoft.com/office/powerpoint/2010/main" val="423505815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28600"/>
            <a:ext cx="8229600" cy="11430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a:ln/>
                <a:solidFill>
                  <a:srgbClr val="0070C0"/>
                </a:solidFill>
                <a:latin typeface="+mj-lt"/>
              </a:rPr>
              <a:t>Definition and Scope</a:t>
            </a:r>
          </a:p>
        </p:txBody>
      </p:sp>
      <p:sp>
        <p:nvSpPr>
          <p:cNvPr id="5" name="Content Placeholder 4"/>
          <p:cNvSpPr>
            <a:spLocks noGrp="1"/>
          </p:cNvSpPr>
          <p:nvPr>
            <p:ph idx="1"/>
          </p:nvPr>
        </p:nvSpPr>
        <p:spPr>
          <a:xfrm>
            <a:off x="2230583" y="1524001"/>
            <a:ext cx="7595755" cy="5105399"/>
          </a:xfrm>
        </p:spPr>
        <p:txBody>
          <a:bodyPr>
            <a:noAutofit/>
          </a:bodyPr>
          <a:lstStyle/>
          <a:p>
            <a:pPr algn="just"/>
            <a:r>
              <a:rPr lang="en-US" sz="3200" b="1" dirty="0">
                <a:solidFill>
                  <a:sysClr val="windowText" lastClr="000000"/>
                </a:solidFill>
              </a:rPr>
              <a:t>Tax Abatement Definition</a:t>
            </a:r>
            <a:r>
              <a:rPr lang="en-US" sz="4000" b="1" dirty="0">
                <a:solidFill>
                  <a:sysClr val="windowText" lastClr="000000"/>
                </a:solidFill>
              </a:rPr>
              <a:t>:</a:t>
            </a:r>
          </a:p>
          <a:p>
            <a:pPr marL="477441" lvl="1" algn="just"/>
            <a:r>
              <a:rPr lang="en-US" b="1" dirty="0">
                <a:solidFill>
                  <a:sysClr val="windowText" lastClr="000000"/>
                </a:solidFill>
              </a:rPr>
              <a:t>A reduction in </a:t>
            </a:r>
            <a:r>
              <a:rPr lang="en-US" b="1" dirty="0">
                <a:solidFill>
                  <a:srgbClr val="C00000"/>
                </a:solidFill>
              </a:rPr>
              <a:t>tax </a:t>
            </a:r>
            <a:r>
              <a:rPr lang="en-US" b="1" dirty="0">
                <a:solidFill>
                  <a:sysClr val="windowText" lastClr="000000"/>
                </a:solidFill>
              </a:rPr>
              <a:t>revenues that results from an </a:t>
            </a:r>
            <a:r>
              <a:rPr lang="en-US" b="1" dirty="0">
                <a:solidFill>
                  <a:srgbClr val="C00000"/>
                </a:solidFill>
              </a:rPr>
              <a:t>agreement</a:t>
            </a:r>
            <a:r>
              <a:rPr lang="en-US" b="1" dirty="0">
                <a:solidFill>
                  <a:sysClr val="windowText" lastClr="000000"/>
                </a:solidFill>
              </a:rPr>
              <a:t> between one or more governments and an individual or entity in which (a) one or more governments promise to </a:t>
            </a:r>
            <a:r>
              <a:rPr lang="en-US" b="1" dirty="0">
                <a:solidFill>
                  <a:srgbClr val="C00000"/>
                </a:solidFill>
              </a:rPr>
              <a:t>forgo tax revenues </a:t>
            </a:r>
            <a:r>
              <a:rPr lang="en-US" b="1" dirty="0">
                <a:solidFill>
                  <a:sysClr val="windowText" lastClr="000000"/>
                </a:solidFill>
              </a:rPr>
              <a:t>to which they are otherwise entitled and (b) the individual or entity promises to take a </a:t>
            </a:r>
            <a:r>
              <a:rPr lang="en-US" b="1" dirty="0">
                <a:solidFill>
                  <a:srgbClr val="C00000"/>
                </a:solidFill>
              </a:rPr>
              <a:t>specific action </a:t>
            </a:r>
            <a:r>
              <a:rPr lang="en-US" b="1" dirty="0">
                <a:solidFill>
                  <a:sysClr val="windowText" lastClr="000000"/>
                </a:solidFill>
              </a:rPr>
              <a:t>after the agreement has been entered into that contributes to economic development or otherwise </a:t>
            </a:r>
            <a:r>
              <a:rPr lang="en-US" b="1" dirty="0">
                <a:solidFill>
                  <a:srgbClr val="C00000"/>
                </a:solidFill>
              </a:rPr>
              <a:t>benefits the governments or the citizens </a:t>
            </a:r>
            <a:r>
              <a:rPr lang="en-US" b="1" dirty="0">
                <a:solidFill>
                  <a:sysClr val="windowText" lastClr="000000"/>
                </a:solidFill>
              </a:rPr>
              <a:t>of those governments. </a:t>
            </a:r>
          </a:p>
        </p:txBody>
      </p:sp>
      <p:sp>
        <p:nvSpPr>
          <p:cNvPr id="3" name="Slide Number Placeholder 2"/>
          <p:cNvSpPr>
            <a:spLocks noGrp="1"/>
          </p:cNvSpPr>
          <p:nvPr>
            <p:ph type="sldNum" sz="quarter" idx="11"/>
          </p:nvPr>
        </p:nvSpPr>
        <p:spPr/>
        <p:txBody>
          <a:bodyPr/>
          <a:lstStyle/>
          <a:p>
            <a:pPr>
              <a:defRPr/>
            </a:pPr>
            <a:fld id="{B8C3CD40-D32D-4A66-9ED6-B023972553E0}" type="slidenum">
              <a:rPr lang="en-US" smtClean="0"/>
              <a:pPr>
                <a:defRPr/>
              </a:pPr>
              <a:t>9</a:t>
            </a:fld>
            <a:endParaRPr lang="en-US" dirty="0"/>
          </a:p>
        </p:txBody>
      </p:sp>
    </p:spTree>
    <p:extLst>
      <p:ext uri="{BB962C8B-B14F-4D97-AF65-F5344CB8AC3E}">
        <p14:creationId xmlns:p14="http://schemas.microsoft.com/office/powerpoint/2010/main" val="2098635001"/>
      </p:ext>
    </p:extLst>
  </p:cSld>
  <p:clrMapOvr>
    <a:masterClrMapping/>
  </p:clrMapOvr>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template" id="{53D6E29E-BC16-4C15-929C-E5E8D3EE1C7C}" vid="{7719C5F9-D258-4D09-B252-90C1DAED72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EFEFB8-71C6-4A9E-8EF9-0768355D7E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Melancholy abstract design slides</Template>
  <TotalTime>442</TotalTime>
  <Words>4364</Words>
  <Application>Microsoft Office PowerPoint</Application>
  <PresentationFormat>Widescreen</PresentationFormat>
  <Paragraphs>994</Paragraphs>
  <Slides>81</Slides>
  <Notes>40</Notes>
  <HiddenSlides>10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88" baseType="lpstr">
      <vt:lpstr>Arial</vt:lpstr>
      <vt:lpstr>Calibri</vt:lpstr>
      <vt:lpstr>Century Gothic</vt:lpstr>
      <vt:lpstr>Times New Roman</vt:lpstr>
      <vt:lpstr>Wingdings</vt:lpstr>
      <vt:lpstr>Melancholy abstract design template</vt:lpstr>
      <vt:lpstr>Worksheet</vt:lpstr>
      <vt:lpstr>PowerPoint Presentation</vt:lpstr>
      <vt:lpstr>Effective Dates—June 30</vt:lpstr>
      <vt:lpstr>Tax Abatement Disclosures - 2017</vt:lpstr>
      <vt:lpstr>Tax Abatement Disclosures</vt:lpstr>
      <vt:lpstr>Tax Abatement Disclosures</vt:lpstr>
      <vt:lpstr>Tax Abatement Disclosures</vt:lpstr>
      <vt:lpstr>Tax Abatement Disclosures</vt:lpstr>
      <vt:lpstr>Definition and Scope</vt:lpstr>
      <vt:lpstr>Definition and Scope</vt:lpstr>
      <vt:lpstr>Definition and Scope</vt:lpstr>
      <vt:lpstr>Definition and Scope</vt:lpstr>
      <vt:lpstr>Definition and Scope</vt:lpstr>
      <vt:lpstr>General Disclosure Principles</vt:lpstr>
      <vt:lpstr>General Disclosure Principles</vt:lpstr>
      <vt:lpstr>Required Disclosures</vt:lpstr>
      <vt:lpstr>Required Disclosures</vt:lpstr>
      <vt:lpstr>Tax Abatement Disclosures</vt:lpstr>
      <vt:lpstr>Tax Abatement Disclosures</vt:lpstr>
      <vt:lpstr>Breaking News</vt:lpstr>
      <vt:lpstr>Breaking News</vt:lpstr>
      <vt:lpstr>Breaking News</vt:lpstr>
      <vt:lpstr>Breaking News</vt:lpstr>
      <vt:lpstr>Breaking News</vt:lpstr>
      <vt:lpstr>Quiz</vt:lpstr>
      <vt:lpstr>Quiz</vt:lpstr>
      <vt:lpstr>Quiz</vt:lpstr>
      <vt:lpstr>Tax Abatement Disclosures in Tennessee</vt:lpstr>
      <vt:lpstr>The way in works in Tennessee</vt:lpstr>
      <vt:lpstr>Final Thoughts</vt:lpstr>
      <vt:lpstr>  </vt:lpstr>
      <vt:lpstr>Blending Requirements for Certain Component Units - 2017 </vt:lpstr>
      <vt:lpstr>Blending Requirements</vt:lpstr>
      <vt:lpstr>Blending Requirements</vt:lpstr>
      <vt:lpstr>Blending Requirements</vt:lpstr>
      <vt:lpstr>Reporting Entity</vt:lpstr>
      <vt:lpstr>Blending Requirements</vt:lpstr>
      <vt:lpstr>Irrevocable Split-Interest Agreements - 2018 </vt:lpstr>
      <vt:lpstr>Irrevocable Split-Interests</vt:lpstr>
      <vt:lpstr>Irrevocable Split-Interests</vt:lpstr>
      <vt:lpstr>Irrevocable Split-Interests</vt:lpstr>
      <vt:lpstr>PowerPoint Presentation</vt:lpstr>
      <vt:lpstr>Irrevocable Split-Interests</vt:lpstr>
      <vt:lpstr>Irrevocable Split-Interests</vt:lpstr>
      <vt:lpstr>Irrevocable Split-Interests</vt:lpstr>
      <vt:lpstr>Irrevocable Split-Interests</vt:lpstr>
      <vt:lpstr>Irrevocable Split-Interests</vt:lpstr>
      <vt:lpstr>Irrevocable Split-Interests</vt:lpstr>
      <vt:lpstr>Certain Asset Retirement Obligations</vt:lpstr>
      <vt:lpstr>ARO</vt:lpstr>
      <vt:lpstr>ARO</vt:lpstr>
      <vt:lpstr>ARO</vt:lpstr>
      <vt:lpstr>ARO</vt:lpstr>
      <vt:lpstr>ARO</vt:lpstr>
      <vt:lpstr>ARO</vt:lpstr>
      <vt:lpstr>ARO</vt:lpstr>
      <vt:lpstr>Fiduciary Activities</vt:lpstr>
      <vt:lpstr>Fiduciary Activities</vt:lpstr>
      <vt:lpstr>Fiduciary Activities</vt:lpstr>
      <vt:lpstr>Fiduciary Activities</vt:lpstr>
      <vt:lpstr>GASB Governments</vt:lpstr>
      <vt:lpstr>Fiduciary Activities</vt:lpstr>
      <vt:lpstr>Fiduciary Activities</vt:lpstr>
      <vt:lpstr>PowerPoint Presentation</vt:lpstr>
      <vt:lpstr>Fiduciary Activities</vt:lpstr>
      <vt:lpstr>Fiduciary Activities</vt:lpstr>
      <vt:lpstr>Fiduciary Activities</vt:lpstr>
      <vt:lpstr>Fiduciary Activities</vt:lpstr>
      <vt:lpstr>Fiduciary Activities</vt:lpstr>
      <vt:lpstr>Fiduciary Activities</vt:lpstr>
      <vt:lpstr>Fiduciary Activities</vt:lpstr>
      <vt:lpstr>Fiduciary Activities</vt:lpstr>
      <vt:lpstr>Omnibus 2017</vt:lpstr>
      <vt:lpstr>Omnibus 2017</vt:lpstr>
      <vt:lpstr>Omnibus 2017</vt:lpstr>
      <vt:lpstr>Certain Debt Extinguishment Issues</vt:lpstr>
      <vt:lpstr>Certain Debt Extinguishment Issues</vt:lpstr>
      <vt:lpstr>Certain Debt Extinguishment Issues</vt:lpstr>
      <vt:lpstr>Certain Debt Extinguishment Issues</vt:lpstr>
      <vt:lpstr>Certain Debt Extinguishment Issues</vt:lpstr>
      <vt:lpstr>PowerPoint Presentation</vt:lpstr>
      <vt:lpstr>  </vt:lpstr>
    </vt:vector>
  </TitlesOfParts>
  <Company>Comptroller of Tennessee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Jerry Durham</dc:creator>
  <cp:keywords/>
  <cp:lastModifiedBy>Jerry Durham</cp:lastModifiedBy>
  <cp:revision>45</cp:revision>
  <dcterms:created xsi:type="dcterms:W3CDTF">2016-04-04T15:31:38Z</dcterms:created>
  <dcterms:modified xsi:type="dcterms:W3CDTF">2017-10-09T20:19:42Z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TC034605309991</vt:lpwstr>
  </property>
</Properties>
</file>