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 id="2147483697" r:id="rId3"/>
  </p:sldMasterIdLst>
  <p:notesMasterIdLst>
    <p:notesMasterId r:id="rId39"/>
  </p:notesMasterIdLst>
  <p:handoutMasterIdLst>
    <p:handoutMasterId r:id="rId40"/>
  </p:handoutMasterIdLst>
  <p:sldIdLst>
    <p:sldId id="269" r:id="rId4"/>
    <p:sldId id="293" r:id="rId5"/>
    <p:sldId id="364" r:id="rId6"/>
    <p:sldId id="294" r:id="rId7"/>
    <p:sldId id="365" r:id="rId8"/>
    <p:sldId id="367" r:id="rId9"/>
    <p:sldId id="368" r:id="rId10"/>
    <p:sldId id="369" r:id="rId11"/>
    <p:sldId id="295" r:id="rId12"/>
    <p:sldId id="399" r:id="rId13"/>
    <p:sldId id="296" r:id="rId14"/>
    <p:sldId id="370" r:id="rId15"/>
    <p:sldId id="371" r:id="rId16"/>
    <p:sldId id="372" r:id="rId17"/>
    <p:sldId id="374" r:id="rId18"/>
    <p:sldId id="375" r:id="rId19"/>
    <p:sldId id="376" r:id="rId20"/>
    <p:sldId id="377" r:id="rId21"/>
    <p:sldId id="378" r:id="rId22"/>
    <p:sldId id="379" r:id="rId23"/>
    <p:sldId id="400" r:id="rId24"/>
    <p:sldId id="380" r:id="rId25"/>
    <p:sldId id="381" r:id="rId26"/>
    <p:sldId id="382" r:id="rId27"/>
    <p:sldId id="383" r:id="rId28"/>
    <p:sldId id="384" r:id="rId29"/>
    <p:sldId id="385" r:id="rId30"/>
    <p:sldId id="386" r:id="rId31"/>
    <p:sldId id="393" r:id="rId32"/>
    <p:sldId id="306" r:id="rId33"/>
    <p:sldId id="394" r:id="rId34"/>
    <p:sldId id="395" r:id="rId35"/>
    <p:sldId id="396" r:id="rId36"/>
    <p:sldId id="397" r:id="rId37"/>
    <p:sldId id="3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7" autoAdjust="0"/>
  </p:normalViewPr>
  <p:slideViewPr>
    <p:cSldViewPr snapToGrid="0">
      <p:cViewPr varScale="1">
        <p:scale>
          <a:sx n="88" d="100"/>
          <a:sy n="88" d="100"/>
        </p:scale>
        <p:origin x="1044" y="90"/>
      </p:cViewPr>
      <p:guideLst/>
    </p:cSldViewPr>
  </p:slideViewPr>
  <p:notesTextViewPr>
    <p:cViewPr>
      <p:scale>
        <a:sx n="3" d="2"/>
        <a:sy n="3" d="2"/>
      </p:scale>
      <p:origin x="0" y="0"/>
    </p:cViewPr>
  </p:notesTextViewPr>
  <p:sorterViewPr>
    <p:cViewPr>
      <p:scale>
        <a:sx n="100" d="100"/>
        <a:sy n="100" d="100"/>
      </p:scale>
      <p:origin x="0" y="-4662"/>
    </p:cViewPr>
  </p:sorter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10/9/2017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dirty="0"/>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10/9/2017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dirty="0"/>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sb.org/stor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37017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398487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24283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39714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24257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296773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Amortization of discount reported as interest revenue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27</a:t>
            </a:fld>
            <a:endParaRPr lang="en-US" dirty="0"/>
          </a:p>
        </p:txBody>
      </p:sp>
    </p:spTree>
    <p:extLst>
      <p:ext uri="{BB962C8B-B14F-4D97-AF65-F5344CB8AC3E}">
        <p14:creationId xmlns:p14="http://schemas.microsoft.com/office/powerpoint/2010/main" val="251924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12405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243" indent="-282401" eaLnBrk="0" hangingPunct="0">
              <a:defRPr>
                <a:solidFill>
                  <a:schemeClr val="tx1"/>
                </a:solidFill>
                <a:latin typeface="Arial" pitchFamily="34" charset="0"/>
              </a:defRPr>
            </a:lvl2pPr>
            <a:lvl3pPr marL="1129605" indent="-225921" eaLnBrk="0" hangingPunct="0">
              <a:defRPr>
                <a:solidFill>
                  <a:schemeClr val="tx1"/>
                </a:solidFill>
                <a:latin typeface="Arial" pitchFamily="34" charset="0"/>
              </a:defRPr>
            </a:lvl3pPr>
            <a:lvl4pPr marL="1581447" indent="-225921" eaLnBrk="0" hangingPunct="0">
              <a:defRPr>
                <a:solidFill>
                  <a:schemeClr val="tx1"/>
                </a:solidFill>
                <a:latin typeface="Arial" pitchFamily="34" charset="0"/>
              </a:defRPr>
            </a:lvl4pPr>
            <a:lvl5pPr marL="2033289" indent="-225921" eaLnBrk="0" hangingPunct="0">
              <a:defRPr>
                <a:solidFill>
                  <a:schemeClr val="tx1"/>
                </a:solidFill>
                <a:latin typeface="Arial" pitchFamily="34" charset="0"/>
              </a:defRPr>
            </a:lvl5pPr>
            <a:lvl6pPr marL="2485132" indent="-225921" eaLnBrk="0" fontAlgn="base" hangingPunct="0">
              <a:spcBef>
                <a:spcPct val="0"/>
              </a:spcBef>
              <a:spcAft>
                <a:spcPct val="0"/>
              </a:spcAft>
              <a:defRPr>
                <a:solidFill>
                  <a:schemeClr val="tx1"/>
                </a:solidFill>
                <a:latin typeface="Arial" pitchFamily="34" charset="0"/>
              </a:defRPr>
            </a:lvl6pPr>
            <a:lvl7pPr marL="2936974" indent="-225921" eaLnBrk="0" fontAlgn="base" hangingPunct="0">
              <a:spcBef>
                <a:spcPct val="0"/>
              </a:spcBef>
              <a:spcAft>
                <a:spcPct val="0"/>
              </a:spcAft>
              <a:defRPr>
                <a:solidFill>
                  <a:schemeClr val="tx1"/>
                </a:solidFill>
                <a:latin typeface="Arial" pitchFamily="34" charset="0"/>
              </a:defRPr>
            </a:lvl7pPr>
            <a:lvl8pPr marL="3388816" indent="-225921" eaLnBrk="0" fontAlgn="base" hangingPunct="0">
              <a:spcBef>
                <a:spcPct val="0"/>
              </a:spcBef>
              <a:spcAft>
                <a:spcPct val="0"/>
              </a:spcAft>
              <a:defRPr>
                <a:solidFill>
                  <a:schemeClr val="tx1"/>
                </a:solidFill>
                <a:latin typeface="Arial" pitchFamily="34" charset="0"/>
              </a:defRPr>
            </a:lvl8pPr>
            <a:lvl9pPr marL="3840658" indent="-225921" eaLnBrk="0" fontAlgn="base" hangingPunct="0">
              <a:spcBef>
                <a:spcPct val="0"/>
              </a:spcBef>
              <a:spcAft>
                <a:spcPct val="0"/>
              </a:spcAft>
              <a:defRPr>
                <a:solidFill>
                  <a:schemeClr val="tx1"/>
                </a:solidFill>
                <a:latin typeface="Arial" pitchFamily="34" charset="0"/>
              </a:defRPr>
            </a:lvl9pPr>
          </a:lstStyle>
          <a:p>
            <a:pPr>
              <a:defRPr/>
            </a:pPr>
            <a:fld id="{5215C8A7-12AD-48A2-A0FD-9E77C3D3397C}" type="slidenum">
              <a:rPr lang="en-US">
                <a:solidFill>
                  <a:prstClr val="black"/>
                </a:solidFill>
                <a:latin typeface="Times New Roman" pitchFamily="18" charset="0"/>
              </a:rPr>
              <a:pPr>
                <a:defRPr/>
              </a:pPr>
              <a:t>30</a:t>
            </a:fld>
            <a:endParaRPr lang="en-US" dirty="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bwMode="auto">
          <a:xfrm>
            <a:off x="427038" y="67310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701676" y="4387770"/>
            <a:ext cx="5607050"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47524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99684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962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270484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235613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243" indent="-282401" eaLnBrk="0" hangingPunct="0">
              <a:defRPr>
                <a:solidFill>
                  <a:schemeClr val="tx1"/>
                </a:solidFill>
                <a:latin typeface="Arial" pitchFamily="34" charset="0"/>
              </a:defRPr>
            </a:lvl2pPr>
            <a:lvl3pPr marL="1129605" indent="-225921" eaLnBrk="0" hangingPunct="0">
              <a:defRPr>
                <a:solidFill>
                  <a:schemeClr val="tx1"/>
                </a:solidFill>
                <a:latin typeface="Arial" pitchFamily="34" charset="0"/>
              </a:defRPr>
            </a:lvl3pPr>
            <a:lvl4pPr marL="1581447" indent="-225921" eaLnBrk="0" hangingPunct="0">
              <a:defRPr>
                <a:solidFill>
                  <a:schemeClr val="tx1"/>
                </a:solidFill>
                <a:latin typeface="Arial" pitchFamily="34" charset="0"/>
              </a:defRPr>
            </a:lvl4pPr>
            <a:lvl5pPr marL="2033289" indent="-225921" eaLnBrk="0" hangingPunct="0">
              <a:defRPr>
                <a:solidFill>
                  <a:schemeClr val="tx1"/>
                </a:solidFill>
                <a:latin typeface="Arial" pitchFamily="34" charset="0"/>
              </a:defRPr>
            </a:lvl5pPr>
            <a:lvl6pPr marL="2485132" indent="-225921" eaLnBrk="0" fontAlgn="base" hangingPunct="0">
              <a:spcBef>
                <a:spcPct val="0"/>
              </a:spcBef>
              <a:spcAft>
                <a:spcPct val="0"/>
              </a:spcAft>
              <a:defRPr>
                <a:solidFill>
                  <a:schemeClr val="tx1"/>
                </a:solidFill>
                <a:latin typeface="Arial" pitchFamily="34" charset="0"/>
              </a:defRPr>
            </a:lvl6pPr>
            <a:lvl7pPr marL="2936974" indent="-225921" eaLnBrk="0" fontAlgn="base" hangingPunct="0">
              <a:spcBef>
                <a:spcPct val="0"/>
              </a:spcBef>
              <a:spcAft>
                <a:spcPct val="0"/>
              </a:spcAft>
              <a:defRPr>
                <a:solidFill>
                  <a:schemeClr val="tx1"/>
                </a:solidFill>
                <a:latin typeface="Arial" pitchFamily="34" charset="0"/>
              </a:defRPr>
            </a:lvl7pPr>
            <a:lvl8pPr marL="3388816" indent="-225921" eaLnBrk="0" fontAlgn="base" hangingPunct="0">
              <a:spcBef>
                <a:spcPct val="0"/>
              </a:spcBef>
              <a:spcAft>
                <a:spcPct val="0"/>
              </a:spcAft>
              <a:defRPr>
                <a:solidFill>
                  <a:schemeClr val="tx1"/>
                </a:solidFill>
                <a:latin typeface="Arial" pitchFamily="34" charset="0"/>
              </a:defRPr>
            </a:lvl8pPr>
            <a:lvl9pPr marL="3840658" indent="-225921" eaLnBrk="0" fontAlgn="base" hangingPunct="0">
              <a:spcBef>
                <a:spcPct val="0"/>
              </a:spcBef>
              <a:spcAft>
                <a:spcPct val="0"/>
              </a:spcAft>
              <a:defRPr>
                <a:solidFill>
                  <a:schemeClr val="tx1"/>
                </a:solidFill>
                <a:latin typeface="Arial" pitchFamily="34" charset="0"/>
              </a:defRPr>
            </a:lvl9pPr>
          </a:lstStyle>
          <a:p>
            <a:pPr>
              <a:defRPr/>
            </a:pPr>
            <a:fld id="{5215C8A7-12AD-48A2-A0FD-9E77C3D3397C}" type="slidenum">
              <a:rPr lang="en-US">
                <a:solidFill>
                  <a:prstClr val="black"/>
                </a:solidFill>
                <a:latin typeface="Times New Roman" pitchFamily="18" charset="0"/>
              </a:rPr>
              <a:pPr>
                <a:defRPr/>
              </a:pPr>
              <a:t>35</a:t>
            </a:fld>
            <a:endParaRPr lang="en-US" dirty="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bwMode="auto">
          <a:xfrm>
            <a:off x="427038" y="67310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701676" y="4387770"/>
            <a:ext cx="5607050"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41797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21080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4243" indent="-282401" eaLnBrk="0" hangingPunct="0">
              <a:defRPr>
                <a:solidFill>
                  <a:schemeClr val="tx1"/>
                </a:solidFill>
                <a:latin typeface="Arial" pitchFamily="34" charset="0"/>
              </a:defRPr>
            </a:lvl2pPr>
            <a:lvl3pPr marL="1129605" indent="-225921" eaLnBrk="0" hangingPunct="0">
              <a:defRPr>
                <a:solidFill>
                  <a:schemeClr val="tx1"/>
                </a:solidFill>
                <a:latin typeface="Arial" pitchFamily="34" charset="0"/>
              </a:defRPr>
            </a:lvl3pPr>
            <a:lvl4pPr marL="1581447" indent="-225921" eaLnBrk="0" hangingPunct="0">
              <a:defRPr>
                <a:solidFill>
                  <a:schemeClr val="tx1"/>
                </a:solidFill>
                <a:latin typeface="Arial" pitchFamily="34" charset="0"/>
              </a:defRPr>
            </a:lvl4pPr>
            <a:lvl5pPr marL="2033289" indent="-225921" eaLnBrk="0" hangingPunct="0">
              <a:defRPr>
                <a:solidFill>
                  <a:schemeClr val="tx1"/>
                </a:solidFill>
                <a:latin typeface="Arial" pitchFamily="34" charset="0"/>
              </a:defRPr>
            </a:lvl5pPr>
            <a:lvl6pPr marL="2485132" indent="-225921" eaLnBrk="0" fontAlgn="base" hangingPunct="0">
              <a:spcBef>
                <a:spcPct val="0"/>
              </a:spcBef>
              <a:spcAft>
                <a:spcPct val="0"/>
              </a:spcAft>
              <a:defRPr>
                <a:solidFill>
                  <a:schemeClr val="tx1"/>
                </a:solidFill>
                <a:latin typeface="Arial" pitchFamily="34" charset="0"/>
              </a:defRPr>
            </a:lvl6pPr>
            <a:lvl7pPr marL="2936974" indent="-225921" eaLnBrk="0" fontAlgn="base" hangingPunct="0">
              <a:spcBef>
                <a:spcPct val="0"/>
              </a:spcBef>
              <a:spcAft>
                <a:spcPct val="0"/>
              </a:spcAft>
              <a:defRPr>
                <a:solidFill>
                  <a:schemeClr val="tx1"/>
                </a:solidFill>
                <a:latin typeface="Arial" pitchFamily="34" charset="0"/>
              </a:defRPr>
            </a:lvl7pPr>
            <a:lvl8pPr marL="3388816" indent="-225921" eaLnBrk="0" fontAlgn="base" hangingPunct="0">
              <a:spcBef>
                <a:spcPct val="0"/>
              </a:spcBef>
              <a:spcAft>
                <a:spcPct val="0"/>
              </a:spcAft>
              <a:defRPr>
                <a:solidFill>
                  <a:schemeClr val="tx1"/>
                </a:solidFill>
                <a:latin typeface="Arial" pitchFamily="34" charset="0"/>
              </a:defRPr>
            </a:lvl8pPr>
            <a:lvl9pPr marL="3840658" indent="-225921" eaLnBrk="0" fontAlgn="base" hangingPunct="0">
              <a:spcBef>
                <a:spcPct val="0"/>
              </a:spcBef>
              <a:spcAft>
                <a:spcPct val="0"/>
              </a:spcAft>
              <a:defRPr>
                <a:solidFill>
                  <a:schemeClr val="tx1"/>
                </a:solidFill>
                <a:latin typeface="Arial" pitchFamily="34" charset="0"/>
              </a:defRPr>
            </a:lvl9pPr>
          </a:lstStyle>
          <a:p>
            <a:pPr>
              <a:defRPr/>
            </a:pPr>
            <a:fld id="{5215C8A7-12AD-48A2-A0FD-9E77C3D3397C}" type="slidenum">
              <a:rPr lang="en-US">
                <a:solidFill>
                  <a:prstClr val="black"/>
                </a:solidFill>
                <a:latin typeface="Times New Roman" pitchFamily="18" charset="0"/>
              </a:rPr>
              <a:pPr>
                <a:defRPr/>
              </a:pPr>
              <a:t>10</a:t>
            </a:fld>
            <a:endParaRPr lang="en-US" dirty="0">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bwMode="auto">
          <a:xfrm>
            <a:off x="427038" y="67310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701676" y="4387770"/>
            <a:ext cx="5607050"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684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425004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51809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169829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9743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Pronouncements</a:t>
            </a:r>
          </a:p>
          <a:p>
            <a:r>
              <a:rPr lang="en-US" b="1" dirty="0"/>
              <a:t>IMPORTANT NOTICE</a:t>
            </a:r>
            <a:br>
              <a:rPr lang="en-US" dirty="0"/>
            </a:br>
            <a:r>
              <a:rPr lang="en-US" dirty="0"/>
              <a:t>Certain GASB pronouncements available below may be </a:t>
            </a:r>
            <a:r>
              <a:rPr lang="en-US" b="1" dirty="0"/>
              <a:t>completely</a:t>
            </a:r>
            <a:r>
              <a:rPr lang="en-US" dirty="0"/>
              <a:t> superseded by the issuance of subsequent GASB Pronouncements and are marked accordingly on the title page and download caption. Additionally, certain pronouncements have been </a:t>
            </a:r>
            <a:r>
              <a:rPr lang="en-US" b="1" dirty="0"/>
              <a:t>partially</a:t>
            </a:r>
            <a:r>
              <a:rPr lang="en-US" dirty="0"/>
              <a:t> superseded or amended by subsequent GASB Pronouncements; such subsequent modifications are not marked in the PDF files of the originally issued pronouncements included on this webpage.</a:t>
            </a:r>
            <a:br>
              <a:rPr lang="en-US" dirty="0"/>
            </a:br>
            <a:br>
              <a:rPr lang="en-US" dirty="0"/>
            </a:br>
            <a:r>
              <a:rPr lang="en-US" dirty="0"/>
              <a:t>The GASB Pronouncements included on this webpage are intended as a general reference to the GASB accounting standards; however, other GASB materials are not available for download, including the GASB Codification, which presents by topic, the standards as amended, and Implementation Guides, which provide authoritative answers to commonly asked questions, are integral to the understanding of the financial reporting requirements for state and local governments. Those publications not currently posted for downloading are available at the </a:t>
            </a:r>
            <a:r>
              <a:rPr lang="en-US" b="1" dirty="0">
                <a:hlinkClick r:id="rId3"/>
              </a:rPr>
              <a:t>GASB Store</a:t>
            </a:r>
            <a:r>
              <a:rPr lang="en-US" dirty="0"/>
              <a:t>.</a:t>
            </a:r>
            <a:br>
              <a:rPr lang="en-US" dirty="0"/>
            </a:br>
            <a:br>
              <a:rPr lang="en-US" dirty="0"/>
            </a:br>
            <a:r>
              <a:rPr lang="en-US" dirty="0"/>
              <a:t>The following pronouncements are available for download:</a:t>
            </a:r>
            <a:br>
              <a:rPr lang="en-US" dirty="0"/>
            </a:br>
            <a:br>
              <a:rPr lang="en-US" dirty="0"/>
            </a:br>
            <a:r>
              <a:rPr lang="en-US" dirty="0"/>
              <a:t>Statements of Governmental Accounting Standards </a:t>
            </a:r>
          </a:p>
          <a:p>
            <a:r>
              <a:rPr lang="en-US" dirty="0"/>
              <a:t>Concepts Statements </a:t>
            </a:r>
          </a:p>
          <a:p>
            <a:r>
              <a:rPr lang="en-US" dirty="0"/>
              <a:t>GASB Interpretations </a:t>
            </a:r>
          </a:p>
          <a:p>
            <a:r>
              <a:rPr lang="en-US" dirty="0"/>
              <a:t>GASB Technical Bulletins </a:t>
            </a:r>
          </a:p>
          <a:p>
            <a:endParaRPr lang="en-US" dirty="0"/>
          </a:p>
        </p:txBody>
      </p:sp>
    </p:spTree>
    <p:extLst>
      <p:ext uri="{BB962C8B-B14F-4D97-AF65-F5344CB8AC3E}">
        <p14:creationId xmlns:p14="http://schemas.microsoft.com/office/powerpoint/2010/main" val="87081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122DBBA-1787-4CE6-B7BF-1BA9AA2D12C8}" type="datetimeFigureOut">
              <a:rPr lang="en-US" smtClean="0"/>
              <a:pPr/>
              <a:t>10/9/2017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7FA648F0-E396-47B4-B86C-4FDED4148708}" type="datetime1">
              <a:rPr lang="en-US" altLang="en-US" smtClean="0">
                <a:solidFill>
                  <a:srgbClr val="000000"/>
                </a:solidFill>
              </a:rPr>
              <a:pPr>
                <a:defRPr/>
              </a:pPr>
              <a:t>10/9/2017</a:t>
            </a:fld>
            <a:endParaRPr lang="en-US" altLang="en-US" dirty="0">
              <a:solidFill>
                <a:srgbClr val="000000"/>
              </a:solidFill>
            </a:endParaRPr>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B5516E7-C545-419B-979E-7B0D3CD9EFE1}"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99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041400"/>
            <a:ext cx="9144000" cy="2387600"/>
          </a:xfrm>
        </p:spPr>
        <p:txBody>
          <a:bodyPr anchor="b"/>
          <a:lstStyle>
            <a:lvl1pPr algn="l">
              <a:defRPr sz="6000">
                <a:solidFill>
                  <a:schemeClr val="tx2"/>
                </a:solidFill>
              </a:defRPr>
            </a:lvl1pPr>
          </a:lstStyle>
          <a:p>
            <a:r>
              <a:rPr lang="en-US"/>
              <a:t>Click to edit Master title style</a:t>
            </a:r>
          </a:p>
        </p:txBody>
      </p:sp>
    </p:spTree>
    <p:extLst>
      <p:ext uri="{BB962C8B-B14F-4D97-AF65-F5344CB8AC3E}">
        <p14:creationId xmlns:p14="http://schemas.microsoft.com/office/powerpoint/2010/main" val="260583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855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418036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668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p:spPr>
        <p:txBody>
          <a:bodyPr/>
          <a:lstStyle/>
          <a:p>
            <a:r>
              <a:rPr lang="en-US"/>
              <a:t>Click to edit Master title style</a:t>
            </a:r>
          </a:p>
        </p:txBody>
      </p:sp>
    </p:spTree>
    <p:extLst>
      <p:ext uri="{BB962C8B-B14F-4D97-AF65-F5344CB8AC3E}">
        <p14:creationId xmlns:p14="http://schemas.microsoft.com/office/powerpoint/2010/main" val="290272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888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772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54957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73439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0314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215646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solidFill>
                  <a:srgbClr val="000000"/>
                </a:solidFill>
              </a:defRPr>
            </a:lvl1pPr>
          </a:lstStyle>
          <a:p>
            <a:pPr>
              <a:defRPr/>
            </a:pPr>
            <a:fld id="{C1ADCBDF-FE1F-4420-8E34-351B7B24B354}" type="datetime1">
              <a:rPr lang="en-US" altLang="en-US" smtClean="0"/>
              <a:pPr>
                <a:defRPr/>
              </a:pPr>
              <a:t>10/9/2017</a:t>
            </a:fld>
            <a:endParaRPr lang="en-US" altLang="en-US" dirty="0"/>
          </a:p>
        </p:txBody>
      </p:sp>
      <p:sp>
        <p:nvSpPr>
          <p:cNvPr id="7"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en-US" dirty="0"/>
          </a:p>
        </p:txBody>
      </p:sp>
      <p:sp>
        <p:nvSpPr>
          <p:cNvPr id="8" name="Rectangle 6"/>
          <p:cNvSpPr>
            <a:spLocks noGrp="1" noChangeArrowheads="1"/>
          </p:cNvSpPr>
          <p:nvPr>
            <p:ph type="sldNum" sz="quarter" idx="12"/>
          </p:nvPr>
        </p:nvSpPr>
        <p:spPr/>
        <p:txBody>
          <a:bodyPr/>
          <a:lstStyle>
            <a:lvl1pPr>
              <a:defRPr>
                <a:solidFill>
                  <a:srgbClr val="000000"/>
                </a:solidFill>
              </a:defRPr>
            </a:lvl1pPr>
          </a:lstStyle>
          <a:p>
            <a:pPr>
              <a:defRPr/>
            </a:pPr>
            <a:fld id="{6FCBB4F4-72E6-4B1A-ABF2-7515DBA3123D}" type="slidenum">
              <a:rPr lang="en-US" altLang="en-US"/>
              <a:pPr>
                <a:defRPr/>
              </a:pPr>
              <a:t>‹#›</a:t>
            </a:fld>
            <a:endParaRPr lang="en-US" altLang="en-US" dirty="0"/>
          </a:p>
        </p:txBody>
      </p:sp>
    </p:spTree>
    <p:extLst>
      <p:ext uri="{BB962C8B-B14F-4D97-AF65-F5344CB8AC3E}">
        <p14:creationId xmlns:p14="http://schemas.microsoft.com/office/powerpoint/2010/main" val="131948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dirty="0"/>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p:spPr>
        <p:txBody>
          <a:bodyPr/>
          <a:lstStyle/>
          <a:p>
            <a:r>
              <a:rPr lang="en-US"/>
              <a:t>Click to edit Master title style</a:t>
            </a:r>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dirty="0"/>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dirty="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DBBA-1787-4CE6-B7BF-1BA9AA2D12C8}" type="datetimeFigureOut">
              <a:rPr lang="en-US" smtClean="0"/>
              <a:t>10/9/2017</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B8604-3E91-4806-A5CC-428F0C480F73}" type="slidenum">
              <a:rPr lang="en-US" smtClean="0"/>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5E195-C89C-4871-8AE9-903FDB8B6D9D}" type="datetimeFigureOut">
              <a:rPr lang="en-US" smtClean="0">
                <a:solidFill>
                  <a:prstClr val="black">
                    <a:tint val="75000"/>
                  </a:prstClr>
                </a:solidFill>
              </a:rPr>
              <a:pPr/>
              <a:t>10/9/2017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D6987-FB6D-4DB8-81B8-AD0F35E3BB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6170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82720"/>
            <a:ext cx="9144000" cy="1037197"/>
          </a:xfrm>
        </p:spPr>
        <p:txBody>
          <a:bodyPr>
            <a:normAutofit lnSpcReduction="10000"/>
          </a:bodyPr>
          <a:lstStyle/>
          <a:p>
            <a:r>
              <a:rPr lang="en-US" sz="4400" dirty="0"/>
              <a:t>Really, There’s More?</a:t>
            </a:r>
          </a:p>
          <a:p>
            <a:r>
              <a:rPr lang="en-US" sz="2000" dirty="0"/>
              <a:t>October 12, 2017</a:t>
            </a:r>
          </a:p>
        </p:txBody>
      </p:sp>
      <p:sp>
        <p:nvSpPr>
          <p:cNvPr id="2" name="Title 1"/>
          <p:cNvSpPr>
            <a:spLocks noGrp="1"/>
          </p:cNvSpPr>
          <p:nvPr>
            <p:ph type="ctrTitle"/>
          </p:nvPr>
        </p:nvSpPr>
        <p:spPr>
          <a:xfrm>
            <a:off x="1021724" y="212680"/>
            <a:ext cx="4387403" cy="2105517"/>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a:ln/>
                <a:solidFill>
                  <a:schemeClr val="accent2"/>
                </a:solidFill>
              </a:rPr>
              <a:t>TGFOA Fall Conference</a:t>
            </a:r>
          </a:p>
        </p:txBody>
      </p:sp>
      <p:sp>
        <p:nvSpPr>
          <p:cNvPr id="4" name="TextBox 3"/>
          <p:cNvSpPr txBox="1"/>
          <p:nvPr/>
        </p:nvSpPr>
        <p:spPr>
          <a:xfrm>
            <a:off x="4171979" y="5257364"/>
            <a:ext cx="3848041" cy="646331"/>
          </a:xfrm>
          <a:prstGeom prst="rect">
            <a:avLst/>
          </a:prstGeom>
          <a:noFill/>
          <a:ln>
            <a:solidFill>
              <a:schemeClr val="bg2"/>
            </a:solidFill>
          </a:ln>
        </p:spPr>
        <p:txBody>
          <a:bodyPr wrap="none" rtlCol="0" anchor="ctr" anchorCtr="1">
            <a:spAutoFit/>
          </a:bodyPr>
          <a:lstStyle/>
          <a:p>
            <a:pPr algn="ctr"/>
            <a:endParaRPr lang="en-US" dirty="0"/>
          </a:p>
          <a:p>
            <a:pPr algn="ctr"/>
            <a:r>
              <a:rPr lang="en-US" dirty="0"/>
              <a:t>Jerry E. Durham, CPA, CGFM, CFE</a:t>
            </a:r>
          </a:p>
        </p:txBody>
      </p:sp>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a:xfrm>
            <a:off x="609600" y="153987"/>
            <a:ext cx="10972800" cy="1139825"/>
          </a:xfrm>
        </p:spPr>
        <p:txBody>
          <a:bodyPr vert="horz" lIns="92075" tIns="46038" rIns="92075" bIns="46038" rtlCol="0" anchor="ctr">
            <a:normAutofit fontScale="90000"/>
          </a:bodyPr>
          <a:lstStyle/>
          <a:p>
            <a:pPr eaLnBrk="1" hangingPunct="1">
              <a:defRPr/>
            </a:pPr>
            <a:br>
              <a:rPr lang="en-US" dirty="0">
                <a:solidFill>
                  <a:srgbClr val="FFC000"/>
                </a:solidFill>
              </a:rPr>
            </a:br>
            <a:br>
              <a:rPr lang="en-US" dirty="0">
                <a:solidFill>
                  <a:srgbClr val="FFC000"/>
                </a:solidFill>
              </a:rPr>
            </a:br>
            <a:endParaRPr lang="en-US" dirty="0">
              <a:solidFill>
                <a:srgbClr val="FFC000"/>
              </a:solidFill>
            </a:endParaRPr>
          </a:p>
        </p:txBody>
      </p:sp>
      <p:sp>
        <p:nvSpPr>
          <p:cNvPr id="34819" name="Rectangle 3"/>
          <p:cNvSpPr>
            <a:spLocks noGrp="1" noChangeArrowheads="1"/>
          </p:cNvSpPr>
          <p:nvPr>
            <p:ph sz="half" idx="1"/>
          </p:nvPr>
        </p:nvSpPr>
        <p:spPr>
          <a:xfrm>
            <a:off x="5284631" y="2601131"/>
            <a:ext cx="5105400" cy="3104209"/>
          </a:xfrm>
          <a:ln>
            <a:solidFill>
              <a:srgbClr val="FFC000"/>
            </a:solidFill>
          </a:ln>
        </p:spPr>
        <p:txBody>
          <a:bodyPr>
            <a:normAutofit/>
          </a:bodyPr>
          <a:lstStyle/>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r>
              <a:rPr lang="en-US" altLang="en-US" sz="2000" b="1" dirty="0">
                <a:solidFill>
                  <a:srgbClr val="FFC000"/>
                </a:solidFill>
              </a:rPr>
              <a:t>Jerry E. Durham, CPA, CGFM, CFE</a:t>
            </a: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endParaRPr lang="en-US" altLang="en-US" sz="2000" b="1" dirty="0">
              <a:solidFill>
                <a:srgbClr val="FFC000"/>
              </a:solidFill>
            </a:endParaRPr>
          </a:p>
        </p:txBody>
      </p:sp>
      <p:sp>
        <p:nvSpPr>
          <p:cNvPr id="250885" name="Rectangle 4"/>
          <p:cNvSpPr>
            <a:spLocks noGrp="1" noChangeArrowheads="1"/>
          </p:cNvSpPr>
          <p:nvPr>
            <p:ph sz="quarter" idx="2"/>
          </p:nvPr>
        </p:nvSpPr>
        <p:spPr>
          <a:xfrm>
            <a:off x="2209800" y="461571"/>
            <a:ext cx="7772400" cy="990600"/>
          </a:xfrm>
        </p:spPr>
        <p:txBody>
          <a:bodyPr vert="horz" lIns="92075" tIns="46038" rIns="92075" bIns="46038" rtlCol="0">
            <a:normAutofit fontScale="92500" lnSpcReduction="10000"/>
          </a:bodyPr>
          <a:lstStyle/>
          <a:p>
            <a:pPr algn="ctr" eaLnBrk="1" hangingPunct="1">
              <a:lnSpc>
                <a:spcPct val="80000"/>
              </a:lnSpc>
              <a:buFont typeface="Wingdings" pitchFamily="2" charset="2"/>
              <a:buNone/>
              <a:defRPr/>
            </a:pPr>
            <a:r>
              <a:rPr lang="en-US" sz="7700" dirty="0">
                <a:solidFill>
                  <a:srgbClr val="FFC000"/>
                </a:solidFill>
              </a:rPr>
              <a:t>Questions</a:t>
            </a:r>
            <a:r>
              <a:rPr lang="en-US" sz="8600" dirty="0">
                <a:solidFill>
                  <a:srgbClr val="FFC000"/>
                </a:solidFill>
              </a:rPr>
              <a:t>?</a:t>
            </a:r>
          </a:p>
        </p:txBody>
      </p:sp>
      <p:sp>
        <p:nvSpPr>
          <p:cNvPr id="3482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80198D-99B1-462F-95AF-BFD313401252}" type="slidenum">
              <a:rPr lang="en-US" altLang="en-US" smtClean="0">
                <a:solidFill>
                  <a:srgbClr val="000000"/>
                </a:solidFill>
              </a:rPr>
              <a:pPr eaLnBrk="1" hangingPunct="1"/>
              <a:t>10</a:t>
            </a:fld>
            <a:endParaRPr lang="en-US" altLang="en-US" dirty="0">
              <a:solidFill>
                <a:srgbClr val="000000"/>
              </a:solidFill>
            </a:endParaRPr>
          </a:p>
        </p:txBody>
      </p:sp>
    </p:spTree>
    <p:extLst>
      <p:ext uri="{BB962C8B-B14F-4D97-AF65-F5344CB8AC3E}">
        <p14:creationId xmlns:p14="http://schemas.microsoft.com/office/powerpoint/2010/main" val="86078740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19900" b="1" dirty="0">
                <a:ln/>
                <a:solidFill>
                  <a:srgbClr val="FFFF00"/>
                </a:solidFill>
              </a:rPr>
              <a:t> Leases</a:t>
            </a:r>
          </a:p>
        </p:txBody>
      </p:sp>
    </p:spTree>
    <p:extLst>
      <p:ext uri="{BB962C8B-B14F-4D97-AF65-F5344CB8AC3E}">
        <p14:creationId xmlns:p14="http://schemas.microsoft.com/office/powerpoint/2010/main" val="7561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824224"/>
            <a:ext cx="9144000" cy="1895694"/>
          </a:xfrm>
        </p:spPr>
        <p:txBody>
          <a:bodyPr>
            <a:normAutofit/>
          </a:bodyPr>
          <a:lstStyle/>
          <a:p>
            <a:r>
              <a:rPr lang="en-US" sz="4800" dirty="0"/>
              <a:t>A New Lease on Life</a:t>
            </a:r>
          </a:p>
          <a:p>
            <a:endParaRPr lang="en-US" dirty="0"/>
          </a:p>
        </p:txBody>
      </p:sp>
      <p:sp>
        <p:nvSpPr>
          <p:cNvPr id="4" name="TextBox 3"/>
          <p:cNvSpPr txBox="1"/>
          <p:nvPr/>
        </p:nvSpPr>
        <p:spPr>
          <a:xfrm>
            <a:off x="4171979" y="5257364"/>
            <a:ext cx="3848041" cy="646331"/>
          </a:xfrm>
          <a:prstGeom prst="rect">
            <a:avLst/>
          </a:prstGeom>
          <a:noFill/>
          <a:ln>
            <a:solidFill>
              <a:schemeClr val="bg2"/>
            </a:solidFill>
          </a:ln>
        </p:spPr>
        <p:txBody>
          <a:bodyPr wrap="none" rtlCol="0" anchor="ctr" anchorCtr="1">
            <a:spAutoFit/>
          </a:bodyPr>
          <a:lstStyle/>
          <a:p>
            <a:pPr algn="ctr"/>
            <a:endParaRPr lang="en-US" dirty="0"/>
          </a:p>
          <a:p>
            <a:pPr algn="ctr"/>
            <a:r>
              <a:rPr lang="en-US" dirty="0"/>
              <a:t>Jerry E. Durham, CPA, CGFM, CFE</a:t>
            </a:r>
          </a:p>
        </p:txBody>
      </p:sp>
      <p:sp>
        <p:nvSpPr>
          <p:cNvPr id="8" name="Title 7"/>
          <p:cNvSpPr txBox="1">
            <a:spLocks noGrp="1"/>
          </p:cNvSpPr>
          <p:nvPr>
            <p:ph type="ctrTitle"/>
          </p:nvPr>
        </p:nvSpPr>
        <p:spPr>
          <a:xfrm>
            <a:off x="2964286" y="596972"/>
            <a:ext cx="6263425"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3600" b="1" dirty="0">
              <a:ln/>
              <a:solidFill>
                <a:schemeClr val="accent2">
                  <a:lumMod val="75000"/>
                </a:schemeClr>
              </a:solidFill>
            </a:endParaRPr>
          </a:p>
        </p:txBody>
      </p:sp>
    </p:spTree>
    <p:extLst>
      <p:ext uri="{BB962C8B-B14F-4D97-AF65-F5344CB8AC3E}">
        <p14:creationId xmlns:p14="http://schemas.microsoft.com/office/powerpoint/2010/main" val="41307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a:noFill/>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p:spPr>
        <p:txBody>
          <a:bodyPr>
            <a:normAutofit/>
          </a:bodyPr>
          <a:lstStyle/>
          <a:p>
            <a:r>
              <a:rPr lang="en-US" sz="3600" b="1" dirty="0">
                <a:solidFill>
                  <a:srgbClr val="FFFF00"/>
                </a:solidFill>
              </a:rPr>
              <a:t>A New Lease on Life:</a:t>
            </a:r>
          </a:p>
          <a:p>
            <a:pPr lvl="1"/>
            <a:r>
              <a:rPr lang="en-US" sz="3200" b="1" dirty="0">
                <a:solidFill>
                  <a:srgbClr val="FFFF00"/>
                </a:solidFill>
              </a:rPr>
              <a:t>Examples?</a:t>
            </a:r>
          </a:p>
          <a:p>
            <a:pPr lvl="2"/>
            <a:r>
              <a:rPr lang="en-US" sz="2800" b="1" dirty="0">
                <a:solidFill>
                  <a:srgbClr val="FFFF00"/>
                </a:solidFill>
              </a:rPr>
              <a:t>Prison</a:t>
            </a:r>
          </a:p>
          <a:p>
            <a:pPr lvl="2"/>
            <a:r>
              <a:rPr lang="en-US" sz="2800" b="1" dirty="0">
                <a:solidFill>
                  <a:srgbClr val="FFFF00"/>
                </a:solidFill>
              </a:rPr>
              <a:t>Health Problems</a:t>
            </a:r>
          </a:p>
          <a:p>
            <a:pPr lvl="2"/>
            <a:r>
              <a:rPr lang="en-US" sz="2800" b="1" dirty="0">
                <a:solidFill>
                  <a:srgbClr val="FFFF00"/>
                </a:solidFill>
              </a:rPr>
              <a:t>Abusive Situation</a:t>
            </a:r>
          </a:p>
          <a:p>
            <a:pPr lvl="2"/>
            <a:r>
              <a:rPr lang="en-US" sz="2800" b="1" dirty="0">
                <a:solidFill>
                  <a:srgbClr val="FFFF00"/>
                </a:solidFill>
              </a:rPr>
              <a:t>Graduation</a:t>
            </a:r>
          </a:p>
          <a:p>
            <a:pPr lvl="2"/>
            <a:r>
              <a:rPr lang="en-US" sz="2800" b="1" dirty="0">
                <a:solidFill>
                  <a:srgbClr val="FFFF00"/>
                </a:solidFill>
              </a:rPr>
              <a:t>Just got a job</a:t>
            </a:r>
          </a:p>
          <a:p>
            <a:pPr lvl="2"/>
            <a:r>
              <a:rPr lang="en-US" sz="2800" b="1" dirty="0">
                <a:solidFill>
                  <a:srgbClr val="FFFF00"/>
                </a:solidFill>
              </a:rPr>
              <a:t>Run a marathon</a:t>
            </a:r>
          </a:p>
          <a:p>
            <a:pPr lvl="2"/>
            <a:r>
              <a:rPr lang="en-US" sz="2800" b="1" dirty="0">
                <a:solidFill>
                  <a:srgbClr val="FFFF00"/>
                </a:solidFill>
              </a:rPr>
              <a:t>GASB was defunded for a while</a:t>
            </a:r>
          </a:p>
          <a:p>
            <a:pPr lvl="2"/>
            <a:endParaRPr lang="en-US" sz="2800" b="1" dirty="0"/>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sz="3600" dirty="0"/>
          </a:p>
          <a:p>
            <a:endParaRPr lang="en-US" sz="3600"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975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9800" b="1" dirty="0">
                <a:ln/>
                <a:solidFill>
                  <a:schemeClr val="accent6"/>
                </a:solidFill>
              </a:rPr>
              <a:t> Lessee Reporting</a:t>
            </a:r>
          </a:p>
        </p:txBody>
      </p:sp>
    </p:spTree>
    <p:extLst>
      <p:ext uri="{BB962C8B-B14F-4D97-AF65-F5344CB8AC3E}">
        <p14:creationId xmlns:p14="http://schemas.microsoft.com/office/powerpoint/2010/main" val="12263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p:spPr>
        <p:txBody>
          <a:bodyPr>
            <a:normAutofit/>
          </a:bodyPr>
          <a:lstStyle/>
          <a:p>
            <a:r>
              <a:rPr lang="en-US" b="1" dirty="0">
                <a:solidFill>
                  <a:srgbClr val="FFFF00"/>
                </a:solidFill>
              </a:rPr>
              <a:t>Leases:</a:t>
            </a:r>
          </a:p>
          <a:p>
            <a:pPr lvl="2"/>
            <a:r>
              <a:rPr lang="en-US" b="1" dirty="0"/>
              <a:t>PV issued November 2014</a:t>
            </a:r>
          </a:p>
          <a:p>
            <a:pPr lvl="2"/>
            <a:r>
              <a:rPr lang="en-US" b="1" dirty="0"/>
              <a:t>Exposure Draft Issued January 25, 2016</a:t>
            </a:r>
          </a:p>
          <a:p>
            <a:pPr lvl="2"/>
            <a:r>
              <a:rPr lang="en-US" b="1" dirty="0"/>
              <a:t>Final Standard Expected  May 2017</a:t>
            </a:r>
          </a:p>
          <a:p>
            <a:pPr lvl="2"/>
            <a:r>
              <a:rPr lang="en-US" b="1" dirty="0"/>
              <a:t>Proposed Effective Date, Calendar 2019 or Fiscal Year Ended June 30, 2020</a:t>
            </a:r>
          </a:p>
          <a:p>
            <a:pPr lvl="2"/>
            <a:endParaRPr lang="en-US" b="1" dirty="0"/>
          </a:p>
          <a:p>
            <a:pPr lvl="1"/>
            <a:r>
              <a:rPr lang="en-US" b="1" dirty="0"/>
              <a:t>Converge with FASB and International Standards</a:t>
            </a:r>
          </a:p>
          <a:p>
            <a:pPr lvl="1"/>
            <a:r>
              <a:rPr lang="en-US" b="1" dirty="0"/>
              <a:t>FASB still has a dual approach</a:t>
            </a:r>
          </a:p>
          <a:p>
            <a:pPr lvl="1"/>
            <a:r>
              <a:rPr lang="en-US" b="1" dirty="0"/>
              <a:t>GASB and International Standards are using a single approach</a:t>
            </a:r>
          </a:p>
          <a:p>
            <a:pPr lvl="2"/>
            <a:endParaRPr lang="en-US" b="1" dirty="0">
              <a:solidFill>
                <a:srgbClr val="FFFF00"/>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21277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p:spPr>
        <p:txBody>
          <a:bodyPr>
            <a:normAutofit/>
          </a:bodyPr>
          <a:lstStyle/>
          <a:p>
            <a:r>
              <a:rPr lang="en-US" b="1" dirty="0">
                <a:solidFill>
                  <a:srgbClr val="FFFF00"/>
                </a:solidFill>
              </a:rPr>
              <a:t>Leases:</a:t>
            </a:r>
          </a:p>
          <a:p>
            <a:pPr lvl="1"/>
            <a:r>
              <a:rPr lang="en-US" b="1" dirty="0"/>
              <a:t>Foundational Principle – All leases are financings of the </a:t>
            </a:r>
            <a:r>
              <a:rPr lang="en-US" b="1" u="sng" dirty="0"/>
              <a:t>right</a:t>
            </a:r>
            <a:r>
              <a:rPr lang="en-US" b="1" dirty="0"/>
              <a:t> to use an underlying asset</a:t>
            </a:r>
          </a:p>
          <a:p>
            <a:pPr lvl="1"/>
            <a:endParaRPr lang="en-US" b="1" dirty="0"/>
          </a:p>
          <a:p>
            <a:pPr lvl="1"/>
            <a:r>
              <a:rPr lang="en-US" b="1" i="1" dirty="0"/>
              <a:t>Definition of a lease – A contract that conveys the right to use a nonfinancial asset for a period of time in an exchange or exchange-like transaction</a:t>
            </a:r>
          </a:p>
          <a:p>
            <a:pPr marL="457200" lvl="1" indent="0">
              <a:buNone/>
            </a:pPr>
            <a:r>
              <a:rPr lang="en-US" b="1" dirty="0"/>
              <a:t> </a:t>
            </a:r>
          </a:p>
          <a:p>
            <a:pPr lvl="1"/>
            <a:r>
              <a:rPr lang="en-US" b="1" dirty="0"/>
              <a:t>If ownership transfers, then a </a:t>
            </a:r>
            <a:r>
              <a:rPr lang="en-US" b="1" u="sng" dirty="0"/>
              <a:t>sale</a:t>
            </a:r>
            <a:r>
              <a:rPr lang="en-US" b="1" dirty="0"/>
              <a:t> not a lease</a:t>
            </a:r>
          </a:p>
          <a:p>
            <a:pPr lvl="1"/>
            <a:endParaRPr lang="en-US" b="1" dirty="0">
              <a:solidFill>
                <a:schemeClr val="bg1"/>
              </a:solidFill>
            </a:endParaRPr>
          </a:p>
          <a:p>
            <a:pPr lvl="1"/>
            <a:endParaRPr lang="en-US" b="1" dirty="0">
              <a:solidFill>
                <a:schemeClr val="bg1"/>
              </a:solidFill>
            </a:endParaRPr>
          </a:p>
          <a:p>
            <a:pPr lvl="2"/>
            <a:endParaRPr lang="en-US" b="1" dirty="0">
              <a:solidFill>
                <a:srgbClr val="FFFF00"/>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9303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5426075"/>
          </a:xfrm>
        </p:spPr>
        <p:txBody>
          <a:bodyPr>
            <a:normAutofit/>
          </a:bodyPr>
          <a:lstStyle/>
          <a:p>
            <a:pPr algn="just"/>
            <a:r>
              <a:rPr lang="en-US" b="1" dirty="0">
                <a:solidFill>
                  <a:srgbClr val="FFFF00"/>
                </a:solidFill>
              </a:rPr>
              <a:t>Leases:</a:t>
            </a:r>
          </a:p>
          <a:p>
            <a:pPr lvl="1" algn="just"/>
            <a:r>
              <a:rPr lang="en-US" b="1" dirty="0"/>
              <a:t>The definitions are intended to include what we currently call “Operating” leases. </a:t>
            </a:r>
          </a:p>
          <a:p>
            <a:pPr lvl="1" algn="just"/>
            <a:r>
              <a:rPr lang="en-US" b="1" dirty="0"/>
              <a:t>“Capitalized” Leases (current guidance) will not be accounted for under leases guidance, but would be considered a “purchase” that was financed.</a:t>
            </a:r>
          </a:p>
          <a:p>
            <a:pPr lvl="1" algn="just"/>
            <a:r>
              <a:rPr lang="en-US" b="1" dirty="0"/>
              <a:t>Operating leases would be recorded as a liability  and an “intangible” asset </a:t>
            </a:r>
            <a:r>
              <a:rPr lang="en-US" b="1" u="sng" dirty="0"/>
              <a:t>except</a:t>
            </a:r>
            <a:r>
              <a:rPr lang="en-US" b="1" dirty="0"/>
              <a:t> for Short-term leases.</a:t>
            </a:r>
          </a:p>
          <a:p>
            <a:pPr lvl="1" algn="just"/>
            <a:r>
              <a:rPr lang="en-US" b="1" dirty="0"/>
              <a:t>In governmental funds, also record an “other financing source” and “capital outlay expenditure”.</a:t>
            </a:r>
          </a:p>
          <a:p>
            <a:pPr marL="457200" lvl="1" indent="0" algn="just">
              <a:buNone/>
            </a:pPr>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40989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5426075"/>
          </a:xfrm>
        </p:spPr>
        <p:txBody>
          <a:bodyPr>
            <a:normAutofit/>
          </a:bodyPr>
          <a:lstStyle/>
          <a:p>
            <a:pPr algn="just"/>
            <a:r>
              <a:rPr lang="en-US" b="1" dirty="0">
                <a:solidFill>
                  <a:srgbClr val="FFFF00"/>
                </a:solidFill>
              </a:rPr>
              <a:t>Leases:</a:t>
            </a:r>
          </a:p>
          <a:p>
            <a:pPr lvl="1" algn="just"/>
            <a:r>
              <a:rPr lang="en-US" b="1" dirty="0"/>
              <a:t>Short-term Lease</a:t>
            </a:r>
          </a:p>
          <a:p>
            <a:pPr lvl="2" algn="just"/>
            <a:r>
              <a:rPr lang="en-US" b="1" dirty="0"/>
              <a:t>A lease that at its beginning has a maximum possible term under the contract of 12 months or less</a:t>
            </a:r>
          </a:p>
          <a:p>
            <a:pPr lvl="2" algn="just"/>
            <a:r>
              <a:rPr lang="en-US" b="1" dirty="0"/>
              <a:t>12 months includes options to extend</a:t>
            </a:r>
          </a:p>
          <a:p>
            <a:pPr lvl="1" algn="just"/>
            <a:r>
              <a:rPr lang="en-US" b="1" dirty="0"/>
              <a:t>Record the short-term lease transaction like an operating lease under old standard</a:t>
            </a:r>
          </a:p>
          <a:p>
            <a:pPr lvl="2" algn="just"/>
            <a:r>
              <a:rPr lang="en-US" b="1" dirty="0"/>
              <a:t>Debit Expenses/Expenditures</a:t>
            </a:r>
          </a:p>
          <a:p>
            <a:pPr lvl="2" algn="just"/>
            <a:r>
              <a:rPr lang="en-US" b="1" dirty="0"/>
              <a:t>     Credit Cash</a:t>
            </a:r>
          </a:p>
          <a:p>
            <a:pPr lvl="2" algn="just"/>
            <a:endParaRPr lang="en-US" b="1" dirty="0">
              <a:solidFill>
                <a:schemeClr val="bg1"/>
              </a:solidFill>
            </a:endParaRPr>
          </a:p>
          <a:p>
            <a:pPr lvl="1" algn="just"/>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7551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376" y="76200"/>
            <a:ext cx="8229600" cy="700722"/>
          </a:xfrm>
          <a:noFill/>
        </p:spPr>
        <p:txBody>
          <a:bodyPr>
            <a:normAutofit fontScale="90000"/>
          </a:bodyPr>
          <a:lstStyle/>
          <a:p>
            <a:r>
              <a:rPr lang="en-US" dirty="0"/>
              <a:t>Leases - Lessee</a:t>
            </a:r>
          </a:p>
        </p:txBody>
      </p:sp>
      <p:sp>
        <p:nvSpPr>
          <p:cNvPr id="3" name="Content Placeholder 2"/>
          <p:cNvSpPr>
            <a:spLocks noGrp="1"/>
          </p:cNvSpPr>
          <p:nvPr>
            <p:ph idx="1"/>
          </p:nvPr>
        </p:nvSpPr>
        <p:spPr>
          <a:xfrm>
            <a:off x="1737360" y="776923"/>
            <a:ext cx="8625840" cy="5944553"/>
          </a:xfrm>
          <a:noFill/>
        </p:spPr>
        <p:txBody>
          <a:bodyPr>
            <a:normAutofit/>
          </a:bodyPr>
          <a:lstStyle/>
          <a:p>
            <a:pPr algn="just"/>
            <a:r>
              <a:rPr lang="en-US" b="1" dirty="0">
                <a:solidFill>
                  <a:srgbClr val="FFFF00"/>
                </a:solidFill>
              </a:rPr>
              <a:t>Leases - Measurement:</a:t>
            </a:r>
          </a:p>
          <a:p>
            <a:pPr algn="just"/>
            <a:r>
              <a:rPr lang="en-US" b="1" dirty="0"/>
              <a:t>Liability</a:t>
            </a:r>
          </a:p>
          <a:p>
            <a:pPr lvl="1" algn="just"/>
            <a:r>
              <a:rPr lang="en-US" b="1" dirty="0"/>
              <a:t>Recognize a lease liability at the beginning of a lease (unless short term)</a:t>
            </a:r>
          </a:p>
          <a:p>
            <a:pPr lvl="1" algn="just"/>
            <a:r>
              <a:rPr lang="en-US" b="1" dirty="0"/>
              <a:t>Use the present value of certain payments to be made over the lease term</a:t>
            </a:r>
          </a:p>
          <a:p>
            <a:pPr algn="just"/>
            <a:r>
              <a:rPr lang="en-US" b="1" dirty="0"/>
              <a:t>Asset</a:t>
            </a:r>
          </a:p>
          <a:p>
            <a:pPr lvl="1" algn="just"/>
            <a:r>
              <a:rPr lang="en-US" b="1" dirty="0"/>
              <a:t>Recognize an intangible asset for the right to use the capital asset</a:t>
            </a:r>
          </a:p>
          <a:p>
            <a:pPr lvl="2" algn="just"/>
            <a:r>
              <a:rPr lang="en-US" b="1" dirty="0"/>
              <a:t>Value of lease liability plus payments to lessor at or before the lease begins</a:t>
            </a:r>
          </a:p>
          <a:p>
            <a:pPr lvl="2" algn="just"/>
            <a:r>
              <a:rPr lang="en-US" b="1" dirty="0"/>
              <a:t>Initial direct cost necessary to place the asset into service</a:t>
            </a:r>
          </a:p>
          <a:p>
            <a:pPr marL="914400" lvl="2" indent="0" algn="just">
              <a:buNone/>
            </a:pPr>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02979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19900" b="1" dirty="0">
                <a:ln/>
                <a:solidFill>
                  <a:srgbClr val="FFFF00"/>
                </a:solidFill>
              </a:rPr>
              <a:t>Financial Reporting Model</a:t>
            </a:r>
          </a:p>
        </p:txBody>
      </p:sp>
    </p:spTree>
    <p:extLst>
      <p:ext uri="{BB962C8B-B14F-4D97-AF65-F5344CB8AC3E}">
        <p14:creationId xmlns:p14="http://schemas.microsoft.com/office/powerpoint/2010/main" val="3989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376" y="76200"/>
            <a:ext cx="8229600" cy="700722"/>
          </a:xfrm>
          <a:noFill/>
        </p:spPr>
        <p:txBody>
          <a:bodyPr>
            <a:normAutofit fontScale="90000"/>
          </a:bodyPr>
          <a:lstStyle/>
          <a:p>
            <a:r>
              <a:rPr lang="en-US" dirty="0"/>
              <a:t>Leases - Lessee</a:t>
            </a:r>
          </a:p>
        </p:txBody>
      </p:sp>
      <p:sp>
        <p:nvSpPr>
          <p:cNvPr id="3" name="Content Placeholder 2"/>
          <p:cNvSpPr>
            <a:spLocks noGrp="1"/>
          </p:cNvSpPr>
          <p:nvPr>
            <p:ph idx="1"/>
          </p:nvPr>
        </p:nvSpPr>
        <p:spPr>
          <a:xfrm>
            <a:off x="1737360" y="776923"/>
            <a:ext cx="8625840" cy="5944553"/>
          </a:xfrm>
          <a:noFill/>
        </p:spPr>
        <p:txBody>
          <a:bodyPr>
            <a:normAutofit/>
          </a:bodyPr>
          <a:lstStyle/>
          <a:p>
            <a:pPr algn="just"/>
            <a:endParaRPr lang="en-US" b="1" dirty="0">
              <a:solidFill>
                <a:srgbClr val="FFFF00"/>
              </a:solidFill>
            </a:endParaRPr>
          </a:p>
          <a:p>
            <a:pPr algn="just"/>
            <a:r>
              <a:rPr lang="en-US" b="1" dirty="0">
                <a:solidFill>
                  <a:srgbClr val="FFFF00"/>
                </a:solidFill>
              </a:rPr>
              <a:t>Leases:</a:t>
            </a:r>
          </a:p>
          <a:p>
            <a:pPr lvl="1" algn="just"/>
            <a:endParaRPr lang="en-US" b="1" dirty="0"/>
          </a:p>
          <a:p>
            <a:pPr lvl="1" algn="just"/>
            <a:r>
              <a:rPr lang="en-US" b="1" dirty="0"/>
              <a:t>Also recognize Interest expense/expenditure on the lease liability</a:t>
            </a:r>
          </a:p>
          <a:p>
            <a:pPr lvl="1" algn="just"/>
            <a:r>
              <a:rPr lang="en-US" b="1" dirty="0"/>
              <a:t>Recognize amortization expense for the asset </a:t>
            </a:r>
          </a:p>
          <a:p>
            <a:pPr lvl="2" algn="just"/>
            <a:r>
              <a:rPr lang="en-US" b="1" dirty="0"/>
              <a:t>Shorter of the Lease Term, or</a:t>
            </a:r>
          </a:p>
          <a:p>
            <a:pPr lvl="2" algn="just"/>
            <a:r>
              <a:rPr lang="en-US" b="1" dirty="0"/>
              <a:t>Useful Life of the Underlying Asset</a:t>
            </a: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6225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B4BD68-FDE0-403A-B036-283F0B2558D8}"/>
              </a:ext>
            </a:extLst>
          </p:cNvPr>
          <p:cNvSpPr>
            <a:spLocks noGrp="1"/>
          </p:cNvSpPr>
          <p:nvPr>
            <p:ph idx="1"/>
          </p:nvPr>
        </p:nvSpPr>
        <p:spPr/>
        <p:txBody>
          <a:bodyPr/>
          <a:lstStyle/>
          <a:p>
            <a:r>
              <a:rPr lang="en-US" dirty="0"/>
              <a:t>On what financial statements do lease assets and liabilities get booked?</a:t>
            </a:r>
          </a:p>
          <a:p>
            <a:endParaRPr lang="en-US" dirty="0"/>
          </a:p>
          <a:p>
            <a:pPr marL="914400" lvl="1" indent="-457200">
              <a:buFont typeface="+mj-lt"/>
              <a:buAutoNum type="alphaUcPeriod"/>
            </a:pPr>
            <a:r>
              <a:rPr lang="en-US" dirty="0"/>
              <a:t>Statement of Cash Flows</a:t>
            </a:r>
          </a:p>
          <a:p>
            <a:pPr marL="914400" lvl="1" indent="-457200">
              <a:buFont typeface="+mj-lt"/>
              <a:buAutoNum type="alphaUcPeriod"/>
            </a:pPr>
            <a:r>
              <a:rPr lang="en-US" dirty="0"/>
              <a:t>Statement of Net Position</a:t>
            </a:r>
          </a:p>
          <a:p>
            <a:pPr marL="914400" lvl="1" indent="-457200">
              <a:buFont typeface="+mj-lt"/>
              <a:buAutoNum type="alphaUcPeriod"/>
            </a:pPr>
            <a:r>
              <a:rPr lang="en-US" dirty="0"/>
              <a:t>Balance Sheet of Fund Statements</a:t>
            </a:r>
          </a:p>
          <a:p>
            <a:pPr marL="914400" lvl="1" indent="-457200">
              <a:buFont typeface="+mj-lt"/>
              <a:buAutoNum type="alphaUcPeriod"/>
            </a:pPr>
            <a:r>
              <a:rPr lang="en-US" dirty="0"/>
              <a:t>Statement of Operations</a:t>
            </a:r>
          </a:p>
          <a:p>
            <a:pPr marL="914400" lvl="1" indent="-457200">
              <a:buFont typeface="+mj-lt"/>
              <a:buAutoNum type="alphaUcPeriod"/>
            </a:pPr>
            <a:r>
              <a:rPr lang="en-US" dirty="0"/>
              <a:t>None of the above</a:t>
            </a:r>
          </a:p>
        </p:txBody>
      </p:sp>
      <p:sp>
        <p:nvSpPr>
          <p:cNvPr id="3" name="Title 2">
            <a:extLst>
              <a:ext uri="{FF2B5EF4-FFF2-40B4-BE49-F238E27FC236}">
                <a16:creationId xmlns:a16="http://schemas.microsoft.com/office/drawing/2014/main" id="{4327739A-3279-4780-9EC3-FD6F241A95FE}"/>
              </a:ext>
            </a:extLst>
          </p:cNvPr>
          <p:cNvSpPr>
            <a:spLocks noGrp="1"/>
          </p:cNvSpPr>
          <p:nvPr>
            <p:ph type="title"/>
          </p:nvPr>
        </p:nvSpPr>
        <p:spPr/>
        <p:txBody>
          <a:bodyPr/>
          <a:lstStyle/>
          <a:p>
            <a:r>
              <a:rPr lang="en-US" dirty="0"/>
              <a:t>Leases - Lessee</a:t>
            </a:r>
          </a:p>
        </p:txBody>
      </p:sp>
    </p:spTree>
    <p:extLst>
      <p:ext uri="{BB962C8B-B14F-4D97-AF65-F5344CB8AC3E}">
        <p14:creationId xmlns:p14="http://schemas.microsoft.com/office/powerpoint/2010/main" val="32460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9104" y="1957590"/>
            <a:ext cx="4185633" cy="3348506"/>
          </a:xfrm>
          <a:prstGeom prst="rect">
            <a:avLst/>
          </a:prstGeom>
        </p:spPr>
      </p:pic>
      <p:sp>
        <p:nvSpPr>
          <p:cNvPr id="3" name="Title 2"/>
          <p:cNvSpPr>
            <a:spLocks noGrp="1"/>
          </p:cNvSpPr>
          <p:nvPr>
            <p:ph type="title"/>
          </p:nvPr>
        </p:nvSpPr>
        <p:spPr/>
        <p:txBody>
          <a:bodyPr/>
          <a:lstStyle/>
          <a:p>
            <a:r>
              <a:rPr lang="en-US" dirty="0"/>
              <a:t>Statement of Net Position - Lessee</a:t>
            </a:r>
          </a:p>
        </p:txBody>
      </p:sp>
    </p:spTree>
    <p:extLst>
      <p:ext uri="{BB962C8B-B14F-4D97-AF65-F5344CB8AC3E}">
        <p14:creationId xmlns:p14="http://schemas.microsoft.com/office/powerpoint/2010/main" val="24792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p:spPr>
        <p:txBody>
          <a:bodyPr>
            <a:normAutofit/>
          </a:bodyPr>
          <a:lstStyle/>
          <a:p>
            <a:pPr algn="just"/>
            <a:r>
              <a:rPr lang="en-US" sz="3200" b="1" dirty="0">
                <a:solidFill>
                  <a:srgbClr val="FFFF00"/>
                </a:solidFill>
              </a:rPr>
              <a:t>Leases:</a:t>
            </a:r>
          </a:p>
          <a:p>
            <a:pPr lvl="1" algn="just"/>
            <a:r>
              <a:rPr lang="en-US" sz="2800" b="1" dirty="0"/>
              <a:t>Lease Term:</a:t>
            </a:r>
          </a:p>
          <a:p>
            <a:pPr lvl="2" algn="just"/>
            <a:r>
              <a:rPr lang="en-US" sz="2400" b="1" dirty="0"/>
              <a:t>Period during which a lessee has a noncancellable right to use an underlying asset (the noncancellable period) plus</a:t>
            </a:r>
          </a:p>
          <a:p>
            <a:pPr lvl="2" algn="just"/>
            <a:r>
              <a:rPr lang="en-US" sz="2400" b="1" dirty="0"/>
              <a:t>The lessee’s optional extension (if applicable) of the lease when exercise of that option is </a:t>
            </a:r>
            <a:r>
              <a:rPr lang="en-US" sz="2400" b="1" u="sng" dirty="0"/>
              <a:t>reasonably</a:t>
            </a:r>
            <a:r>
              <a:rPr lang="en-US" sz="2400" b="1" dirty="0"/>
              <a:t> certain, or</a:t>
            </a:r>
          </a:p>
          <a:p>
            <a:pPr lvl="2" algn="just"/>
            <a:r>
              <a:rPr lang="en-US" sz="2400" b="1" dirty="0"/>
              <a:t>The lessee’s option to terminate (if applicable) the lease when the exercise of that option is </a:t>
            </a:r>
            <a:r>
              <a:rPr lang="en-US" sz="2400" b="1" u="sng" dirty="0"/>
              <a:t>reasonably</a:t>
            </a:r>
            <a:r>
              <a:rPr lang="en-US" sz="2400" b="1" dirty="0"/>
              <a:t> certain.</a:t>
            </a:r>
          </a:p>
          <a:p>
            <a:pPr lvl="3" algn="just"/>
            <a:r>
              <a:rPr lang="en-US" sz="2000" b="1" dirty="0"/>
              <a:t>Includes fiscal funding clauses</a:t>
            </a:r>
          </a:p>
          <a:p>
            <a:pPr marL="457200" lvl="1" indent="0" algn="just">
              <a:buNone/>
            </a:pPr>
            <a:endParaRPr lang="en-US" sz="2800" b="1" dirty="0">
              <a:solidFill>
                <a:schemeClr val="bg1"/>
              </a:solidFill>
            </a:endParaRPr>
          </a:p>
          <a:p>
            <a:pPr lvl="2" algn="just"/>
            <a:endParaRPr lang="en-US" sz="2400" b="1" dirty="0">
              <a:solidFill>
                <a:srgbClr val="FFFF00"/>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p>
          <a:p>
            <a:pPr algn="just"/>
            <a:endParaRPr lang="en-US" sz="3200" dirty="0"/>
          </a:p>
          <a:p>
            <a:pPr algn="just"/>
            <a:endParaRPr lang="en-US" sz="3200" dirty="0"/>
          </a:p>
          <a:p>
            <a:pPr algn="just"/>
            <a:endParaRPr lang="en-US" sz="3200"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73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a:noFill/>
        </p:spPr>
        <p:txBody>
          <a:bodyPr>
            <a:normAutofit/>
          </a:bodyPr>
          <a:lstStyle/>
          <a:p>
            <a:pPr algn="just"/>
            <a:r>
              <a:rPr lang="en-US" sz="3200" b="1" dirty="0">
                <a:solidFill>
                  <a:srgbClr val="FFFF00"/>
                </a:solidFill>
              </a:rPr>
              <a:t>Leases:</a:t>
            </a:r>
          </a:p>
          <a:p>
            <a:pPr lvl="1" algn="just"/>
            <a:r>
              <a:rPr lang="en-US" sz="2800" b="1" dirty="0"/>
              <a:t>Exclude certain transactions:</a:t>
            </a:r>
          </a:p>
          <a:p>
            <a:pPr lvl="2" algn="just"/>
            <a:r>
              <a:rPr lang="en-US" sz="2400" b="1" dirty="0"/>
              <a:t>Contracts that transfer ownership of the underlying asset</a:t>
            </a:r>
          </a:p>
          <a:p>
            <a:pPr lvl="3" algn="just"/>
            <a:r>
              <a:rPr lang="en-US" sz="2000" b="1" dirty="0"/>
              <a:t>This would be considered a sale</a:t>
            </a:r>
          </a:p>
          <a:p>
            <a:pPr lvl="2" algn="just"/>
            <a:r>
              <a:rPr lang="en-US" sz="2400" b="1" dirty="0"/>
              <a:t>Leases of intangible assets</a:t>
            </a:r>
          </a:p>
          <a:p>
            <a:pPr lvl="2" algn="just"/>
            <a:r>
              <a:rPr lang="en-US" sz="2400" b="1" dirty="0"/>
              <a:t>Contracts for exploration/exploitation of non-regenerative natural resources</a:t>
            </a:r>
          </a:p>
          <a:p>
            <a:pPr lvl="2" algn="just"/>
            <a:r>
              <a:rPr lang="en-US" sz="2400" b="1" dirty="0"/>
              <a:t>Leases of biological assets, including timber</a:t>
            </a:r>
          </a:p>
          <a:p>
            <a:pPr lvl="2" algn="just"/>
            <a:r>
              <a:rPr lang="en-US" sz="2400" b="1" dirty="0"/>
              <a:t>Contracts that meet the definition of a service concession arrangement (GASB 60)</a:t>
            </a:r>
          </a:p>
          <a:p>
            <a:pPr marL="457200" lvl="1" indent="0" algn="just">
              <a:buNone/>
            </a:pPr>
            <a:endParaRPr lang="en-US" sz="2800" b="1" dirty="0">
              <a:solidFill>
                <a:schemeClr val="bg1"/>
              </a:solidFill>
            </a:endParaRPr>
          </a:p>
          <a:p>
            <a:pPr lvl="2" algn="just"/>
            <a:endParaRPr lang="en-US" sz="2400" b="1" dirty="0">
              <a:solidFill>
                <a:srgbClr val="FFFF00"/>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solidFill>
                <a:schemeClr val="bg1"/>
              </a:solidFill>
            </a:endParaRPr>
          </a:p>
          <a:p>
            <a:pPr algn="just"/>
            <a:endParaRPr lang="en-US" sz="3200" dirty="0"/>
          </a:p>
          <a:p>
            <a:pPr algn="just"/>
            <a:endParaRPr lang="en-US" sz="3200" dirty="0"/>
          </a:p>
          <a:p>
            <a:pPr algn="just"/>
            <a:endParaRPr lang="en-US" sz="3200" dirty="0"/>
          </a:p>
          <a:p>
            <a:pPr algn="just"/>
            <a:endParaRPr lang="en-US" sz="3200"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94789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Lessee</a:t>
            </a:r>
          </a:p>
        </p:txBody>
      </p:sp>
      <p:sp>
        <p:nvSpPr>
          <p:cNvPr id="3" name="Content Placeholder 2"/>
          <p:cNvSpPr>
            <a:spLocks noGrp="1"/>
          </p:cNvSpPr>
          <p:nvPr>
            <p:ph idx="1"/>
          </p:nvPr>
        </p:nvSpPr>
        <p:spPr>
          <a:xfrm>
            <a:off x="1737360" y="1295401"/>
            <a:ext cx="8625840" cy="4830763"/>
          </a:xfrm>
          <a:noFill/>
        </p:spPr>
        <p:txBody>
          <a:bodyPr>
            <a:normAutofit/>
          </a:bodyPr>
          <a:lstStyle/>
          <a:p>
            <a:pPr algn="just"/>
            <a:r>
              <a:rPr lang="en-US" b="1" dirty="0">
                <a:solidFill>
                  <a:srgbClr val="FFFF00"/>
                </a:solidFill>
              </a:rPr>
              <a:t>Leases - Disclosures:</a:t>
            </a:r>
          </a:p>
          <a:p>
            <a:pPr marL="0" indent="0" algn="just">
              <a:buNone/>
            </a:pPr>
            <a:endParaRPr lang="en-US" b="1" dirty="0">
              <a:solidFill>
                <a:srgbClr val="FFFF00"/>
              </a:solidFill>
            </a:endParaRPr>
          </a:p>
          <a:p>
            <a:pPr lvl="1" algn="just"/>
            <a:r>
              <a:rPr lang="en-US" b="1" dirty="0"/>
              <a:t>Description of lease agreement</a:t>
            </a:r>
          </a:p>
          <a:p>
            <a:pPr lvl="1" algn="just"/>
            <a:r>
              <a:rPr lang="en-US" b="1" dirty="0"/>
              <a:t>Amount of lease assets</a:t>
            </a:r>
          </a:p>
          <a:p>
            <a:pPr lvl="1" algn="just"/>
            <a:r>
              <a:rPr lang="en-US" b="1" dirty="0"/>
              <a:t>Schedule of future lease payments</a:t>
            </a:r>
          </a:p>
          <a:p>
            <a:pPr marL="457200" lvl="1" indent="0" algn="just">
              <a:buNone/>
            </a:pPr>
            <a:endParaRPr lang="en-US" b="1" dirty="0"/>
          </a:p>
          <a:p>
            <a:pPr marL="457200" lvl="1" indent="0" algn="just">
              <a:buNone/>
            </a:pPr>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321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889" y="265786"/>
            <a:ext cx="8229600" cy="764523"/>
          </a:xfrm>
          <a:prstGeom prst="rect">
            <a:avLst/>
          </a:prstGeom>
        </p:spPr>
        <p:txBody>
          <a:bodyPr>
            <a:normAutofit/>
          </a:bodyPr>
          <a:lstStyle/>
          <a:p>
            <a:pPr algn="ctr"/>
            <a:r>
              <a:rPr lang="en-US" dirty="0"/>
              <a:t>Summary Initial Reporting?</a:t>
            </a:r>
          </a:p>
        </p:txBody>
      </p:sp>
      <p:graphicFrame>
        <p:nvGraphicFramePr>
          <p:cNvPr id="6" name="Content Placeholder 5"/>
          <p:cNvGraphicFramePr>
            <a:graphicFrameLocks noGrp="1"/>
          </p:cNvGraphicFramePr>
          <p:nvPr>
            <p:ph idx="1"/>
            <p:extLst/>
          </p:nvPr>
        </p:nvGraphicFramePr>
        <p:xfrm>
          <a:off x="2010889" y="1362151"/>
          <a:ext cx="8265225" cy="4881054"/>
        </p:xfrm>
        <a:graphic>
          <a:graphicData uri="http://schemas.openxmlformats.org/drawingml/2006/table">
            <a:tbl>
              <a:tblPr firstRow="1" bandRow="1">
                <a:tableStyleId>{5C22544A-7EE6-4342-B048-85BDC9FD1C3A}</a:tableStyleId>
              </a:tblPr>
              <a:tblGrid>
                <a:gridCol w="994912">
                  <a:extLst>
                    <a:ext uri="{9D8B030D-6E8A-4147-A177-3AD203B41FA5}">
                      <a16:colId xmlns:a16="http://schemas.microsoft.com/office/drawing/2014/main" val="20000"/>
                    </a:ext>
                  </a:extLst>
                </a:gridCol>
                <a:gridCol w="3137701">
                  <a:extLst>
                    <a:ext uri="{9D8B030D-6E8A-4147-A177-3AD203B41FA5}">
                      <a16:colId xmlns:a16="http://schemas.microsoft.com/office/drawing/2014/main" val="20001"/>
                    </a:ext>
                  </a:extLst>
                </a:gridCol>
                <a:gridCol w="2066306">
                  <a:extLst>
                    <a:ext uri="{9D8B030D-6E8A-4147-A177-3AD203B41FA5}">
                      <a16:colId xmlns:a16="http://schemas.microsoft.com/office/drawing/2014/main" val="20002"/>
                    </a:ext>
                  </a:extLst>
                </a:gridCol>
                <a:gridCol w="2066306">
                  <a:extLst>
                    <a:ext uri="{9D8B030D-6E8A-4147-A177-3AD203B41FA5}">
                      <a16:colId xmlns:a16="http://schemas.microsoft.com/office/drawing/2014/main" val="20003"/>
                    </a:ext>
                  </a:extLst>
                </a:gridCol>
              </a:tblGrid>
              <a:tr h="343736">
                <a:tc>
                  <a:txBody>
                    <a:bodyPr/>
                    <a:lstStyle/>
                    <a:p>
                      <a:endParaRPr lang="en-US" sz="1800" dirty="0"/>
                    </a:p>
                  </a:txBody>
                  <a:tcPr marL="68461" marR="68461" marT="34290" marB="34290"/>
                </a:tc>
                <a:tc>
                  <a:txBody>
                    <a:bodyPr/>
                    <a:lstStyle/>
                    <a:p>
                      <a:r>
                        <a:rPr lang="en-US" sz="1800" dirty="0"/>
                        <a:t>Assets</a:t>
                      </a:r>
                    </a:p>
                  </a:txBody>
                  <a:tcPr marL="68461" marR="68461" marT="34290" marB="34290"/>
                </a:tc>
                <a:tc>
                  <a:txBody>
                    <a:bodyPr/>
                    <a:lstStyle/>
                    <a:p>
                      <a:r>
                        <a:rPr lang="en-US" sz="1800" dirty="0"/>
                        <a:t>Liability</a:t>
                      </a:r>
                    </a:p>
                  </a:txBody>
                  <a:tcPr marL="68461" marR="68461" marT="34290" marB="34290"/>
                </a:tc>
                <a:tc>
                  <a:txBody>
                    <a:bodyPr/>
                    <a:lstStyle/>
                    <a:p>
                      <a:r>
                        <a:rPr lang="en-US" sz="1800" dirty="0"/>
                        <a:t>Deferred Inflow</a:t>
                      </a:r>
                    </a:p>
                  </a:txBody>
                  <a:tcPr marL="68461" marR="68461" marT="34290" marB="34290"/>
                </a:tc>
                <a:extLst>
                  <a:ext uri="{0D108BD9-81ED-4DB2-BD59-A6C34878D82A}">
                    <a16:rowId xmlns:a16="http://schemas.microsoft.com/office/drawing/2014/main" val="10000"/>
                  </a:ext>
                </a:extLst>
              </a:tr>
              <a:tr h="2818637">
                <a:tc>
                  <a:txBody>
                    <a:bodyPr/>
                    <a:lstStyle/>
                    <a:p>
                      <a:r>
                        <a:rPr lang="en-US" sz="1800" b="1" dirty="0"/>
                        <a:t>Lessee</a:t>
                      </a:r>
                    </a:p>
                  </a:txBody>
                  <a:tcPr marL="68461" marR="68461" marT="34290" marB="34290"/>
                </a:tc>
                <a:tc>
                  <a:txBody>
                    <a:bodyPr/>
                    <a:lstStyle/>
                    <a:p>
                      <a:r>
                        <a:rPr lang="en-US" sz="1800" dirty="0"/>
                        <a:t>Intangible asset (right to use underlying asset)—value of lease liability plus prepayments and initial direct costs that are ancillary to place</a:t>
                      </a:r>
                      <a:r>
                        <a:rPr lang="en-US" sz="1800" baseline="0" dirty="0"/>
                        <a:t> asset in use</a:t>
                      </a:r>
                      <a:endParaRPr lang="en-US" sz="1800" dirty="0"/>
                    </a:p>
                  </a:txBody>
                  <a:tcPr marL="68461" marR="68461" marT="34290" marB="34290"/>
                </a:tc>
                <a:tc>
                  <a:txBody>
                    <a:bodyPr/>
                    <a:lstStyle/>
                    <a:p>
                      <a:r>
                        <a:rPr lang="en-US" sz="1800" dirty="0"/>
                        <a:t>Present</a:t>
                      </a:r>
                      <a:r>
                        <a:rPr lang="en-US" sz="1800" baseline="0" dirty="0"/>
                        <a:t> value of future lease payments (incl. fixed payments, variable payments based on index or rate, reasonably certain residual guarantees, etc.)</a:t>
                      </a:r>
                      <a:endParaRPr lang="en-US" sz="1800" dirty="0"/>
                    </a:p>
                  </a:txBody>
                  <a:tcPr marL="68461" marR="68461" marT="34290" marB="34290"/>
                </a:tc>
                <a:tc>
                  <a:txBody>
                    <a:bodyPr/>
                    <a:lstStyle/>
                    <a:p>
                      <a:r>
                        <a:rPr lang="en-US" sz="1800" dirty="0"/>
                        <a:t>NA</a:t>
                      </a:r>
                    </a:p>
                  </a:txBody>
                  <a:tcPr marL="68461" marR="68461" marT="34290" marB="34290"/>
                </a:tc>
                <a:extLst>
                  <a:ext uri="{0D108BD9-81ED-4DB2-BD59-A6C34878D82A}">
                    <a16:rowId xmlns:a16="http://schemas.microsoft.com/office/drawing/2014/main" val="10001"/>
                  </a:ext>
                </a:extLst>
              </a:tr>
              <a:tr h="1718681">
                <a:tc>
                  <a:txBody>
                    <a:bodyPr/>
                    <a:lstStyle/>
                    <a:p>
                      <a:r>
                        <a:rPr lang="en-US" sz="1800" b="1" dirty="0"/>
                        <a:t>Lessor</a:t>
                      </a:r>
                    </a:p>
                  </a:txBody>
                  <a:tcPr marL="68461" marR="68461" marT="34290" marB="34290"/>
                </a:tc>
                <a:tc>
                  <a:txBody>
                    <a:bodyPr/>
                    <a:lstStyle/>
                    <a:p>
                      <a:pPr marL="168275" indent="-168275">
                        <a:buFont typeface="Arial" panose="020B0604020202020204" pitchFamily="34" charset="0"/>
                        <a:buChar char="•"/>
                      </a:pPr>
                      <a:r>
                        <a:rPr lang="en-US" sz="1800" dirty="0"/>
                        <a:t>Lease receivable (generally including same items as lessee liability)</a:t>
                      </a:r>
                    </a:p>
                    <a:p>
                      <a:pPr marL="168275" indent="-168275">
                        <a:buFont typeface="Arial" panose="020B0604020202020204" pitchFamily="34" charset="0"/>
                        <a:buChar char="•"/>
                      </a:pPr>
                      <a:r>
                        <a:rPr lang="en-US" sz="1800" dirty="0"/>
                        <a:t>Continue to report leased asset</a:t>
                      </a:r>
                    </a:p>
                  </a:txBody>
                  <a:tcPr marL="68461" marR="68461" marT="34290" marB="34290"/>
                </a:tc>
                <a:tc>
                  <a:txBody>
                    <a:bodyPr/>
                    <a:lstStyle/>
                    <a:p>
                      <a:r>
                        <a:rPr lang="en-US" sz="1800" dirty="0"/>
                        <a:t>NA</a:t>
                      </a:r>
                    </a:p>
                  </a:txBody>
                  <a:tcPr marL="68461" marR="68461" marT="34290" marB="34290"/>
                </a:tc>
                <a:tc>
                  <a:txBody>
                    <a:bodyPr/>
                    <a:lstStyle/>
                    <a:p>
                      <a:r>
                        <a:rPr lang="en-US" sz="1800" dirty="0"/>
                        <a:t>Equal to lease receivable </a:t>
                      </a:r>
                      <a:r>
                        <a:rPr lang="en-US" sz="1800" i="0" dirty="0"/>
                        <a:t>plus any cash received up front that relates to a future period</a:t>
                      </a:r>
                    </a:p>
                  </a:txBody>
                  <a:tcPr marL="68461" marR="68461"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124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076" y="305427"/>
            <a:ext cx="8229600" cy="699125"/>
          </a:xfrm>
          <a:prstGeom prst="rect">
            <a:avLst/>
          </a:prstGeom>
        </p:spPr>
        <p:txBody>
          <a:bodyPr>
            <a:normAutofit fontScale="90000"/>
          </a:bodyPr>
          <a:lstStyle/>
          <a:p>
            <a:pPr algn="ctr"/>
            <a:r>
              <a:rPr lang="en-US" dirty="0"/>
              <a:t>Summary Subsequent Reporting?</a:t>
            </a:r>
          </a:p>
        </p:txBody>
      </p:sp>
      <p:graphicFrame>
        <p:nvGraphicFramePr>
          <p:cNvPr id="6" name="Content Placeholder 5"/>
          <p:cNvGraphicFramePr>
            <a:graphicFrameLocks noGrp="1"/>
          </p:cNvGraphicFramePr>
          <p:nvPr>
            <p:ph idx="1"/>
            <p:extLst/>
          </p:nvPr>
        </p:nvGraphicFramePr>
        <p:xfrm>
          <a:off x="1773383" y="1505823"/>
          <a:ext cx="8668986" cy="4320540"/>
        </p:xfrm>
        <a:graphic>
          <a:graphicData uri="http://schemas.openxmlformats.org/drawingml/2006/table">
            <a:tbl>
              <a:tblPr firstRow="1" bandRow="1">
                <a:tableStyleId>{5C22544A-7EE6-4342-B048-85BDC9FD1C3A}</a:tableStyleId>
              </a:tblPr>
              <a:tblGrid>
                <a:gridCol w="1026808">
                  <a:extLst>
                    <a:ext uri="{9D8B030D-6E8A-4147-A177-3AD203B41FA5}">
                      <a16:colId xmlns:a16="http://schemas.microsoft.com/office/drawing/2014/main" val="20000"/>
                    </a:ext>
                  </a:extLst>
                </a:gridCol>
                <a:gridCol w="4470229">
                  <a:extLst>
                    <a:ext uri="{9D8B030D-6E8A-4147-A177-3AD203B41FA5}">
                      <a16:colId xmlns:a16="http://schemas.microsoft.com/office/drawing/2014/main" val="20001"/>
                    </a:ext>
                  </a:extLst>
                </a:gridCol>
                <a:gridCol w="1607700">
                  <a:extLst>
                    <a:ext uri="{9D8B030D-6E8A-4147-A177-3AD203B41FA5}">
                      <a16:colId xmlns:a16="http://schemas.microsoft.com/office/drawing/2014/main" val="20002"/>
                    </a:ext>
                  </a:extLst>
                </a:gridCol>
                <a:gridCol w="1564249">
                  <a:extLst>
                    <a:ext uri="{9D8B030D-6E8A-4147-A177-3AD203B41FA5}">
                      <a16:colId xmlns:a16="http://schemas.microsoft.com/office/drawing/2014/main" val="20003"/>
                    </a:ext>
                  </a:extLst>
                </a:gridCol>
              </a:tblGrid>
              <a:tr h="539104">
                <a:tc>
                  <a:txBody>
                    <a:bodyPr/>
                    <a:lstStyle/>
                    <a:p>
                      <a:endParaRPr lang="en-US" sz="1800" dirty="0"/>
                    </a:p>
                  </a:txBody>
                  <a:tcPr marL="67032" marR="67032" marT="34290" marB="34290"/>
                </a:tc>
                <a:tc>
                  <a:txBody>
                    <a:bodyPr/>
                    <a:lstStyle/>
                    <a:p>
                      <a:r>
                        <a:rPr lang="en-US" sz="1800" dirty="0"/>
                        <a:t>Assets</a:t>
                      </a:r>
                    </a:p>
                  </a:txBody>
                  <a:tcPr marL="67032" marR="67032" marT="34290" marB="34290"/>
                </a:tc>
                <a:tc>
                  <a:txBody>
                    <a:bodyPr/>
                    <a:lstStyle/>
                    <a:p>
                      <a:r>
                        <a:rPr lang="en-US" sz="1800" dirty="0"/>
                        <a:t>Liability</a:t>
                      </a:r>
                    </a:p>
                  </a:txBody>
                  <a:tcPr marL="67032" marR="67032" marT="34290" marB="34290"/>
                </a:tc>
                <a:tc>
                  <a:txBody>
                    <a:bodyPr/>
                    <a:lstStyle/>
                    <a:p>
                      <a:r>
                        <a:rPr lang="en-US" sz="1800" dirty="0"/>
                        <a:t>Deferred Inflow</a:t>
                      </a:r>
                    </a:p>
                  </a:txBody>
                  <a:tcPr marL="67032" marR="67032" marT="34290" marB="34290"/>
                </a:tc>
                <a:extLst>
                  <a:ext uri="{0D108BD9-81ED-4DB2-BD59-A6C34878D82A}">
                    <a16:rowId xmlns:a16="http://schemas.microsoft.com/office/drawing/2014/main" val="10000"/>
                  </a:ext>
                </a:extLst>
              </a:tr>
              <a:tr h="1700253">
                <a:tc>
                  <a:txBody>
                    <a:bodyPr/>
                    <a:lstStyle/>
                    <a:p>
                      <a:r>
                        <a:rPr lang="en-US" sz="1800" dirty="0"/>
                        <a:t>Lessee</a:t>
                      </a:r>
                    </a:p>
                  </a:txBody>
                  <a:tcPr marL="67032" marR="67032" marT="34290" marB="34290"/>
                </a:tc>
                <a:tc>
                  <a:txBody>
                    <a:bodyPr/>
                    <a:lstStyle/>
                    <a:p>
                      <a:r>
                        <a:rPr lang="en-US" sz="1800" dirty="0"/>
                        <a:t>Amortize over shorter of useful life or lease term</a:t>
                      </a:r>
                    </a:p>
                  </a:txBody>
                  <a:tcPr marL="67032" marR="67032" marT="34290" marB="34290"/>
                </a:tc>
                <a:tc>
                  <a:txBody>
                    <a:bodyPr/>
                    <a:lstStyle/>
                    <a:p>
                      <a:r>
                        <a:rPr lang="en-US" sz="1800" dirty="0"/>
                        <a:t>Reduce by lease payments (less amount of interest expense)</a:t>
                      </a:r>
                    </a:p>
                  </a:txBody>
                  <a:tcPr marL="67032" marR="67032" marT="34290" marB="34290"/>
                </a:tc>
                <a:tc>
                  <a:txBody>
                    <a:bodyPr/>
                    <a:lstStyle/>
                    <a:p>
                      <a:r>
                        <a:rPr lang="en-US" sz="1800" dirty="0"/>
                        <a:t>NA</a:t>
                      </a:r>
                    </a:p>
                  </a:txBody>
                  <a:tcPr marL="67032" marR="67032" marT="34290" marB="34290"/>
                </a:tc>
                <a:extLst>
                  <a:ext uri="{0D108BD9-81ED-4DB2-BD59-A6C34878D82A}">
                    <a16:rowId xmlns:a16="http://schemas.microsoft.com/office/drawing/2014/main" val="10001"/>
                  </a:ext>
                </a:extLst>
              </a:tr>
              <a:tr h="1976384">
                <a:tc>
                  <a:txBody>
                    <a:bodyPr/>
                    <a:lstStyle/>
                    <a:p>
                      <a:r>
                        <a:rPr lang="en-US" sz="1800" dirty="0"/>
                        <a:t>Lessor</a:t>
                      </a:r>
                    </a:p>
                  </a:txBody>
                  <a:tcPr marL="67032" marR="67032" marT="34290" marB="34290"/>
                </a:tc>
                <a:tc>
                  <a:txBody>
                    <a:bodyPr/>
                    <a:lstStyle/>
                    <a:p>
                      <a:pPr marL="168275" indent="-168275">
                        <a:buFont typeface="Arial" panose="020B0604020202020204" pitchFamily="34" charset="0"/>
                        <a:buChar char="•"/>
                      </a:pPr>
                      <a:r>
                        <a:rPr lang="en-US" sz="1800" dirty="0"/>
                        <a:t>Depreciate leased asset (unless indefinite life or required to be returned in its original or enhanced condition)</a:t>
                      </a:r>
                    </a:p>
                    <a:p>
                      <a:pPr marL="168275" indent="-168275">
                        <a:buFont typeface="Arial" panose="020B0604020202020204" pitchFamily="34" charset="0"/>
                        <a:buChar char="•"/>
                      </a:pPr>
                      <a:r>
                        <a:rPr lang="en-US" sz="1800" dirty="0"/>
                        <a:t>Reduce receivable by lease payments (less payment needed to cover accrued interest)</a:t>
                      </a:r>
                    </a:p>
                  </a:txBody>
                  <a:tcPr marL="67032" marR="67032" marT="34290" marB="34290"/>
                </a:tc>
                <a:tc>
                  <a:txBody>
                    <a:bodyPr/>
                    <a:lstStyle/>
                    <a:p>
                      <a:r>
                        <a:rPr lang="en-US" sz="1800" dirty="0"/>
                        <a:t>NA</a:t>
                      </a:r>
                    </a:p>
                  </a:txBody>
                  <a:tcPr marL="67032" marR="67032" marT="34290" marB="34290"/>
                </a:tc>
                <a:tc>
                  <a:txBody>
                    <a:bodyPr/>
                    <a:lstStyle/>
                    <a:p>
                      <a:r>
                        <a:rPr lang="en-US" sz="1800" dirty="0"/>
                        <a:t>Recognize revenue over the lease term on a systematic and rational basis</a:t>
                      </a:r>
                    </a:p>
                  </a:txBody>
                  <a:tcPr marL="67032" marR="67032"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0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9800" b="1" dirty="0">
                <a:ln/>
                <a:solidFill>
                  <a:schemeClr val="accent6"/>
                </a:solidFill>
              </a:rPr>
              <a:t> Leases in General</a:t>
            </a:r>
          </a:p>
        </p:txBody>
      </p:sp>
    </p:spTree>
    <p:extLst>
      <p:ext uri="{BB962C8B-B14F-4D97-AF65-F5344CB8AC3E}">
        <p14:creationId xmlns:p14="http://schemas.microsoft.com/office/powerpoint/2010/main" val="64696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Leases - General</a:t>
            </a:r>
          </a:p>
        </p:txBody>
      </p:sp>
      <p:sp>
        <p:nvSpPr>
          <p:cNvPr id="3" name="Content Placeholder 2"/>
          <p:cNvSpPr>
            <a:spLocks noGrp="1"/>
          </p:cNvSpPr>
          <p:nvPr>
            <p:ph idx="1"/>
          </p:nvPr>
        </p:nvSpPr>
        <p:spPr>
          <a:xfrm>
            <a:off x="1737360" y="1295401"/>
            <a:ext cx="8625840" cy="4830763"/>
          </a:xfrm>
          <a:noFill/>
        </p:spPr>
        <p:txBody>
          <a:bodyPr>
            <a:normAutofit/>
          </a:bodyPr>
          <a:lstStyle/>
          <a:p>
            <a:pPr algn="just"/>
            <a:r>
              <a:rPr lang="en-US" b="1" dirty="0">
                <a:solidFill>
                  <a:srgbClr val="FFFF00"/>
                </a:solidFill>
              </a:rPr>
              <a:t>Leases:</a:t>
            </a:r>
          </a:p>
          <a:p>
            <a:pPr lvl="1" algn="just"/>
            <a:r>
              <a:rPr lang="en-US" b="1" dirty="0"/>
              <a:t>Summary of Key Changes</a:t>
            </a:r>
          </a:p>
          <a:p>
            <a:pPr lvl="2" algn="just"/>
            <a:r>
              <a:rPr lang="en-US" b="1" dirty="0"/>
              <a:t>No distinction between a Capital Lease and Operating Lease</a:t>
            </a:r>
          </a:p>
          <a:p>
            <a:pPr lvl="2" algn="just"/>
            <a:r>
              <a:rPr lang="en-US" b="1" dirty="0"/>
              <a:t>Distinguish between long-term and short-term leases</a:t>
            </a:r>
          </a:p>
          <a:p>
            <a:pPr lvl="2" algn="just"/>
            <a:r>
              <a:rPr lang="en-US" b="1" dirty="0"/>
              <a:t>Use lease accounting only if ownership does not transfer otherwise present as Financial Sale/Purchase of an Asset</a:t>
            </a:r>
          </a:p>
          <a:p>
            <a:pPr lvl="2" algn="just"/>
            <a:r>
              <a:rPr lang="en-US" b="1" dirty="0"/>
              <a:t>Leases report intangible asset for right to use underlying asset, not the underlying asset itself</a:t>
            </a:r>
          </a:p>
          <a:p>
            <a:pPr lvl="2" algn="just"/>
            <a:r>
              <a:rPr lang="en-US" b="1" dirty="0"/>
              <a:t>Lessors continue to report the underlying capital asset and a lease receivable</a:t>
            </a:r>
          </a:p>
          <a:p>
            <a:pPr lvl="2" algn="just"/>
            <a:endParaRPr lang="en-US" b="1" dirty="0"/>
          </a:p>
          <a:p>
            <a:pPr lvl="1" algn="just"/>
            <a:r>
              <a:rPr lang="en-US" b="1" dirty="0"/>
              <a:t>Several new Disclosures </a:t>
            </a: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9748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0800" cy="639762"/>
          </a:xfrm>
          <a:noFill/>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4"/>
                </a:solidFill>
              </a:rPr>
              <a:t>GASB Governments = GASB 34</a:t>
            </a:r>
          </a:p>
        </p:txBody>
      </p:sp>
      <p:graphicFrame>
        <p:nvGraphicFramePr>
          <p:cNvPr id="3074" name="Object 2"/>
          <p:cNvGraphicFramePr>
            <a:graphicFrameLocks noGrp="1" noChangeAspect="1"/>
          </p:cNvGraphicFramePr>
          <p:nvPr>
            <p:ph idx="1"/>
            <p:extLst/>
          </p:nvPr>
        </p:nvGraphicFramePr>
        <p:xfrm>
          <a:off x="263237" y="747713"/>
          <a:ext cx="11707091" cy="5791199"/>
        </p:xfrm>
        <a:graphic>
          <a:graphicData uri="http://schemas.openxmlformats.org/presentationml/2006/ole">
            <mc:AlternateContent xmlns:mc="http://schemas.openxmlformats.org/markup-compatibility/2006">
              <mc:Choice xmlns:v="urn:schemas-microsoft-com:vml" Requires="v">
                <p:oleObj spid="_x0000_s1055" name="Worksheet" r:id="rId3" imgW="11762465" imgH="7132241" progId="Excel.Sheet.8">
                  <p:embed/>
                </p:oleObj>
              </mc:Choice>
              <mc:Fallback>
                <p:oleObj name="Worksheet" r:id="rId3" imgW="11762465" imgH="7132241"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37" y="747713"/>
                        <a:ext cx="11707091" cy="5791199"/>
                      </a:xfrm>
                      <a:prstGeom prst="rect">
                        <a:avLst/>
                      </a:prstGeom>
                      <a:noFill/>
                      <a:extLst/>
                    </p:spPr>
                  </p:pic>
                </p:oleObj>
              </mc:Fallback>
            </mc:AlternateContent>
          </a:graphicData>
        </a:graphic>
      </p:graphicFrame>
      <p:sp>
        <p:nvSpPr>
          <p:cNvPr id="5" name="TextBox 4"/>
          <p:cNvSpPr txBox="1"/>
          <p:nvPr/>
        </p:nvSpPr>
        <p:spPr>
          <a:xfrm>
            <a:off x="512805" y="5499442"/>
            <a:ext cx="1686698" cy="369332"/>
          </a:xfrm>
          <a:prstGeom prst="rect">
            <a:avLst/>
          </a:prstGeom>
          <a:noFill/>
        </p:spPr>
        <p:txBody>
          <a:bodyPr wrap="square" rtlCol="0">
            <a:spAutoFit/>
          </a:bodyPr>
          <a:lstStyle/>
          <a:p>
            <a:r>
              <a:rPr lang="en-US" b="1" dirty="0">
                <a:solidFill>
                  <a:srgbClr val="FF0000"/>
                </a:solidFill>
              </a:rPr>
              <a:t>Accrual Basis</a:t>
            </a:r>
          </a:p>
        </p:txBody>
      </p:sp>
      <p:sp>
        <p:nvSpPr>
          <p:cNvPr id="6" name="Slide Number Placeholder 5"/>
          <p:cNvSpPr>
            <a:spLocks noGrp="1"/>
          </p:cNvSpPr>
          <p:nvPr>
            <p:ph type="sldNum" sz="quarter" idx="12"/>
          </p:nvPr>
        </p:nvSpPr>
        <p:spPr/>
        <p:txBody>
          <a:bodyPr/>
          <a:lstStyle/>
          <a:p>
            <a:fld id="{043B2F86-1EB5-4A29-9393-F100658870E8}" type="slidenum">
              <a:rPr lang="en-US" smtClean="0">
                <a:solidFill>
                  <a:prstClr val="black">
                    <a:tint val="75000"/>
                  </a:prstClr>
                </a:solidFill>
              </a:rPr>
              <a:pPr/>
              <a:t>3</a:t>
            </a:fld>
            <a:endParaRPr lang="en-US" dirty="0">
              <a:solidFill>
                <a:prstClr val="black">
                  <a:tint val="75000"/>
                </a:prstClr>
              </a:solidFill>
            </a:endParaRPr>
          </a:p>
        </p:txBody>
      </p:sp>
      <p:sp>
        <p:nvSpPr>
          <p:cNvPr id="8" name="Rectangle 7"/>
          <p:cNvSpPr/>
          <p:nvPr/>
        </p:nvSpPr>
        <p:spPr>
          <a:xfrm>
            <a:off x="581892" y="724250"/>
            <a:ext cx="11388436" cy="466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199503" y="5898292"/>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1812324" y="5805548"/>
            <a:ext cx="45719" cy="369332"/>
          </a:xfrm>
          <a:prstGeom prst="rect">
            <a:avLst/>
          </a:prstGeom>
          <a:noFill/>
        </p:spPr>
        <p:txBody>
          <a:bodyPr wrap="square" rtlCol="0">
            <a:spAutoFit/>
          </a:bodyPr>
          <a:lstStyle/>
          <a:p>
            <a:endParaRPr lang="en-US" dirty="0">
              <a:solidFill>
                <a:prstClr val="black"/>
              </a:solidFill>
            </a:endParaRPr>
          </a:p>
        </p:txBody>
      </p:sp>
      <p:sp>
        <p:nvSpPr>
          <p:cNvPr id="9" name="TextBox 8"/>
          <p:cNvSpPr txBox="1"/>
          <p:nvPr/>
        </p:nvSpPr>
        <p:spPr>
          <a:xfrm>
            <a:off x="1721708" y="5805548"/>
            <a:ext cx="184731"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2594221" y="5499442"/>
            <a:ext cx="2127505" cy="369332"/>
          </a:xfrm>
          <a:prstGeom prst="rect">
            <a:avLst/>
          </a:prstGeom>
          <a:noFill/>
        </p:spPr>
        <p:txBody>
          <a:bodyPr wrap="none" rtlCol="0">
            <a:spAutoFit/>
          </a:bodyPr>
          <a:lstStyle/>
          <a:p>
            <a:r>
              <a:rPr lang="en-US" b="1" dirty="0">
                <a:solidFill>
                  <a:srgbClr val="FF0000"/>
                </a:solidFill>
              </a:rPr>
              <a:t>Modified Accrual</a:t>
            </a:r>
          </a:p>
        </p:txBody>
      </p:sp>
    </p:spTree>
    <p:extLst>
      <p:ext uri="{BB962C8B-B14F-4D97-AF65-F5344CB8AC3E}">
        <p14:creationId xmlns:p14="http://schemas.microsoft.com/office/powerpoint/2010/main" val="25501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p:txBody>
          <a:bodyPr vert="horz" lIns="92075" tIns="46038" rIns="92075" bIns="46038" rtlCol="0" anchor="ctr">
            <a:normAutofit fontScale="90000"/>
          </a:bodyPr>
          <a:lstStyle/>
          <a:p>
            <a:pPr eaLnBrk="1" hangingPunct="1">
              <a:defRPr/>
            </a:pPr>
            <a:br>
              <a:rPr lang="en-US" dirty="0">
                <a:solidFill>
                  <a:srgbClr val="FFC000"/>
                </a:solidFill>
              </a:rPr>
            </a:br>
            <a:br>
              <a:rPr lang="en-US" dirty="0">
                <a:solidFill>
                  <a:srgbClr val="FFC000"/>
                </a:solidFill>
              </a:rPr>
            </a:br>
            <a:endParaRPr lang="en-US" dirty="0">
              <a:solidFill>
                <a:srgbClr val="FFC000"/>
              </a:solidFill>
            </a:endParaRPr>
          </a:p>
        </p:txBody>
      </p:sp>
      <p:sp>
        <p:nvSpPr>
          <p:cNvPr id="34819" name="Rectangle 3"/>
          <p:cNvSpPr>
            <a:spLocks noGrp="1" noChangeArrowheads="1"/>
          </p:cNvSpPr>
          <p:nvPr>
            <p:ph sz="half" idx="1"/>
          </p:nvPr>
        </p:nvSpPr>
        <p:spPr>
          <a:xfrm>
            <a:off x="6096000" y="2334890"/>
            <a:ext cx="5105400" cy="3104209"/>
          </a:xfrm>
          <a:ln>
            <a:solidFill>
              <a:srgbClr val="FFC000"/>
            </a:solidFill>
          </a:ln>
        </p:spPr>
        <p:txBody>
          <a:bodyPr>
            <a:normAutofit/>
          </a:bodyPr>
          <a:lstStyle/>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r>
              <a:rPr lang="en-US" altLang="en-US" sz="2000" b="1" dirty="0">
                <a:solidFill>
                  <a:srgbClr val="FFC000"/>
                </a:solidFill>
              </a:rPr>
              <a:t>Jerry E. Durham, CPA, CGFM, CFE</a:t>
            </a: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endParaRPr lang="en-US" altLang="en-US" sz="2000" b="1" dirty="0">
              <a:solidFill>
                <a:srgbClr val="FFC000"/>
              </a:solidFill>
            </a:endParaRPr>
          </a:p>
        </p:txBody>
      </p:sp>
      <p:sp>
        <p:nvSpPr>
          <p:cNvPr id="250885" name="Rectangle 4"/>
          <p:cNvSpPr>
            <a:spLocks noGrp="1" noChangeArrowheads="1"/>
          </p:cNvSpPr>
          <p:nvPr>
            <p:ph sz="quarter" idx="2"/>
          </p:nvPr>
        </p:nvSpPr>
        <p:spPr>
          <a:xfrm>
            <a:off x="2209800" y="228600"/>
            <a:ext cx="7772400" cy="990600"/>
          </a:xfrm>
        </p:spPr>
        <p:txBody>
          <a:bodyPr vert="horz" lIns="92075" tIns="46038" rIns="92075" bIns="46038" rtlCol="0">
            <a:normAutofit fontScale="92500" lnSpcReduction="10000"/>
          </a:bodyPr>
          <a:lstStyle/>
          <a:p>
            <a:pPr algn="ctr" eaLnBrk="1" hangingPunct="1">
              <a:lnSpc>
                <a:spcPct val="80000"/>
              </a:lnSpc>
              <a:buFont typeface="Wingdings" pitchFamily="2" charset="2"/>
              <a:buNone/>
              <a:defRPr/>
            </a:pPr>
            <a:r>
              <a:rPr lang="en-US" sz="7700" dirty="0">
                <a:solidFill>
                  <a:srgbClr val="FFC000"/>
                </a:solidFill>
              </a:rPr>
              <a:t>Questions</a:t>
            </a:r>
            <a:r>
              <a:rPr lang="en-US" sz="8600" dirty="0">
                <a:solidFill>
                  <a:srgbClr val="FFC000"/>
                </a:solidFill>
              </a:rPr>
              <a:t>?</a:t>
            </a:r>
          </a:p>
        </p:txBody>
      </p:sp>
      <p:sp>
        <p:nvSpPr>
          <p:cNvPr id="3482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80198D-99B1-462F-95AF-BFD313401252}" type="slidenum">
              <a:rPr lang="en-US" altLang="en-US" smtClean="0">
                <a:solidFill>
                  <a:srgbClr val="000000"/>
                </a:solidFill>
              </a:rPr>
              <a:pPr eaLnBrk="1" hangingPunct="1"/>
              <a:t>30</a:t>
            </a:fld>
            <a:endParaRPr lang="en-US" altLang="en-US" dirty="0">
              <a:solidFill>
                <a:srgbClr val="000000"/>
              </a:solidFill>
            </a:endParaRPr>
          </a:p>
        </p:txBody>
      </p:sp>
    </p:spTree>
    <p:extLst>
      <p:ext uri="{BB962C8B-B14F-4D97-AF65-F5344CB8AC3E}">
        <p14:creationId xmlns:p14="http://schemas.microsoft.com/office/powerpoint/2010/main" val="3743746448"/>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7200" b="1" dirty="0">
                <a:ln/>
                <a:solidFill>
                  <a:srgbClr val="FFFF00"/>
                </a:solidFill>
              </a:rPr>
              <a:t>Revenue and</a:t>
            </a:r>
          </a:p>
          <a:p>
            <a:pPr marL="0" indent="0">
              <a:buNone/>
            </a:pPr>
            <a:r>
              <a:rPr lang="en-US" sz="7200" b="1" dirty="0">
                <a:ln/>
                <a:solidFill>
                  <a:srgbClr val="FFFF00"/>
                </a:solidFill>
              </a:rPr>
              <a:t> Expense Recognition</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707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Revenue and Expense Recognition</a:t>
            </a:r>
          </a:p>
        </p:txBody>
      </p:sp>
      <p:sp>
        <p:nvSpPr>
          <p:cNvPr id="3" name="Content Placeholder 2"/>
          <p:cNvSpPr>
            <a:spLocks noGrp="1"/>
          </p:cNvSpPr>
          <p:nvPr>
            <p:ph idx="1"/>
          </p:nvPr>
        </p:nvSpPr>
        <p:spPr>
          <a:xfrm>
            <a:off x="940158" y="1295401"/>
            <a:ext cx="10174310" cy="4830763"/>
          </a:xfrm>
        </p:spPr>
        <p:txBody>
          <a:bodyPr>
            <a:normAutofit/>
          </a:bodyPr>
          <a:lstStyle/>
          <a:p>
            <a:pPr algn="just"/>
            <a:r>
              <a:rPr lang="en-US" b="1" dirty="0">
                <a:solidFill>
                  <a:srgbClr val="FFFF00"/>
                </a:solidFill>
              </a:rPr>
              <a:t>Revenue and Expense Recognition:</a:t>
            </a:r>
          </a:p>
          <a:p>
            <a:pPr lvl="2"/>
            <a:r>
              <a:rPr lang="en-US" b="1" dirty="0"/>
              <a:t>ITC Expected 1</a:t>
            </a:r>
            <a:r>
              <a:rPr lang="en-US" b="1" baseline="30000" dirty="0"/>
              <a:t>st</a:t>
            </a:r>
            <a:r>
              <a:rPr lang="en-US" b="1" dirty="0"/>
              <a:t> Q 2018</a:t>
            </a:r>
          </a:p>
          <a:p>
            <a:pPr lvl="2"/>
            <a:r>
              <a:rPr lang="en-US" b="1" dirty="0"/>
              <a:t>Preliminary Views Expected 4</a:t>
            </a:r>
            <a:r>
              <a:rPr lang="en-US" b="1" baseline="30000" dirty="0"/>
              <a:t>th</a:t>
            </a:r>
            <a:r>
              <a:rPr lang="en-US" b="1" dirty="0"/>
              <a:t> Q 2019</a:t>
            </a:r>
          </a:p>
          <a:p>
            <a:pPr lvl="2"/>
            <a:r>
              <a:rPr lang="en-US" b="1" dirty="0"/>
              <a:t>Exposure Draft Expected 2</a:t>
            </a:r>
            <a:r>
              <a:rPr lang="en-US" b="1" baseline="30000" dirty="0"/>
              <a:t>nd</a:t>
            </a:r>
            <a:r>
              <a:rPr lang="en-US" b="1" dirty="0"/>
              <a:t> Q 2021</a:t>
            </a:r>
          </a:p>
          <a:p>
            <a:pPr lvl="2"/>
            <a:r>
              <a:rPr lang="en-US" b="1" dirty="0"/>
              <a:t>Final Standard Expected 2nd Q 2022</a:t>
            </a:r>
          </a:p>
          <a:p>
            <a:pPr lvl="2"/>
            <a:endParaRPr lang="en-US" b="1" dirty="0"/>
          </a:p>
          <a:p>
            <a:pPr lvl="1"/>
            <a:r>
              <a:rPr lang="en-US" b="1" dirty="0"/>
              <a:t>Improve information regarding revenues and expense users need to make decisions</a:t>
            </a:r>
          </a:p>
          <a:p>
            <a:pPr lvl="1"/>
            <a:r>
              <a:rPr lang="en-US" b="1" dirty="0"/>
              <a:t>Provide guidance regarding exchange and exchange-like transactions that have not been specifically addressed</a:t>
            </a:r>
          </a:p>
          <a:p>
            <a:pPr lvl="1"/>
            <a:r>
              <a:rPr lang="en-US" b="1" dirty="0"/>
              <a:t>Evaluate revenue and expense recognition in the context of the conceptual framework </a:t>
            </a:r>
          </a:p>
          <a:p>
            <a:pPr lvl="1" algn="just"/>
            <a:endParaRPr lang="en-US" b="1" dirty="0"/>
          </a:p>
          <a:p>
            <a:pPr lvl="1" algn="just"/>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14324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Revenue and Expense Recognition</a:t>
            </a:r>
          </a:p>
        </p:txBody>
      </p:sp>
      <p:sp>
        <p:nvSpPr>
          <p:cNvPr id="3" name="Content Placeholder 2"/>
          <p:cNvSpPr>
            <a:spLocks noGrp="1"/>
          </p:cNvSpPr>
          <p:nvPr>
            <p:ph idx="1"/>
          </p:nvPr>
        </p:nvSpPr>
        <p:spPr>
          <a:xfrm>
            <a:off x="951748" y="1250473"/>
            <a:ext cx="10021052" cy="4830763"/>
          </a:xfrm>
        </p:spPr>
        <p:txBody>
          <a:bodyPr>
            <a:normAutofit/>
          </a:bodyPr>
          <a:lstStyle/>
          <a:p>
            <a:pPr algn="just"/>
            <a:r>
              <a:rPr lang="en-US" b="1" dirty="0">
                <a:solidFill>
                  <a:srgbClr val="FFFF00"/>
                </a:solidFill>
              </a:rPr>
              <a:t>Revenue and Expense Recognition:</a:t>
            </a:r>
          </a:p>
          <a:p>
            <a:pPr lvl="1" algn="just"/>
            <a:r>
              <a:rPr lang="en-US" b="1" dirty="0"/>
              <a:t>Should we recognize exchange transactions when the sale occurs or when (or as) the obligation (contract) is fulfilled.  </a:t>
            </a:r>
          </a:p>
          <a:p>
            <a:pPr lvl="1" algn="just"/>
            <a:r>
              <a:rPr lang="en-US" b="1" dirty="0"/>
              <a:t>New FASB guidance introduces a performance obligation approach for revenue.  Is this useful for Governments?  Should it be applied to revenue and expenses?</a:t>
            </a:r>
          </a:p>
          <a:p>
            <a:pPr lvl="1" algn="just"/>
            <a:r>
              <a:rPr lang="en-US" b="1" dirty="0"/>
              <a:t>GASB 33 was issued prior to Concept Statement 4. Should the Concept Statement be applied to revenues?</a:t>
            </a:r>
          </a:p>
          <a:p>
            <a:pPr lvl="1" algn="just"/>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4677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Revenue and Expense Recognition</a:t>
            </a:r>
          </a:p>
        </p:txBody>
      </p:sp>
      <p:sp>
        <p:nvSpPr>
          <p:cNvPr id="3" name="Content Placeholder 2"/>
          <p:cNvSpPr>
            <a:spLocks noGrp="1"/>
          </p:cNvSpPr>
          <p:nvPr>
            <p:ph idx="1"/>
          </p:nvPr>
        </p:nvSpPr>
        <p:spPr>
          <a:xfrm>
            <a:off x="862885" y="1295401"/>
            <a:ext cx="10045521" cy="4830763"/>
          </a:xfrm>
        </p:spPr>
        <p:txBody>
          <a:bodyPr>
            <a:normAutofit/>
          </a:bodyPr>
          <a:lstStyle/>
          <a:p>
            <a:pPr algn="just"/>
            <a:r>
              <a:rPr lang="en-US" b="1" dirty="0">
                <a:solidFill>
                  <a:srgbClr val="FFFF00"/>
                </a:solidFill>
              </a:rPr>
              <a:t>Revenue and Expense Recognition:</a:t>
            </a:r>
          </a:p>
          <a:p>
            <a:pPr lvl="1" algn="just"/>
            <a:r>
              <a:rPr lang="en-US" b="1" dirty="0"/>
              <a:t>GASB provides guidance for certain exchange transactions such as compensated absences and postemployment benefits.</a:t>
            </a:r>
          </a:p>
          <a:p>
            <a:pPr lvl="1" algn="just"/>
            <a:r>
              <a:rPr lang="en-US" b="1" dirty="0"/>
              <a:t>Guidance does not  exist for other types of common exchange expenses, including salaries and circumstances when government is the customer.  Should guidance be developed?</a:t>
            </a:r>
          </a:p>
          <a:p>
            <a:pPr lvl="1" algn="just"/>
            <a:r>
              <a:rPr lang="en-US" b="1" dirty="0"/>
              <a:t>Should additional disclosures be made for revenue transactions?</a:t>
            </a:r>
          </a:p>
          <a:p>
            <a:pPr lvl="1" algn="just"/>
            <a:r>
              <a:rPr lang="en-US" b="1" dirty="0"/>
              <a:t>Should additional disclosures be made for expense transactions that are not described in current GASB literature?</a:t>
            </a:r>
          </a:p>
          <a:p>
            <a:pPr lvl="1" algn="just"/>
            <a:endParaRPr lang="en-US" b="1" dirty="0">
              <a:solidFill>
                <a:schemeClr val="bg1"/>
              </a:solidFill>
            </a:endParaRPr>
          </a:p>
          <a:p>
            <a:pPr lvl="2" algn="just"/>
            <a:endParaRPr lang="en-US" b="1" dirty="0">
              <a:solidFill>
                <a:srgbClr val="FFFF00"/>
              </a:solidFill>
            </a:endParaRPr>
          </a:p>
          <a:p>
            <a:pPr algn="just"/>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a:p>
            <a:pPr marL="0" indent="0" algn="just">
              <a:buNone/>
            </a:pPr>
            <a:endParaRPr lang="en-US" dirty="0">
              <a:solidFill>
                <a:schemeClr val="bg1"/>
              </a:solidFill>
            </a:endParaRP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85729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a:xfrm>
            <a:off x="609600" y="153987"/>
            <a:ext cx="10972800" cy="1139825"/>
          </a:xfrm>
        </p:spPr>
        <p:txBody>
          <a:bodyPr vert="horz" lIns="92075" tIns="46038" rIns="92075" bIns="46038" rtlCol="0" anchor="ctr">
            <a:normAutofit fontScale="90000"/>
          </a:bodyPr>
          <a:lstStyle/>
          <a:p>
            <a:pPr eaLnBrk="1" hangingPunct="1">
              <a:defRPr/>
            </a:pPr>
            <a:br>
              <a:rPr lang="en-US" dirty="0">
                <a:solidFill>
                  <a:srgbClr val="FFC000"/>
                </a:solidFill>
              </a:rPr>
            </a:br>
            <a:br>
              <a:rPr lang="en-US" dirty="0">
                <a:solidFill>
                  <a:srgbClr val="FFC000"/>
                </a:solidFill>
              </a:rPr>
            </a:br>
            <a:endParaRPr lang="en-US" dirty="0">
              <a:solidFill>
                <a:srgbClr val="FFC000"/>
              </a:solidFill>
            </a:endParaRPr>
          </a:p>
        </p:txBody>
      </p:sp>
      <p:sp>
        <p:nvSpPr>
          <p:cNvPr id="34819" name="Rectangle 3"/>
          <p:cNvSpPr>
            <a:spLocks noGrp="1" noChangeArrowheads="1"/>
          </p:cNvSpPr>
          <p:nvPr>
            <p:ph sz="half" idx="1"/>
          </p:nvPr>
        </p:nvSpPr>
        <p:spPr>
          <a:xfrm>
            <a:off x="5284631" y="2601131"/>
            <a:ext cx="5105400" cy="3104209"/>
          </a:xfrm>
          <a:ln>
            <a:solidFill>
              <a:srgbClr val="FFC000"/>
            </a:solidFill>
          </a:ln>
        </p:spPr>
        <p:txBody>
          <a:bodyPr>
            <a:normAutofit/>
          </a:bodyPr>
          <a:lstStyle/>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r>
              <a:rPr lang="en-US" altLang="en-US" sz="2000" b="1" dirty="0">
                <a:solidFill>
                  <a:srgbClr val="FFC000"/>
                </a:solidFill>
              </a:rPr>
              <a:t>Jerry E. Durham, CPA, CGFM, CFE</a:t>
            </a:r>
          </a:p>
          <a:p>
            <a:pPr eaLnBrk="1" hangingPunct="1">
              <a:buFont typeface="Wingdings" pitchFamily="2" charset="2"/>
              <a:buNone/>
            </a:pPr>
            <a:r>
              <a:rPr lang="en-US" altLang="en-US" sz="2000" b="1" dirty="0">
                <a:solidFill>
                  <a:srgbClr val="FFC000"/>
                </a:solidFill>
              </a:rPr>
              <a:t>	</a:t>
            </a:r>
          </a:p>
          <a:p>
            <a:pPr eaLnBrk="1" hangingPunct="1">
              <a:buFont typeface="Wingdings" pitchFamily="2" charset="2"/>
              <a:buNone/>
            </a:pPr>
            <a:endParaRPr lang="en-US" altLang="en-US" sz="2000" b="1" dirty="0">
              <a:solidFill>
                <a:srgbClr val="FFC000"/>
              </a:solidFill>
            </a:endParaRPr>
          </a:p>
          <a:p>
            <a:pPr eaLnBrk="1" hangingPunct="1">
              <a:buFont typeface="Wingdings" pitchFamily="2" charset="2"/>
              <a:buNone/>
            </a:pPr>
            <a:endParaRPr lang="en-US" altLang="en-US" sz="2000" b="1" dirty="0">
              <a:solidFill>
                <a:srgbClr val="FFC000"/>
              </a:solidFill>
            </a:endParaRPr>
          </a:p>
        </p:txBody>
      </p:sp>
      <p:sp>
        <p:nvSpPr>
          <p:cNvPr id="250885" name="Rectangle 4"/>
          <p:cNvSpPr>
            <a:spLocks noGrp="1" noChangeArrowheads="1"/>
          </p:cNvSpPr>
          <p:nvPr>
            <p:ph sz="quarter" idx="2"/>
          </p:nvPr>
        </p:nvSpPr>
        <p:spPr>
          <a:xfrm>
            <a:off x="2209800" y="461571"/>
            <a:ext cx="7772400" cy="990600"/>
          </a:xfrm>
        </p:spPr>
        <p:txBody>
          <a:bodyPr vert="horz" lIns="92075" tIns="46038" rIns="92075" bIns="46038" rtlCol="0">
            <a:normAutofit fontScale="92500" lnSpcReduction="10000"/>
          </a:bodyPr>
          <a:lstStyle/>
          <a:p>
            <a:pPr algn="ctr" eaLnBrk="1" hangingPunct="1">
              <a:lnSpc>
                <a:spcPct val="80000"/>
              </a:lnSpc>
              <a:buFont typeface="Wingdings" pitchFamily="2" charset="2"/>
              <a:buNone/>
              <a:defRPr/>
            </a:pPr>
            <a:r>
              <a:rPr lang="en-US" sz="7700" dirty="0">
                <a:solidFill>
                  <a:srgbClr val="FFC000"/>
                </a:solidFill>
              </a:rPr>
              <a:t>Questions</a:t>
            </a:r>
            <a:r>
              <a:rPr lang="en-US" sz="8600" dirty="0">
                <a:solidFill>
                  <a:srgbClr val="FFC000"/>
                </a:solidFill>
              </a:rPr>
              <a:t>?</a:t>
            </a:r>
          </a:p>
        </p:txBody>
      </p:sp>
      <p:sp>
        <p:nvSpPr>
          <p:cNvPr id="3482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80198D-99B1-462F-95AF-BFD313401252}" type="slidenum">
              <a:rPr lang="en-US" altLang="en-US" smtClean="0">
                <a:solidFill>
                  <a:srgbClr val="000000"/>
                </a:solidFill>
              </a:rPr>
              <a:pPr eaLnBrk="1" hangingPunct="1"/>
              <a:t>35</a:t>
            </a:fld>
            <a:endParaRPr lang="en-US" altLang="en-US" dirty="0">
              <a:solidFill>
                <a:srgbClr val="000000"/>
              </a:solidFill>
            </a:endParaRPr>
          </a:p>
        </p:txBody>
      </p:sp>
    </p:spTree>
    <p:extLst>
      <p:ext uri="{BB962C8B-B14F-4D97-AF65-F5344CB8AC3E}">
        <p14:creationId xmlns:p14="http://schemas.microsoft.com/office/powerpoint/2010/main" val="2391816280"/>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Financial Reporting Model</a:t>
            </a:r>
          </a:p>
        </p:txBody>
      </p:sp>
      <p:sp>
        <p:nvSpPr>
          <p:cNvPr id="3" name="Content Placeholder 2"/>
          <p:cNvSpPr>
            <a:spLocks noGrp="1"/>
          </p:cNvSpPr>
          <p:nvPr>
            <p:ph idx="1"/>
          </p:nvPr>
        </p:nvSpPr>
        <p:spPr>
          <a:xfrm>
            <a:off x="1737360" y="1295401"/>
            <a:ext cx="8625840" cy="4830763"/>
          </a:xfrm>
        </p:spPr>
        <p:txBody>
          <a:bodyPr>
            <a:normAutofit lnSpcReduction="10000"/>
          </a:bodyPr>
          <a:lstStyle/>
          <a:p>
            <a:r>
              <a:rPr lang="en-US" b="1" dirty="0">
                <a:solidFill>
                  <a:srgbClr val="FFFF00"/>
                </a:solidFill>
              </a:rPr>
              <a:t>Financial Reporting Model Reexamination:</a:t>
            </a:r>
          </a:p>
          <a:p>
            <a:pPr lvl="1"/>
            <a:r>
              <a:rPr lang="en-US" dirty="0"/>
              <a:t>Research approved August 2013.</a:t>
            </a:r>
          </a:p>
          <a:p>
            <a:pPr lvl="1"/>
            <a:r>
              <a:rPr lang="en-US" b="1" dirty="0">
                <a:solidFill>
                  <a:srgbClr val="FFFF00"/>
                </a:solidFill>
              </a:rPr>
              <a:t>ITC Issued December 2016, PV expected July 2018, ED expected April 2020, Final Statement expected November 2021</a:t>
            </a:r>
          </a:p>
          <a:p>
            <a:pPr lvl="1"/>
            <a:r>
              <a:rPr lang="en-US" dirty="0"/>
              <a:t>Reexamine Statements 34, 35, 37, 41, 46 and Interpretation 6.</a:t>
            </a:r>
          </a:p>
          <a:p>
            <a:pPr lvl="1"/>
            <a:r>
              <a:rPr lang="en-US" dirty="0"/>
              <a:t>Rank #1 Priority for Research by Governmental Accounting Standards Advisory Council (GASAC)</a:t>
            </a:r>
          </a:p>
          <a:p>
            <a:pPr lvl="1"/>
            <a:endParaRPr lang="en-US" dirty="0"/>
          </a:p>
          <a:p>
            <a:pPr lvl="1"/>
            <a:r>
              <a:rPr lang="en-US" dirty="0"/>
              <a:t>Objective:  Evaluate the current model and issues to improve/enhance the effectiveness of the overall financial reporting model</a:t>
            </a:r>
          </a:p>
          <a:p>
            <a:endParaRPr lang="en-US" b="1" dirty="0">
              <a:solidFill>
                <a:srgbClr val="FFFF00"/>
              </a:solidFill>
            </a:endParaRPr>
          </a:p>
          <a:p>
            <a:pPr lvl="1"/>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5688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Financial Reporting Model</a:t>
            </a:r>
          </a:p>
        </p:txBody>
      </p:sp>
      <p:sp>
        <p:nvSpPr>
          <p:cNvPr id="3" name="Content Placeholder 2"/>
          <p:cNvSpPr>
            <a:spLocks noGrp="1"/>
          </p:cNvSpPr>
          <p:nvPr>
            <p:ph idx="1"/>
          </p:nvPr>
        </p:nvSpPr>
        <p:spPr>
          <a:xfrm>
            <a:off x="1737360" y="1295401"/>
            <a:ext cx="8625840" cy="4830763"/>
          </a:xfrm>
        </p:spPr>
        <p:txBody>
          <a:bodyPr>
            <a:noAutofit/>
          </a:bodyPr>
          <a:lstStyle/>
          <a:p>
            <a:r>
              <a:rPr lang="en-US" sz="3200" b="1" dirty="0">
                <a:solidFill>
                  <a:srgbClr val="FFFF00"/>
                </a:solidFill>
              </a:rPr>
              <a:t>Financial Reporting Model Reexamination:</a:t>
            </a:r>
          </a:p>
          <a:p>
            <a:pPr lvl="1"/>
            <a:r>
              <a:rPr lang="en-US" sz="2800" b="1" dirty="0"/>
              <a:t>Governmental Fund F/S Measurement Focus (Near-Term Focus?)</a:t>
            </a:r>
          </a:p>
          <a:p>
            <a:pPr lvl="2"/>
            <a:r>
              <a:rPr lang="en-US" sz="2400" dirty="0"/>
              <a:t>Current Guidance</a:t>
            </a:r>
          </a:p>
          <a:p>
            <a:pPr lvl="3"/>
            <a:r>
              <a:rPr lang="en-US" sz="2000" dirty="0"/>
              <a:t>Current financial resources measurement focus – modified accrual basis of accounting</a:t>
            </a:r>
          </a:p>
          <a:p>
            <a:pPr lvl="2"/>
            <a:r>
              <a:rPr lang="en-US" sz="2400" dirty="0"/>
              <a:t>Question:</a:t>
            </a:r>
          </a:p>
          <a:p>
            <a:pPr lvl="3"/>
            <a:r>
              <a:rPr lang="en-US" sz="2000" dirty="0"/>
              <a:t>Do we need a more consistent approach?  Yes!</a:t>
            </a:r>
          </a:p>
          <a:p>
            <a:pPr lvl="2"/>
            <a:r>
              <a:rPr lang="en-US" sz="2400" dirty="0"/>
              <a:t>Suggested solution:</a:t>
            </a:r>
          </a:p>
          <a:p>
            <a:pPr lvl="3"/>
            <a:r>
              <a:rPr lang="en-US" sz="2000" dirty="0"/>
              <a:t>Near-term - Financial Resources Approach</a:t>
            </a:r>
          </a:p>
          <a:p>
            <a:pPr lvl="3"/>
            <a:r>
              <a:rPr lang="en-US" sz="2000" dirty="0"/>
              <a:t>Short-term (formerly Working Capital Approach)</a:t>
            </a:r>
          </a:p>
          <a:p>
            <a:pPr lvl="3"/>
            <a:r>
              <a:rPr lang="en-US" sz="2000" dirty="0"/>
              <a:t>Long-term (formerly Total Financial Resources Approach) </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p>
          <a:p>
            <a:endParaRPr lang="en-US" sz="32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3494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Near-Term Financial Resources Approach?  60 days?</a:t>
            </a:r>
          </a:p>
          <a:p>
            <a:endParaRPr lang="en-US" dirty="0"/>
          </a:p>
          <a:p>
            <a:r>
              <a:rPr lang="en-US" dirty="0"/>
              <a:t>Short-Term – (Working-Capital Approach)  1 year?</a:t>
            </a:r>
          </a:p>
          <a:p>
            <a:endParaRPr lang="en-US" dirty="0"/>
          </a:p>
          <a:p>
            <a:r>
              <a:rPr lang="en-US" dirty="0"/>
              <a:t>Long-Term – (Total Financial Resources Approach)  No Capital Assets or Debt?</a:t>
            </a:r>
          </a:p>
          <a:p>
            <a:endParaRPr lang="en-US" dirty="0"/>
          </a:p>
          <a:p>
            <a:r>
              <a:rPr lang="en-US" dirty="0"/>
              <a:t>Something else??</a:t>
            </a:r>
          </a:p>
          <a:p>
            <a:endParaRPr lang="en-US" dirty="0"/>
          </a:p>
          <a:p>
            <a:pPr marL="0" indent="0">
              <a:buNone/>
            </a:pPr>
            <a:endParaRPr lang="en-US" dirty="0">
              <a:solidFill>
                <a:srgbClr val="92D050"/>
              </a:solidFill>
            </a:endParaRPr>
          </a:p>
        </p:txBody>
      </p:sp>
      <p:sp>
        <p:nvSpPr>
          <p:cNvPr id="3" name="Title 2"/>
          <p:cNvSpPr>
            <a:spLocks noGrp="1"/>
          </p:cNvSpPr>
          <p:nvPr>
            <p:ph type="title"/>
          </p:nvPr>
        </p:nvSpPr>
        <p:spPr/>
        <p:txBody>
          <a:bodyPr/>
          <a:lstStyle/>
          <a:p>
            <a:r>
              <a:rPr lang="en-US" dirty="0"/>
              <a:t>Invitation to Comment</a:t>
            </a:r>
          </a:p>
        </p:txBody>
      </p:sp>
    </p:spTree>
    <p:extLst>
      <p:ext uri="{BB962C8B-B14F-4D97-AF65-F5344CB8AC3E}">
        <p14:creationId xmlns:p14="http://schemas.microsoft.com/office/powerpoint/2010/main" val="320839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0800" cy="639762"/>
          </a:xfrm>
          <a:noFill/>
        </p:spPr>
        <p:txBody>
          <a:bodyPr>
            <a:normAutofit fontScale="90000"/>
          </a:bodyPr>
          <a:lstStyle/>
          <a:p>
            <a:r>
              <a:rPr lang="en-US" dirty="0"/>
              <a:t>GASB Governments</a:t>
            </a:r>
          </a:p>
        </p:txBody>
      </p:sp>
      <p:graphicFrame>
        <p:nvGraphicFramePr>
          <p:cNvPr id="3074" name="Object 2"/>
          <p:cNvGraphicFramePr>
            <a:graphicFrameLocks noGrp="1" noChangeAspect="1"/>
          </p:cNvGraphicFramePr>
          <p:nvPr>
            <p:ph idx="1"/>
            <p:extLst>
              <p:ext uri="{D42A27DB-BD31-4B8C-83A1-F6EECF244321}">
                <p14:modId xmlns:p14="http://schemas.microsoft.com/office/powerpoint/2010/main" val="3865037610"/>
              </p:ext>
            </p:extLst>
          </p:nvPr>
        </p:nvGraphicFramePr>
        <p:xfrm>
          <a:off x="263237" y="836097"/>
          <a:ext cx="11707091" cy="5791199"/>
        </p:xfrm>
        <a:graphic>
          <a:graphicData uri="http://schemas.openxmlformats.org/presentationml/2006/ole">
            <mc:AlternateContent xmlns:mc="http://schemas.openxmlformats.org/markup-compatibility/2006">
              <mc:Choice xmlns:v="urn:schemas-microsoft-com:vml" Requires="v">
                <p:oleObj spid="_x0000_s2077" name="Worksheet" r:id="rId3" imgW="11762465" imgH="7132241" progId="Excel.Sheet.8">
                  <p:embed/>
                </p:oleObj>
              </mc:Choice>
              <mc:Fallback>
                <p:oleObj name="Worksheet" r:id="rId3" imgW="11762465" imgH="7132241"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37" y="836097"/>
                        <a:ext cx="11707091" cy="5791199"/>
                      </a:xfrm>
                      <a:prstGeom prst="rect">
                        <a:avLst/>
                      </a:prstGeom>
                      <a:noFill/>
                      <a:ln>
                        <a:solidFill>
                          <a:srgbClr val="00B050"/>
                        </a:solidFill>
                      </a:ln>
                      <a:extLst/>
                    </p:spPr>
                  </p:pic>
                </p:oleObj>
              </mc:Fallback>
            </mc:AlternateContent>
          </a:graphicData>
        </a:graphic>
      </p:graphicFrame>
      <p:sp>
        <p:nvSpPr>
          <p:cNvPr id="5" name="TextBox 4"/>
          <p:cNvSpPr txBox="1"/>
          <p:nvPr/>
        </p:nvSpPr>
        <p:spPr>
          <a:xfrm>
            <a:off x="512805" y="5499442"/>
            <a:ext cx="1686698" cy="369332"/>
          </a:xfrm>
          <a:prstGeom prst="rect">
            <a:avLst/>
          </a:prstGeom>
          <a:noFill/>
        </p:spPr>
        <p:txBody>
          <a:bodyPr wrap="square" rtlCol="0">
            <a:spAutoFit/>
          </a:bodyPr>
          <a:lstStyle/>
          <a:p>
            <a:r>
              <a:rPr lang="en-US" b="1" dirty="0">
                <a:solidFill>
                  <a:srgbClr val="FF0000"/>
                </a:solidFill>
              </a:rPr>
              <a:t>Accrual Basis</a:t>
            </a:r>
          </a:p>
        </p:txBody>
      </p:sp>
      <p:sp>
        <p:nvSpPr>
          <p:cNvPr id="6" name="Slide Number Placeholder 5"/>
          <p:cNvSpPr>
            <a:spLocks noGrp="1"/>
          </p:cNvSpPr>
          <p:nvPr>
            <p:ph type="sldNum" sz="quarter" idx="12"/>
          </p:nvPr>
        </p:nvSpPr>
        <p:spPr/>
        <p:txBody>
          <a:bodyPr/>
          <a:lstStyle/>
          <a:p>
            <a:fld id="{043B2F86-1EB5-4A29-9393-F100658870E8}" type="slidenum">
              <a:rPr lang="en-US" smtClean="0">
                <a:solidFill>
                  <a:prstClr val="black">
                    <a:tint val="75000"/>
                  </a:prstClr>
                </a:solidFill>
              </a:rPr>
              <a:pPr/>
              <a:t>7</a:t>
            </a:fld>
            <a:endParaRPr lang="en-US" dirty="0">
              <a:solidFill>
                <a:prstClr val="black">
                  <a:tint val="75000"/>
                </a:prstClr>
              </a:solidFill>
            </a:endParaRPr>
          </a:p>
        </p:txBody>
      </p:sp>
      <p:sp>
        <p:nvSpPr>
          <p:cNvPr id="8" name="Rectangle 7"/>
          <p:cNvSpPr/>
          <p:nvPr/>
        </p:nvSpPr>
        <p:spPr>
          <a:xfrm>
            <a:off x="581892" y="724250"/>
            <a:ext cx="11388436" cy="466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199503" y="5898292"/>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1812324" y="5805548"/>
            <a:ext cx="45719" cy="369332"/>
          </a:xfrm>
          <a:prstGeom prst="rect">
            <a:avLst/>
          </a:prstGeom>
          <a:noFill/>
        </p:spPr>
        <p:txBody>
          <a:bodyPr wrap="square" rtlCol="0">
            <a:spAutoFit/>
          </a:bodyPr>
          <a:lstStyle/>
          <a:p>
            <a:endParaRPr lang="en-US" dirty="0">
              <a:solidFill>
                <a:prstClr val="black"/>
              </a:solidFill>
            </a:endParaRPr>
          </a:p>
        </p:txBody>
      </p:sp>
      <p:sp>
        <p:nvSpPr>
          <p:cNvPr id="9" name="TextBox 8"/>
          <p:cNvSpPr txBox="1"/>
          <p:nvPr/>
        </p:nvSpPr>
        <p:spPr>
          <a:xfrm>
            <a:off x="1721708" y="5805548"/>
            <a:ext cx="184731"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2594221" y="5499442"/>
            <a:ext cx="2127505" cy="369332"/>
          </a:xfrm>
          <a:prstGeom prst="rect">
            <a:avLst/>
          </a:prstGeom>
          <a:noFill/>
        </p:spPr>
        <p:txBody>
          <a:bodyPr wrap="none" rtlCol="0">
            <a:spAutoFit/>
          </a:bodyPr>
          <a:lstStyle/>
          <a:p>
            <a:r>
              <a:rPr lang="en-US" b="1" dirty="0">
                <a:solidFill>
                  <a:srgbClr val="FF0000"/>
                </a:solidFill>
              </a:rPr>
              <a:t>Modified Accrual</a:t>
            </a:r>
          </a:p>
        </p:txBody>
      </p:sp>
      <p:sp>
        <p:nvSpPr>
          <p:cNvPr id="3" name="TextBox 2"/>
          <p:cNvSpPr txBox="1"/>
          <p:nvPr/>
        </p:nvSpPr>
        <p:spPr>
          <a:xfrm>
            <a:off x="5596735" y="5499442"/>
            <a:ext cx="1324402" cy="369332"/>
          </a:xfrm>
          <a:prstGeom prst="rect">
            <a:avLst/>
          </a:prstGeom>
          <a:noFill/>
        </p:spPr>
        <p:txBody>
          <a:bodyPr wrap="none" rtlCol="0">
            <a:spAutoFit/>
          </a:bodyPr>
          <a:lstStyle/>
          <a:p>
            <a:r>
              <a:rPr lang="en-US" b="1" dirty="0">
                <a:solidFill>
                  <a:srgbClr val="7030A0"/>
                </a:solidFill>
              </a:rPr>
              <a:t>Near-term</a:t>
            </a:r>
          </a:p>
        </p:txBody>
      </p:sp>
      <p:sp>
        <p:nvSpPr>
          <p:cNvPr id="12" name="Notched Right Arrow 11"/>
          <p:cNvSpPr/>
          <p:nvPr/>
        </p:nvSpPr>
        <p:spPr>
          <a:xfrm>
            <a:off x="4855519" y="5597419"/>
            <a:ext cx="607423" cy="20812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105292" y="2505946"/>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067198" y="247959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9C729FC-3E3C-4816-8DD7-B703300FAB68}"/>
              </a:ext>
            </a:extLst>
          </p:cNvPr>
          <p:cNvSpPr/>
          <p:nvPr/>
        </p:nvSpPr>
        <p:spPr>
          <a:xfrm>
            <a:off x="6981598" y="2479591"/>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370F55C-6883-41E8-9F1E-9BEBCAE9FF01}"/>
              </a:ext>
            </a:extLst>
          </p:cNvPr>
          <p:cNvSpPr/>
          <p:nvPr/>
        </p:nvSpPr>
        <p:spPr>
          <a:xfrm>
            <a:off x="7782181" y="2537330"/>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5DF5989-BE29-4D14-BA67-5DF22FDC2553}"/>
              </a:ext>
            </a:extLst>
          </p:cNvPr>
          <p:cNvSpPr/>
          <p:nvPr/>
        </p:nvSpPr>
        <p:spPr>
          <a:xfrm>
            <a:off x="8467016" y="2505946"/>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E350F8A-DAB9-4634-BDFF-556DF685C4FD}"/>
              </a:ext>
            </a:extLst>
          </p:cNvPr>
          <p:cNvSpPr/>
          <p:nvPr/>
        </p:nvSpPr>
        <p:spPr>
          <a:xfrm>
            <a:off x="5596735" y="5225238"/>
            <a:ext cx="1384863" cy="10423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F60E313-7C34-4C31-81A8-1CA11BC184D6}"/>
              </a:ext>
            </a:extLst>
          </p:cNvPr>
          <p:cNvSpPr/>
          <p:nvPr/>
        </p:nvSpPr>
        <p:spPr>
          <a:xfrm>
            <a:off x="579702" y="5291830"/>
            <a:ext cx="1686698"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E430A80-3532-4576-B867-3950659DD08C}"/>
              </a:ext>
            </a:extLst>
          </p:cNvPr>
          <p:cNvSpPr/>
          <p:nvPr/>
        </p:nvSpPr>
        <p:spPr>
          <a:xfrm>
            <a:off x="1721708" y="2395959"/>
            <a:ext cx="3301705" cy="1261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387FE14-B13B-4332-9DB9-AB95C2046A51}"/>
              </a:ext>
            </a:extLst>
          </p:cNvPr>
          <p:cNvSpPr/>
          <p:nvPr/>
        </p:nvSpPr>
        <p:spPr>
          <a:xfrm>
            <a:off x="7072132" y="2395959"/>
            <a:ext cx="2164465" cy="1261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805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D1A6AF-AE7E-4872-9522-ACEC4E3A9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32" y="1096702"/>
            <a:ext cx="8704161" cy="5521122"/>
          </a:xfrm>
        </p:spPr>
      </p:pic>
      <p:sp>
        <p:nvSpPr>
          <p:cNvPr id="3" name="Title 2">
            <a:extLst>
              <a:ext uri="{FF2B5EF4-FFF2-40B4-BE49-F238E27FC236}">
                <a16:creationId xmlns:a16="http://schemas.microsoft.com/office/drawing/2014/main" id="{7134FC22-5620-4A09-B87C-153AD621E010}"/>
              </a:ext>
            </a:extLst>
          </p:cNvPr>
          <p:cNvSpPr>
            <a:spLocks noGrp="1"/>
          </p:cNvSpPr>
          <p:nvPr>
            <p:ph type="title"/>
          </p:nvPr>
        </p:nvSpPr>
        <p:spPr>
          <a:xfrm>
            <a:off x="838200" y="365126"/>
            <a:ext cx="10515600" cy="734470"/>
          </a:xfrm>
        </p:spPr>
        <p:txBody>
          <a:bodyPr>
            <a:normAutofit fontScale="90000"/>
          </a:bodyPr>
          <a:lstStyle/>
          <a:p>
            <a:r>
              <a:rPr lang="en-US" dirty="0"/>
              <a:t>GASB Governments</a:t>
            </a:r>
          </a:p>
        </p:txBody>
      </p:sp>
      <p:sp>
        <p:nvSpPr>
          <p:cNvPr id="6" name="Rectangle 5">
            <a:extLst>
              <a:ext uri="{FF2B5EF4-FFF2-40B4-BE49-F238E27FC236}">
                <a16:creationId xmlns:a16="http://schemas.microsoft.com/office/drawing/2014/main" id="{261D5ED7-60DF-4733-956A-EA81A9CAFB8B}"/>
              </a:ext>
            </a:extLst>
          </p:cNvPr>
          <p:cNvSpPr/>
          <p:nvPr/>
        </p:nvSpPr>
        <p:spPr>
          <a:xfrm>
            <a:off x="1122744" y="2043657"/>
            <a:ext cx="7292051" cy="5092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AAF8AC16-ED84-4B0F-9671-5ED3A4E43A80}"/>
              </a:ext>
            </a:extLst>
          </p:cNvPr>
          <p:cNvSpPr/>
          <p:nvPr/>
        </p:nvSpPr>
        <p:spPr>
          <a:xfrm>
            <a:off x="1122744" y="2925503"/>
            <a:ext cx="7292051" cy="2430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47936527-4ECE-4BF9-AB29-A67BEE0BBA63}"/>
              </a:ext>
            </a:extLst>
          </p:cNvPr>
          <p:cNvSpPr/>
          <p:nvPr/>
        </p:nvSpPr>
        <p:spPr>
          <a:xfrm>
            <a:off x="1122744" y="3468331"/>
            <a:ext cx="7292051" cy="3356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40DBA5E9-2F81-48CC-85C6-23DABCB40FDB}"/>
              </a:ext>
            </a:extLst>
          </p:cNvPr>
          <p:cNvSpPr/>
          <p:nvPr/>
        </p:nvSpPr>
        <p:spPr>
          <a:xfrm>
            <a:off x="1122743" y="4382467"/>
            <a:ext cx="7292051" cy="7205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F3F03DA7-F666-4A7C-A10E-900314F7B102}"/>
              </a:ext>
            </a:extLst>
          </p:cNvPr>
          <p:cNvSpPr/>
          <p:nvPr/>
        </p:nvSpPr>
        <p:spPr>
          <a:xfrm>
            <a:off x="1180615" y="5269375"/>
            <a:ext cx="7292051" cy="5092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69DDA52C-8B5B-4282-8D8D-613641937E04}"/>
              </a:ext>
            </a:extLst>
          </p:cNvPr>
          <p:cNvSpPr/>
          <p:nvPr/>
        </p:nvSpPr>
        <p:spPr>
          <a:xfrm>
            <a:off x="1180615" y="5940707"/>
            <a:ext cx="7292051" cy="227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179B1071-0819-4EB1-9C17-5F75F1B1F75E}"/>
              </a:ext>
            </a:extLst>
          </p:cNvPr>
          <p:cNvSpPr/>
          <p:nvPr/>
        </p:nvSpPr>
        <p:spPr>
          <a:xfrm>
            <a:off x="838200" y="5233203"/>
            <a:ext cx="6366075" cy="561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Box 12">
            <a:extLst>
              <a:ext uri="{FF2B5EF4-FFF2-40B4-BE49-F238E27FC236}">
                <a16:creationId xmlns:a16="http://schemas.microsoft.com/office/drawing/2014/main" id="{212F4860-149F-4032-B754-9738CCAB713E}"/>
              </a:ext>
            </a:extLst>
          </p:cNvPr>
          <p:cNvSpPr txBox="1"/>
          <p:nvPr/>
        </p:nvSpPr>
        <p:spPr>
          <a:xfrm>
            <a:off x="9907929" y="1968168"/>
            <a:ext cx="1755609" cy="584775"/>
          </a:xfrm>
          <a:prstGeom prst="rect">
            <a:avLst/>
          </a:prstGeom>
          <a:noFill/>
          <a:ln>
            <a:solidFill>
              <a:srgbClr val="FF0000"/>
            </a:solidFill>
          </a:ln>
        </p:spPr>
        <p:txBody>
          <a:bodyPr wrap="none" rtlCol="0">
            <a:spAutoFit/>
          </a:bodyPr>
          <a:lstStyle/>
          <a:p>
            <a:r>
              <a:rPr lang="en-US" sz="3200" b="1" dirty="0">
                <a:solidFill>
                  <a:srgbClr val="FF0000"/>
                </a:solidFill>
              </a:rPr>
              <a:t>Accrual</a:t>
            </a:r>
          </a:p>
        </p:txBody>
      </p:sp>
      <p:sp>
        <p:nvSpPr>
          <p:cNvPr id="14" name="TextBox 13">
            <a:extLst>
              <a:ext uri="{FF2B5EF4-FFF2-40B4-BE49-F238E27FC236}">
                <a16:creationId xmlns:a16="http://schemas.microsoft.com/office/drawing/2014/main" id="{0DEE3B52-14AA-42FE-BEE9-7D392E9C638E}"/>
              </a:ext>
            </a:extLst>
          </p:cNvPr>
          <p:cNvSpPr txBox="1"/>
          <p:nvPr/>
        </p:nvSpPr>
        <p:spPr>
          <a:xfrm>
            <a:off x="9671477" y="3416924"/>
            <a:ext cx="2398413" cy="954107"/>
          </a:xfrm>
          <a:prstGeom prst="rect">
            <a:avLst/>
          </a:prstGeom>
          <a:noFill/>
          <a:ln>
            <a:solidFill>
              <a:srgbClr val="00B050"/>
            </a:solidFill>
          </a:ln>
        </p:spPr>
        <p:txBody>
          <a:bodyPr wrap="none" rtlCol="0">
            <a:spAutoFit/>
          </a:bodyPr>
          <a:lstStyle/>
          <a:p>
            <a:r>
              <a:rPr lang="en-US" sz="2800" b="1" dirty="0">
                <a:solidFill>
                  <a:srgbClr val="00B050"/>
                </a:solidFill>
              </a:rPr>
              <a:t>Near – Term</a:t>
            </a:r>
          </a:p>
          <a:p>
            <a:r>
              <a:rPr lang="en-US" sz="2800" b="1" dirty="0">
                <a:solidFill>
                  <a:srgbClr val="00B050"/>
                </a:solidFill>
              </a:rPr>
              <a:t>( Near Cash)</a:t>
            </a:r>
          </a:p>
        </p:txBody>
      </p:sp>
    </p:spTree>
    <p:extLst>
      <p:ext uri="{BB962C8B-B14F-4D97-AF65-F5344CB8AC3E}">
        <p14:creationId xmlns:p14="http://schemas.microsoft.com/office/powerpoint/2010/main" val="6151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0722"/>
          </a:xfrm>
        </p:spPr>
        <p:txBody>
          <a:bodyPr>
            <a:normAutofit fontScale="90000"/>
          </a:bodyPr>
          <a:lstStyle/>
          <a:p>
            <a:r>
              <a:rPr lang="en-US" dirty="0"/>
              <a:t>Financial Reporting Model</a:t>
            </a:r>
          </a:p>
        </p:txBody>
      </p:sp>
      <p:sp>
        <p:nvSpPr>
          <p:cNvPr id="3" name="Content Placeholder 2"/>
          <p:cNvSpPr>
            <a:spLocks noGrp="1"/>
          </p:cNvSpPr>
          <p:nvPr>
            <p:ph idx="1"/>
          </p:nvPr>
        </p:nvSpPr>
        <p:spPr>
          <a:xfrm>
            <a:off x="1737360" y="1295401"/>
            <a:ext cx="8625840" cy="4830763"/>
          </a:xfrm>
        </p:spPr>
        <p:txBody>
          <a:bodyPr>
            <a:normAutofit lnSpcReduction="10000"/>
          </a:bodyPr>
          <a:lstStyle/>
          <a:p>
            <a:r>
              <a:rPr lang="en-US" b="1" dirty="0">
                <a:solidFill>
                  <a:srgbClr val="FFFF00"/>
                </a:solidFill>
              </a:rPr>
              <a:t>Financial Reporting Model Reexamination:</a:t>
            </a:r>
          </a:p>
          <a:p>
            <a:pPr lvl="1"/>
            <a:r>
              <a:rPr lang="en-US" b="1" dirty="0"/>
              <a:t>MD&amp;A</a:t>
            </a:r>
          </a:p>
          <a:p>
            <a:pPr lvl="1"/>
            <a:r>
              <a:rPr lang="en-US" b="1" dirty="0"/>
              <a:t>Government-wide F/S Format</a:t>
            </a:r>
          </a:p>
          <a:p>
            <a:pPr lvl="1"/>
            <a:r>
              <a:rPr lang="en-US" b="1" dirty="0"/>
              <a:t>Major Funds – Debt Service Funds</a:t>
            </a:r>
          </a:p>
          <a:p>
            <a:pPr lvl="1"/>
            <a:r>
              <a:rPr lang="en-US" b="1" dirty="0"/>
              <a:t>Governmental Fund F/S Measurement Focus (Near-Term Focus?)</a:t>
            </a:r>
          </a:p>
          <a:p>
            <a:pPr lvl="1"/>
            <a:r>
              <a:rPr lang="en-US" b="1" dirty="0"/>
              <a:t>BTA Financial Statement Format – Operating vs. Nonoperating Revenue of Expenses</a:t>
            </a:r>
          </a:p>
          <a:p>
            <a:pPr lvl="1"/>
            <a:r>
              <a:rPr lang="en-US" b="1" dirty="0"/>
              <a:t>Classification/Measurement Focus for Permanent Funds</a:t>
            </a:r>
          </a:p>
          <a:p>
            <a:pPr lvl="1"/>
            <a:r>
              <a:rPr lang="en-US" b="1" dirty="0"/>
              <a:t>Budgetary Comparisons</a:t>
            </a:r>
          </a:p>
          <a:p>
            <a:pPr lvl="1"/>
            <a:r>
              <a:rPr lang="en-US" b="1" dirty="0"/>
              <a:t>Reduce Complexity and Permit more timely F/S</a:t>
            </a:r>
          </a:p>
          <a:p>
            <a:endParaRPr lang="en-US" b="1" dirty="0">
              <a:solidFill>
                <a:srgbClr val="FFFF00"/>
              </a:solidFill>
            </a:endParaRPr>
          </a:p>
          <a:p>
            <a:pPr lvl="1"/>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7688287-9679-4745-800D-1CB9292E7EE4}"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814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sland design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sland design template" id="{5EAFA74D-B2BE-4F03-B7C5-F6CDD88F48ED}" vid="{61CAF660-B0A6-40C5-8246-BD03FA61C7CF}"/>
    </a:ext>
  </a:extLst>
</a:theme>
</file>

<file path=ppt/theme/theme2.xml><?xml version="1.0" encoding="utf-8"?>
<a:theme xmlns:a="http://schemas.openxmlformats.org/drawingml/2006/main" name="Melancholy abstract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ancholy abstract design template" id="{53D6E29E-BC16-4C15-929C-E5E8D3EE1C7C}" vid="{7719C5F9-D258-4D09-B252-90C1DAED72AB}"/>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57CA36-13AE-4B4A-9E0A-E5DBD709B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Island design slides</Template>
  <TotalTime>0</TotalTime>
  <Words>1472</Words>
  <Application>Microsoft Office PowerPoint</Application>
  <PresentationFormat>Widescreen</PresentationFormat>
  <Paragraphs>468</Paragraphs>
  <Slides>35</Slides>
  <Notes>21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Century Gothic</vt:lpstr>
      <vt:lpstr>Times New Roman</vt:lpstr>
      <vt:lpstr>Wingdings</vt:lpstr>
      <vt:lpstr>Island design template</vt:lpstr>
      <vt:lpstr>Melancholy abstract design template</vt:lpstr>
      <vt:lpstr>Worksheet</vt:lpstr>
      <vt:lpstr>TGFOA Fall Conference</vt:lpstr>
      <vt:lpstr>PowerPoint Presentation</vt:lpstr>
      <vt:lpstr>GASB Governments = GASB 34</vt:lpstr>
      <vt:lpstr>Financial Reporting Model</vt:lpstr>
      <vt:lpstr>Financial Reporting Model</vt:lpstr>
      <vt:lpstr>Invitation to Comment</vt:lpstr>
      <vt:lpstr>GASB Governments</vt:lpstr>
      <vt:lpstr>GASB Governments</vt:lpstr>
      <vt:lpstr>Financial Reporting Model</vt:lpstr>
      <vt:lpstr>  </vt:lpstr>
      <vt:lpstr>PowerPoint Presentation</vt:lpstr>
      <vt:lpstr>PowerPoint Presentation</vt:lpstr>
      <vt:lpstr>Leases - Lessee</vt:lpstr>
      <vt:lpstr>PowerPoint Presentation</vt:lpstr>
      <vt:lpstr>Leases - Lessee</vt:lpstr>
      <vt:lpstr>Leases - Lessee</vt:lpstr>
      <vt:lpstr>Leases - Lessee</vt:lpstr>
      <vt:lpstr>Leases - Lessee</vt:lpstr>
      <vt:lpstr>Leases - Lessee</vt:lpstr>
      <vt:lpstr>Leases - Lessee</vt:lpstr>
      <vt:lpstr>Leases - Lessee</vt:lpstr>
      <vt:lpstr>Statement of Net Position - Lessee</vt:lpstr>
      <vt:lpstr>Leases - Lessee</vt:lpstr>
      <vt:lpstr>Leases - Lessee</vt:lpstr>
      <vt:lpstr>Leases - Lessee</vt:lpstr>
      <vt:lpstr>Summary Initial Reporting?</vt:lpstr>
      <vt:lpstr>Summary Subsequent Reporting?</vt:lpstr>
      <vt:lpstr>PowerPoint Presentation</vt:lpstr>
      <vt:lpstr>Leases - General</vt:lpstr>
      <vt:lpstr>  </vt:lpstr>
      <vt:lpstr>PowerPoint Presentation</vt:lpstr>
      <vt:lpstr>Revenue and Expense Recognition</vt:lpstr>
      <vt:lpstr>Revenue and Expense Recognition</vt:lpstr>
      <vt:lpstr>Revenue and Expense Recognition</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2016-05-06T13:43:31Z</dcterms:created>
  <dcterms:modified xsi:type="dcterms:W3CDTF">2017-10-09T20:20:43Z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TC034605269991</vt:lpwstr>
  </property>
</Properties>
</file>