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9"/>
  </p:notesMasterIdLst>
  <p:sldIdLst>
    <p:sldId id="315" r:id="rId2"/>
    <p:sldId id="379" r:id="rId3"/>
    <p:sldId id="393" r:id="rId4"/>
    <p:sldId id="403" r:id="rId5"/>
    <p:sldId id="427" r:id="rId6"/>
    <p:sldId id="425" r:id="rId7"/>
    <p:sldId id="426" r:id="rId8"/>
    <p:sldId id="409" r:id="rId9"/>
    <p:sldId id="414" r:id="rId10"/>
    <p:sldId id="415" r:id="rId11"/>
    <p:sldId id="410" r:id="rId12"/>
    <p:sldId id="411" r:id="rId13"/>
    <p:sldId id="412" r:id="rId14"/>
    <p:sldId id="413" r:id="rId15"/>
    <p:sldId id="399" r:id="rId16"/>
    <p:sldId id="387" r:id="rId17"/>
    <p:sldId id="371" r:id="rId18"/>
    <p:sldId id="400" r:id="rId19"/>
    <p:sldId id="396" r:id="rId20"/>
    <p:sldId id="416" r:id="rId21"/>
    <p:sldId id="439" r:id="rId22"/>
    <p:sldId id="401" r:id="rId23"/>
    <p:sldId id="402" r:id="rId24"/>
    <p:sldId id="417" r:id="rId25"/>
    <p:sldId id="418" r:id="rId26"/>
    <p:sldId id="317" r:id="rId27"/>
    <p:sldId id="291" r:id="rId28"/>
    <p:sldId id="445" r:id="rId29"/>
    <p:sldId id="446" r:id="rId30"/>
    <p:sldId id="293" r:id="rId31"/>
    <p:sldId id="300" r:id="rId32"/>
    <p:sldId id="447" r:id="rId33"/>
    <p:sldId id="448" r:id="rId34"/>
    <p:sldId id="302" r:id="rId35"/>
    <p:sldId id="359" r:id="rId36"/>
    <p:sldId id="303" r:id="rId37"/>
    <p:sldId id="304" r:id="rId38"/>
    <p:sldId id="307" r:id="rId39"/>
    <p:sldId id="309" r:id="rId40"/>
    <p:sldId id="318" r:id="rId41"/>
    <p:sldId id="349" r:id="rId42"/>
    <p:sldId id="350" r:id="rId43"/>
    <p:sldId id="311" r:id="rId44"/>
    <p:sldId id="449" r:id="rId45"/>
    <p:sldId id="343" r:id="rId46"/>
    <p:sldId id="420" r:id="rId47"/>
    <p:sldId id="290" r:id="rId48"/>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94712" autoAdjust="0"/>
  </p:normalViewPr>
  <p:slideViewPr>
    <p:cSldViewPr snapToGrid="0">
      <p:cViewPr varScale="1">
        <p:scale>
          <a:sx n="88" d="100"/>
          <a:sy n="88" d="100"/>
        </p:scale>
        <p:origin x="88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78D30-F795-46F9-8E17-F656683289E4}"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449C0A7A-CFC5-469E-B02B-F5C6CE66BD95}">
      <dgm:prSet phldrT="[Text]" custT="1"/>
      <dgm:spPr/>
      <dgm:t>
        <a:bodyPr/>
        <a:lstStyle/>
        <a:p>
          <a:endParaRPr lang="en-US" sz="2400" baseline="-25000" dirty="0"/>
        </a:p>
      </dgm:t>
    </dgm:pt>
    <dgm:pt modelId="{15175F6E-F98E-4874-9E50-48911140E250}" type="parTrans" cxnId="{EC951D71-2538-453C-B25D-EADF393E51A1}">
      <dgm:prSet/>
      <dgm:spPr/>
      <dgm:t>
        <a:bodyPr/>
        <a:lstStyle/>
        <a:p>
          <a:endParaRPr lang="en-US"/>
        </a:p>
      </dgm:t>
    </dgm:pt>
    <dgm:pt modelId="{22C9AF0F-76EC-437C-9822-0B4B6E8DBCF6}" type="sibTrans" cxnId="{EC951D71-2538-453C-B25D-EADF393E51A1}">
      <dgm:prSet/>
      <dgm:spPr/>
      <dgm:t>
        <a:bodyPr/>
        <a:lstStyle/>
        <a:p>
          <a:endParaRPr lang="en-US"/>
        </a:p>
      </dgm:t>
    </dgm:pt>
    <dgm:pt modelId="{09455AB5-147F-4016-A5C1-9389378921B5}">
      <dgm:prSet phldrT="[Text]" custT="1"/>
      <dgm:spPr/>
      <dgm:t>
        <a:bodyPr/>
        <a:lstStyle/>
        <a:p>
          <a:r>
            <a:rPr lang="en-US" sz="1800" dirty="0"/>
            <a:t>MD</a:t>
          </a:r>
          <a:endParaRPr lang="en-US" sz="1800" baseline="-25000" dirty="0"/>
        </a:p>
        <a:p>
          <a:r>
            <a:rPr lang="en-US" sz="1800" dirty="0"/>
            <a:t>VD</a:t>
          </a:r>
          <a:endParaRPr lang="en-US" sz="1800" baseline="-25000" dirty="0"/>
        </a:p>
      </dgm:t>
    </dgm:pt>
    <dgm:pt modelId="{6FCE3AD5-4C7A-4509-9F57-0AD78D389F50}" type="parTrans" cxnId="{EC19CF3A-8ED9-44D8-BA9A-F748A30CB688}">
      <dgm:prSet/>
      <dgm:spPr/>
      <dgm:t>
        <a:bodyPr/>
        <a:lstStyle/>
        <a:p>
          <a:endParaRPr lang="en-US"/>
        </a:p>
      </dgm:t>
    </dgm:pt>
    <dgm:pt modelId="{1F4B51EE-2655-4B98-8B18-744C522F50AA}" type="sibTrans" cxnId="{EC19CF3A-8ED9-44D8-BA9A-F748A30CB688}">
      <dgm:prSet/>
      <dgm:spPr/>
      <dgm:t>
        <a:bodyPr/>
        <a:lstStyle/>
        <a:p>
          <a:endParaRPr lang="en-US"/>
        </a:p>
      </dgm:t>
    </dgm:pt>
    <dgm:pt modelId="{7649E248-F11D-47FF-8651-C07B8C94DC37}">
      <dgm:prSet phldrT="[Text]" custT="1"/>
      <dgm:spPr/>
      <dgm:t>
        <a:bodyPr/>
        <a:lstStyle/>
        <a:p>
          <a:r>
            <a:rPr lang="en-US" sz="1800" dirty="0"/>
            <a:t>RD</a:t>
          </a:r>
          <a:endParaRPr lang="en-US" sz="1800" baseline="-25000" dirty="0"/>
        </a:p>
      </dgm:t>
    </dgm:pt>
    <dgm:pt modelId="{0509B592-3F07-44FD-95EE-2DF7629B3D26}" type="parTrans" cxnId="{71AC39F8-393B-4391-9FE0-757C94E680E9}">
      <dgm:prSet/>
      <dgm:spPr/>
      <dgm:t>
        <a:bodyPr/>
        <a:lstStyle/>
        <a:p>
          <a:endParaRPr lang="en-US"/>
        </a:p>
      </dgm:t>
    </dgm:pt>
    <dgm:pt modelId="{A1CB429D-F1C6-4100-8138-370D3755E205}" type="sibTrans" cxnId="{71AC39F8-393B-4391-9FE0-757C94E680E9}">
      <dgm:prSet/>
      <dgm:spPr/>
      <dgm:t>
        <a:bodyPr/>
        <a:lstStyle/>
        <a:p>
          <a:endParaRPr lang="en-US"/>
        </a:p>
      </dgm:t>
    </dgm:pt>
    <dgm:pt modelId="{AC1EFF4B-2252-4F0C-8393-EDE784E545B2}" type="pres">
      <dgm:prSet presAssocID="{E8378D30-F795-46F9-8E17-F656683289E4}" presName="Name0" presStyleCnt="0">
        <dgm:presLayoutVars>
          <dgm:dir/>
          <dgm:resizeHandles val="exact"/>
        </dgm:presLayoutVars>
      </dgm:prSet>
      <dgm:spPr/>
    </dgm:pt>
    <dgm:pt modelId="{0B436E8B-B645-4065-B746-717FDEE00170}" type="pres">
      <dgm:prSet presAssocID="{E8378D30-F795-46F9-8E17-F656683289E4}" presName="arrow" presStyleLbl="bgShp" presStyleIdx="0" presStyleCnt="1"/>
      <dgm:spPr>
        <a:solidFill>
          <a:schemeClr val="tx2">
            <a:lumMod val="60000"/>
            <a:lumOff val="40000"/>
          </a:schemeClr>
        </a:solidFill>
      </dgm:spPr>
    </dgm:pt>
    <dgm:pt modelId="{9B0EEB61-D1A8-414A-8427-31F3E6E8BF16}" type="pres">
      <dgm:prSet presAssocID="{E8378D30-F795-46F9-8E17-F656683289E4}" presName="points" presStyleCnt="0"/>
      <dgm:spPr/>
    </dgm:pt>
    <dgm:pt modelId="{B54CEB8E-0096-4C25-A806-D20BB427E886}" type="pres">
      <dgm:prSet presAssocID="{449C0A7A-CFC5-469E-B02B-F5C6CE66BD95}" presName="compositeA" presStyleCnt="0"/>
      <dgm:spPr/>
    </dgm:pt>
    <dgm:pt modelId="{5F01A3AD-2207-4805-A063-0BB45E25EB67}" type="pres">
      <dgm:prSet presAssocID="{449C0A7A-CFC5-469E-B02B-F5C6CE66BD95}" presName="textA" presStyleLbl="revTx" presStyleIdx="0" presStyleCnt="3" custLinFactNeighborX="2565">
        <dgm:presLayoutVars>
          <dgm:bulletEnabled val="1"/>
        </dgm:presLayoutVars>
      </dgm:prSet>
      <dgm:spPr/>
    </dgm:pt>
    <dgm:pt modelId="{CCE0683B-09FF-4F84-AC1D-1B132A6BA743}" type="pres">
      <dgm:prSet presAssocID="{449C0A7A-CFC5-469E-B02B-F5C6CE66BD95}" presName="circleA" presStyleLbl="node1" presStyleIdx="0" presStyleCnt="3"/>
      <dgm:spPr/>
    </dgm:pt>
    <dgm:pt modelId="{21579E5A-915F-4FB9-BD6D-3227DF92D16A}" type="pres">
      <dgm:prSet presAssocID="{449C0A7A-CFC5-469E-B02B-F5C6CE66BD95}" presName="spaceA" presStyleCnt="0"/>
      <dgm:spPr/>
    </dgm:pt>
    <dgm:pt modelId="{DF36B0B7-8B8D-4A78-83C9-37C88EAD2894}" type="pres">
      <dgm:prSet presAssocID="{22C9AF0F-76EC-437C-9822-0B4B6E8DBCF6}" presName="space" presStyleCnt="0"/>
      <dgm:spPr/>
    </dgm:pt>
    <dgm:pt modelId="{87DE8F7B-B7DC-4005-B8EE-FC10D6838BF9}" type="pres">
      <dgm:prSet presAssocID="{09455AB5-147F-4016-A5C1-9389378921B5}" presName="compositeB" presStyleCnt="0"/>
      <dgm:spPr/>
    </dgm:pt>
    <dgm:pt modelId="{B80079E1-5D29-42BA-A235-3A83E0B44C79}" type="pres">
      <dgm:prSet presAssocID="{09455AB5-147F-4016-A5C1-9389378921B5}" presName="textB" presStyleLbl="revTx" presStyleIdx="1" presStyleCnt="3">
        <dgm:presLayoutVars>
          <dgm:bulletEnabled val="1"/>
        </dgm:presLayoutVars>
      </dgm:prSet>
      <dgm:spPr/>
    </dgm:pt>
    <dgm:pt modelId="{4BB19922-EAC9-42C1-BDD4-BE720E577285}" type="pres">
      <dgm:prSet presAssocID="{09455AB5-147F-4016-A5C1-9389378921B5}" presName="circleB" presStyleLbl="node1" presStyleIdx="1" presStyleCnt="3"/>
      <dgm:spPr/>
    </dgm:pt>
    <dgm:pt modelId="{393562FB-F719-4404-94DC-6DFBB5EFF72B}" type="pres">
      <dgm:prSet presAssocID="{09455AB5-147F-4016-A5C1-9389378921B5}" presName="spaceB" presStyleCnt="0"/>
      <dgm:spPr/>
    </dgm:pt>
    <dgm:pt modelId="{143FAF25-0AE2-4DE9-AB96-AE6B55BE3896}" type="pres">
      <dgm:prSet presAssocID="{1F4B51EE-2655-4B98-8B18-744C522F50AA}" presName="space" presStyleCnt="0"/>
      <dgm:spPr/>
    </dgm:pt>
    <dgm:pt modelId="{C10C2F31-A8A9-4D05-903A-3A9FDC5D4E1E}" type="pres">
      <dgm:prSet presAssocID="{7649E248-F11D-47FF-8651-C07B8C94DC37}" presName="compositeA" presStyleCnt="0"/>
      <dgm:spPr/>
    </dgm:pt>
    <dgm:pt modelId="{160C5A13-0F7D-4409-AE25-2B4080989506}" type="pres">
      <dgm:prSet presAssocID="{7649E248-F11D-47FF-8651-C07B8C94DC37}" presName="textA" presStyleLbl="revTx" presStyleIdx="2" presStyleCnt="3">
        <dgm:presLayoutVars>
          <dgm:bulletEnabled val="1"/>
        </dgm:presLayoutVars>
      </dgm:prSet>
      <dgm:spPr/>
    </dgm:pt>
    <dgm:pt modelId="{CB817678-5A75-4096-81D5-D9D8412D478F}" type="pres">
      <dgm:prSet presAssocID="{7649E248-F11D-47FF-8651-C07B8C94DC37}" presName="circleA" presStyleLbl="node1" presStyleIdx="2" presStyleCnt="3"/>
      <dgm:spPr/>
    </dgm:pt>
    <dgm:pt modelId="{27C49B3B-F9D5-446B-849E-E0A1F0AA4425}" type="pres">
      <dgm:prSet presAssocID="{7649E248-F11D-47FF-8651-C07B8C94DC37}" presName="spaceA" presStyleCnt="0"/>
      <dgm:spPr/>
    </dgm:pt>
  </dgm:ptLst>
  <dgm:cxnLst>
    <dgm:cxn modelId="{EC19CF3A-8ED9-44D8-BA9A-F748A30CB688}" srcId="{E8378D30-F795-46F9-8E17-F656683289E4}" destId="{09455AB5-147F-4016-A5C1-9389378921B5}" srcOrd="1" destOrd="0" parTransId="{6FCE3AD5-4C7A-4509-9F57-0AD78D389F50}" sibTransId="{1F4B51EE-2655-4B98-8B18-744C522F50AA}"/>
    <dgm:cxn modelId="{D181FC44-4BB8-4C82-ACD6-EB0642378A78}" type="presOf" srcId="{E8378D30-F795-46F9-8E17-F656683289E4}" destId="{AC1EFF4B-2252-4F0C-8393-EDE784E545B2}" srcOrd="0" destOrd="0" presId="urn:microsoft.com/office/officeart/2005/8/layout/hProcess11"/>
    <dgm:cxn modelId="{EC951D71-2538-453C-B25D-EADF393E51A1}" srcId="{E8378D30-F795-46F9-8E17-F656683289E4}" destId="{449C0A7A-CFC5-469E-B02B-F5C6CE66BD95}" srcOrd="0" destOrd="0" parTransId="{15175F6E-F98E-4874-9E50-48911140E250}" sibTransId="{22C9AF0F-76EC-437C-9822-0B4B6E8DBCF6}"/>
    <dgm:cxn modelId="{459628C6-70DB-41D5-BE28-7AD15D25DAFB}" type="presOf" srcId="{449C0A7A-CFC5-469E-B02B-F5C6CE66BD95}" destId="{5F01A3AD-2207-4805-A063-0BB45E25EB67}" srcOrd="0" destOrd="0" presId="urn:microsoft.com/office/officeart/2005/8/layout/hProcess11"/>
    <dgm:cxn modelId="{285B05DC-6BCB-412A-8ED3-B8B0BCF8AC6A}" type="presOf" srcId="{7649E248-F11D-47FF-8651-C07B8C94DC37}" destId="{160C5A13-0F7D-4409-AE25-2B4080989506}" srcOrd="0" destOrd="0" presId="urn:microsoft.com/office/officeart/2005/8/layout/hProcess11"/>
    <dgm:cxn modelId="{05BF47E8-28FE-4667-9065-B26C843ECF21}" type="presOf" srcId="{09455AB5-147F-4016-A5C1-9389378921B5}" destId="{B80079E1-5D29-42BA-A235-3A83E0B44C79}" srcOrd="0" destOrd="0" presId="urn:microsoft.com/office/officeart/2005/8/layout/hProcess11"/>
    <dgm:cxn modelId="{71AC39F8-393B-4391-9FE0-757C94E680E9}" srcId="{E8378D30-F795-46F9-8E17-F656683289E4}" destId="{7649E248-F11D-47FF-8651-C07B8C94DC37}" srcOrd="2" destOrd="0" parTransId="{0509B592-3F07-44FD-95EE-2DF7629B3D26}" sibTransId="{A1CB429D-F1C6-4100-8138-370D3755E205}"/>
    <dgm:cxn modelId="{E0A2F4EE-D8D4-49E1-AFBF-7692C3083C54}" type="presParOf" srcId="{AC1EFF4B-2252-4F0C-8393-EDE784E545B2}" destId="{0B436E8B-B645-4065-B746-717FDEE00170}" srcOrd="0" destOrd="0" presId="urn:microsoft.com/office/officeart/2005/8/layout/hProcess11"/>
    <dgm:cxn modelId="{DEDA2FF4-4515-48BA-AA69-91E9CFB1B082}" type="presParOf" srcId="{AC1EFF4B-2252-4F0C-8393-EDE784E545B2}" destId="{9B0EEB61-D1A8-414A-8427-31F3E6E8BF16}" srcOrd="1" destOrd="0" presId="urn:microsoft.com/office/officeart/2005/8/layout/hProcess11"/>
    <dgm:cxn modelId="{F4711CDD-F589-4DC6-A149-71A5D2E84570}" type="presParOf" srcId="{9B0EEB61-D1A8-414A-8427-31F3E6E8BF16}" destId="{B54CEB8E-0096-4C25-A806-D20BB427E886}" srcOrd="0" destOrd="0" presId="urn:microsoft.com/office/officeart/2005/8/layout/hProcess11"/>
    <dgm:cxn modelId="{9B8C4148-DD5E-4E36-9DCC-361D41BADE20}" type="presParOf" srcId="{B54CEB8E-0096-4C25-A806-D20BB427E886}" destId="{5F01A3AD-2207-4805-A063-0BB45E25EB67}" srcOrd="0" destOrd="0" presId="urn:microsoft.com/office/officeart/2005/8/layout/hProcess11"/>
    <dgm:cxn modelId="{3C3E2C38-668B-4C5F-BF71-61B5EBC418FF}" type="presParOf" srcId="{B54CEB8E-0096-4C25-A806-D20BB427E886}" destId="{CCE0683B-09FF-4F84-AC1D-1B132A6BA743}" srcOrd="1" destOrd="0" presId="urn:microsoft.com/office/officeart/2005/8/layout/hProcess11"/>
    <dgm:cxn modelId="{735D5308-D90A-4259-8CDE-D3CE5E9203E2}" type="presParOf" srcId="{B54CEB8E-0096-4C25-A806-D20BB427E886}" destId="{21579E5A-915F-4FB9-BD6D-3227DF92D16A}" srcOrd="2" destOrd="0" presId="urn:microsoft.com/office/officeart/2005/8/layout/hProcess11"/>
    <dgm:cxn modelId="{55DD72CF-F76A-4D40-8C5A-CE76506AEFBE}" type="presParOf" srcId="{9B0EEB61-D1A8-414A-8427-31F3E6E8BF16}" destId="{DF36B0B7-8B8D-4A78-83C9-37C88EAD2894}" srcOrd="1" destOrd="0" presId="urn:microsoft.com/office/officeart/2005/8/layout/hProcess11"/>
    <dgm:cxn modelId="{B9029C5A-5325-4E3A-A32F-98AC70F2F146}" type="presParOf" srcId="{9B0EEB61-D1A8-414A-8427-31F3E6E8BF16}" destId="{87DE8F7B-B7DC-4005-B8EE-FC10D6838BF9}" srcOrd="2" destOrd="0" presId="urn:microsoft.com/office/officeart/2005/8/layout/hProcess11"/>
    <dgm:cxn modelId="{40BC5499-BFC7-49C3-8293-351FFAF3737E}" type="presParOf" srcId="{87DE8F7B-B7DC-4005-B8EE-FC10D6838BF9}" destId="{B80079E1-5D29-42BA-A235-3A83E0B44C79}" srcOrd="0" destOrd="0" presId="urn:microsoft.com/office/officeart/2005/8/layout/hProcess11"/>
    <dgm:cxn modelId="{1A052E4E-5DBB-4231-9EA1-015157F853EB}" type="presParOf" srcId="{87DE8F7B-B7DC-4005-B8EE-FC10D6838BF9}" destId="{4BB19922-EAC9-42C1-BDD4-BE720E577285}" srcOrd="1" destOrd="0" presId="urn:microsoft.com/office/officeart/2005/8/layout/hProcess11"/>
    <dgm:cxn modelId="{BEFF3C3C-1598-450C-BF23-D715DF9186C8}" type="presParOf" srcId="{87DE8F7B-B7DC-4005-B8EE-FC10D6838BF9}" destId="{393562FB-F719-4404-94DC-6DFBB5EFF72B}" srcOrd="2" destOrd="0" presId="urn:microsoft.com/office/officeart/2005/8/layout/hProcess11"/>
    <dgm:cxn modelId="{5F67B6E0-23DC-478E-BEB6-C35070AC2670}" type="presParOf" srcId="{9B0EEB61-D1A8-414A-8427-31F3E6E8BF16}" destId="{143FAF25-0AE2-4DE9-AB96-AE6B55BE3896}" srcOrd="3" destOrd="0" presId="urn:microsoft.com/office/officeart/2005/8/layout/hProcess11"/>
    <dgm:cxn modelId="{07DC1C8F-774F-4ED5-A54D-4E8CC971AB13}" type="presParOf" srcId="{9B0EEB61-D1A8-414A-8427-31F3E6E8BF16}" destId="{C10C2F31-A8A9-4D05-903A-3A9FDC5D4E1E}" srcOrd="4" destOrd="0" presId="urn:microsoft.com/office/officeart/2005/8/layout/hProcess11"/>
    <dgm:cxn modelId="{5EA50FDA-EAFD-487A-9B27-AD7FAE4DCFD4}" type="presParOf" srcId="{C10C2F31-A8A9-4D05-903A-3A9FDC5D4E1E}" destId="{160C5A13-0F7D-4409-AE25-2B4080989506}" srcOrd="0" destOrd="0" presId="urn:microsoft.com/office/officeart/2005/8/layout/hProcess11"/>
    <dgm:cxn modelId="{47679DF6-1271-46EA-9206-B88FDC3572A9}" type="presParOf" srcId="{C10C2F31-A8A9-4D05-903A-3A9FDC5D4E1E}" destId="{CB817678-5A75-4096-81D5-D9D8412D478F}" srcOrd="1" destOrd="0" presId="urn:microsoft.com/office/officeart/2005/8/layout/hProcess11"/>
    <dgm:cxn modelId="{F8B973C0-FFFC-4D47-A0A4-FBC33C80A258}" type="presParOf" srcId="{C10C2F31-A8A9-4D05-903A-3A9FDC5D4E1E}" destId="{27C49B3B-F9D5-446B-849E-E0A1F0AA4425}"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378D30-F795-46F9-8E17-F656683289E4}"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449C0A7A-CFC5-469E-B02B-F5C6CE66BD95}">
      <dgm:prSet phldrT="[Text]" custT="1"/>
      <dgm:spPr/>
      <dgm:t>
        <a:bodyPr/>
        <a:lstStyle/>
        <a:p>
          <a:endParaRPr lang="en-US" sz="2400" baseline="-25000" dirty="0"/>
        </a:p>
      </dgm:t>
    </dgm:pt>
    <dgm:pt modelId="{15175F6E-F98E-4874-9E50-48911140E250}" type="parTrans" cxnId="{EC951D71-2538-453C-B25D-EADF393E51A1}">
      <dgm:prSet/>
      <dgm:spPr/>
      <dgm:t>
        <a:bodyPr/>
        <a:lstStyle/>
        <a:p>
          <a:endParaRPr lang="en-US"/>
        </a:p>
      </dgm:t>
    </dgm:pt>
    <dgm:pt modelId="{22C9AF0F-76EC-437C-9822-0B4B6E8DBCF6}" type="sibTrans" cxnId="{EC951D71-2538-453C-B25D-EADF393E51A1}">
      <dgm:prSet/>
      <dgm:spPr/>
      <dgm:t>
        <a:bodyPr/>
        <a:lstStyle/>
        <a:p>
          <a:endParaRPr lang="en-US"/>
        </a:p>
      </dgm:t>
    </dgm:pt>
    <dgm:pt modelId="{09455AB5-147F-4016-A5C1-9389378921B5}">
      <dgm:prSet phldrT="[Text]" custT="1"/>
      <dgm:spPr/>
      <dgm:t>
        <a:bodyPr/>
        <a:lstStyle/>
        <a:p>
          <a:r>
            <a:rPr lang="en-US" sz="1800" dirty="0"/>
            <a:t>VD</a:t>
          </a:r>
          <a:endParaRPr lang="en-US" sz="1800" baseline="-25000" dirty="0"/>
        </a:p>
      </dgm:t>
    </dgm:pt>
    <dgm:pt modelId="{6FCE3AD5-4C7A-4509-9F57-0AD78D389F50}" type="parTrans" cxnId="{EC19CF3A-8ED9-44D8-BA9A-F748A30CB688}">
      <dgm:prSet/>
      <dgm:spPr/>
      <dgm:t>
        <a:bodyPr/>
        <a:lstStyle/>
        <a:p>
          <a:endParaRPr lang="en-US"/>
        </a:p>
      </dgm:t>
    </dgm:pt>
    <dgm:pt modelId="{1F4B51EE-2655-4B98-8B18-744C522F50AA}" type="sibTrans" cxnId="{EC19CF3A-8ED9-44D8-BA9A-F748A30CB688}">
      <dgm:prSet/>
      <dgm:spPr/>
      <dgm:t>
        <a:bodyPr/>
        <a:lstStyle/>
        <a:p>
          <a:endParaRPr lang="en-US"/>
        </a:p>
      </dgm:t>
    </dgm:pt>
    <dgm:pt modelId="{7649E248-F11D-47FF-8651-C07B8C94DC37}">
      <dgm:prSet phldrT="[Text]" custT="1"/>
      <dgm:spPr/>
      <dgm:t>
        <a:bodyPr/>
        <a:lstStyle/>
        <a:p>
          <a:r>
            <a:rPr lang="en-US" sz="1800" dirty="0"/>
            <a:t>RD</a:t>
          </a:r>
          <a:endParaRPr lang="en-US" sz="1800" baseline="-25000" dirty="0"/>
        </a:p>
      </dgm:t>
    </dgm:pt>
    <dgm:pt modelId="{0509B592-3F07-44FD-95EE-2DF7629B3D26}" type="parTrans" cxnId="{71AC39F8-393B-4391-9FE0-757C94E680E9}">
      <dgm:prSet/>
      <dgm:spPr/>
      <dgm:t>
        <a:bodyPr/>
        <a:lstStyle/>
        <a:p>
          <a:endParaRPr lang="en-US"/>
        </a:p>
      </dgm:t>
    </dgm:pt>
    <dgm:pt modelId="{A1CB429D-F1C6-4100-8138-370D3755E205}" type="sibTrans" cxnId="{71AC39F8-393B-4391-9FE0-757C94E680E9}">
      <dgm:prSet/>
      <dgm:spPr/>
      <dgm:t>
        <a:bodyPr/>
        <a:lstStyle/>
        <a:p>
          <a:endParaRPr lang="en-US"/>
        </a:p>
      </dgm:t>
    </dgm:pt>
    <dgm:pt modelId="{AC1EFF4B-2252-4F0C-8393-EDE784E545B2}" type="pres">
      <dgm:prSet presAssocID="{E8378D30-F795-46F9-8E17-F656683289E4}" presName="Name0" presStyleCnt="0">
        <dgm:presLayoutVars>
          <dgm:dir/>
          <dgm:resizeHandles val="exact"/>
        </dgm:presLayoutVars>
      </dgm:prSet>
      <dgm:spPr/>
    </dgm:pt>
    <dgm:pt modelId="{0B436E8B-B645-4065-B746-717FDEE00170}" type="pres">
      <dgm:prSet presAssocID="{E8378D30-F795-46F9-8E17-F656683289E4}" presName="arrow" presStyleLbl="bgShp" presStyleIdx="0" presStyleCnt="1"/>
      <dgm:spPr>
        <a:solidFill>
          <a:schemeClr val="tx2">
            <a:lumMod val="60000"/>
            <a:lumOff val="40000"/>
          </a:schemeClr>
        </a:solidFill>
      </dgm:spPr>
    </dgm:pt>
    <dgm:pt modelId="{9B0EEB61-D1A8-414A-8427-31F3E6E8BF16}" type="pres">
      <dgm:prSet presAssocID="{E8378D30-F795-46F9-8E17-F656683289E4}" presName="points" presStyleCnt="0"/>
      <dgm:spPr/>
    </dgm:pt>
    <dgm:pt modelId="{B54CEB8E-0096-4C25-A806-D20BB427E886}" type="pres">
      <dgm:prSet presAssocID="{449C0A7A-CFC5-469E-B02B-F5C6CE66BD95}" presName="compositeA" presStyleCnt="0"/>
      <dgm:spPr/>
    </dgm:pt>
    <dgm:pt modelId="{5F01A3AD-2207-4805-A063-0BB45E25EB67}" type="pres">
      <dgm:prSet presAssocID="{449C0A7A-CFC5-469E-B02B-F5C6CE66BD95}" presName="textA" presStyleLbl="revTx" presStyleIdx="0" presStyleCnt="3" custLinFactNeighborX="2565">
        <dgm:presLayoutVars>
          <dgm:bulletEnabled val="1"/>
        </dgm:presLayoutVars>
      </dgm:prSet>
      <dgm:spPr/>
    </dgm:pt>
    <dgm:pt modelId="{CCE0683B-09FF-4F84-AC1D-1B132A6BA743}" type="pres">
      <dgm:prSet presAssocID="{449C0A7A-CFC5-469E-B02B-F5C6CE66BD95}" presName="circleA" presStyleLbl="node1" presStyleIdx="0" presStyleCnt="3"/>
      <dgm:spPr/>
    </dgm:pt>
    <dgm:pt modelId="{21579E5A-915F-4FB9-BD6D-3227DF92D16A}" type="pres">
      <dgm:prSet presAssocID="{449C0A7A-CFC5-469E-B02B-F5C6CE66BD95}" presName="spaceA" presStyleCnt="0"/>
      <dgm:spPr/>
    </dgm:pt>
    <dgm:pt modelId="{DF36B0B7-8B8D-4A78-83C9-37C88EAD2894}" type="pres">
      <dgm:prSet presAssocID="{22C9AF0F-76EC-437C-9822-0B4B6E8DBCF6}" presName="space" presStyleCnt="0"/>
      <dgm:spPr/>
    </dgm:pt>
    <dgm:pt modelId="{87DE8F7B-B7DC-4005-B8EE-FC10D6838BF9}" type="pres">
      <dgm:prSet presAssocID="{09455AB5-147F-4016-A5C1-9389378921B5}" presName="compositeB" presStyleCnt="0"/>
      <dgm:spPr/>
    </dgm:pt>
    <dgm:pt modelId="{B80079E1-5D29-42BA-A235-3A83E0B44C79}" type="pres">
      <dgm:prSet presAssocID="{09455AB5-147F-4016-A5C1-9389378921B5}" presName="textB" presStyleLbl="revTx" presStyleIdx="1" presStyleCnt="3">
        <dgm:presLayoutVars>
          <dgm:bulletEnabled val="1"/>
        </dgm:presLayoutVars>
      </dgm:prSet>
      <dgm:spPr/>
    </dgm:pt>
    <dgm:pt modelId="{4BB19922-EAC9-42C1-BDD4-BE720E577285}" type="pres">
      <dgm:prSet presAssocID="{09455AB5-147F-4016-A5C1-9389378921B5}" presName="circleB" presStyleLbl="node1" presStyleIdx="1" presStyleCnt="3"/>
      <dgm:spPr/>
    </dgm:pt>
    <dgm:pt modelId="{393562FB-F719-4404-94DC-6DFBB5EFF72B}" type="pres">
      <dgm:prSet presAssocID="{09455AB5-147F-4016-A5C1-9389378921B5}" presName="spaceB" presStyleCnt="0"/>
      <dgm:spPr/>
    </dgm:pt>
    <dgm:pt modelId="{143FAF25-0AE2-4DE9-AB96-AE6B55BE3896}" type="pres">
      <dgm:prSet presAssocID="{1F4B51EE-2655-4B98-8B18-744C522F50AA}" presName="space" presStyleCnt="0"/>
      <dgm:spPr/>
    </dgm:pt>
    <dgm:pt modelId="{C10C2F31-A8A9-4D05-903A-3A9FDC5D4E1E}" type="pres">
      <dgm:prSet presAssocID="{7649E248-F11D-47FF-8651-C07B8C94DC37}" presName="compositeA" presStyleCnt="0"/>
      <dgm:spPr/>
    </dgm:pt>
    <dgm:pt modelId="{160C5A13-0F7D-4409-AE25-2B4080989506}" type="pres">
      <dgm:prSet presAssocID="{7649E248-F11D-47FF-8651-C07B8C94DC37}" presName="textA" presStyleLbl="revTx" presStyleIdx="2" presStyleCnt="3">
        <dgm:presLayoutVars>
          <dgm:bulletEnabled val="1"/>
        </dgm:presLayoutVars>
      </dgm:prSet>
      <dgm:spPr/>
    </dgm:pt>
    <dgm:pt modelId="{CB817678-5A75-4096-81D5-D9D8412D478F}" type="pres">
      <dgm:prSet presAssocID="{7649E248-F11D-47FF-8651-C07B8C94DC37}" presName="circleA" presStyleLbl="node1" presStyleIdx="2" presStyleCnt="3"/>
      <dgm:spPr/>
    </dgm:pt>
    <dgm:pt modelId="{27C49B3B-F9D5-446B-849E-E0A1F0AA4425}" type="pres">
      <dgm:prSet presAssocID="{7649E248-F11D-47FF-8651-C07B8C94DC37}" presName="spaceA" presStyleCnt="0"/>
      <dgm:spPr/>
    </dgm:pt>
  </dgm:ptLst>
  <dgm:cxnLst>
    <dgm:cxn modelId="{39A1760E-420C-4B30-BFFA-3EF438DC555C}" type="presOf" srcId="{449C0A7A-CFC5-469E-B02B-F5C6CE66BD95}" destId="{5F01A3AD-2207-4805-A063-0BB45E25EB67}" srcOrd="0" destOrd="0" presId="urn:microsoft.com/office/officeart/2005/8/layout/hProcess11"/>
    <dgm:cxn modelId="{CAAEA022-5D2E-4F5C-89F9-3516CE2F1C72}" type="presOf" srcId="{7649E248-F11D-47FF-8651-C07B8C94DC37}" destId="{160C5A13-0F7D-4409-AE25-2B4080989506}" srcOrd="0" destOrd="0" presId="urn:microsoft.com/office/officeart/2005/8/layout/hProcess11"/>
    <dgm:cxn modelId="{EC19CF3A-8ED9-44D8-BA9A-F748A30CB688}" srcId="{E8378D30-F795-46F9-8E17-F656683289E4}" destId="{09455AB5-147F-4016-A5C1-9389378921B5}" srcOrd="1" destOrd="0" parTransId="{6FCE3AD5-4C7A-4509-9F57-0AD78D389F50}" sibTransId="{1F4B51EE-2655-4B98-8B18-744C522F50AA}"/>
    <dgm:cxn modelId="{46B92667-187C-44B7-84E1-121908AF6CB4}" type="presOf" srcId="{E8378D30-F795-46F9-8E17-F656683289E4}" destId="{AC1EFF4B-2252-4F0C-8393-EDE784E545B2}" srcOrd="0" destOrd="0" presId="urn:microsoft.com/office/officeart/2005/8/layout/hProcess11"/>
    <dgm:cxn modelId="{EC951D71-2538-453C-B25D-EADF393E51A1}" srcId="{E8378D30-F795-46F9-8E17-F656683289E4}" destId="{449C0A7A-CFC5-469E-B02B-F5C6CE66BD95}" srcOrd="0" destOrd="0" parTransId="{15175F6E-F98E-4874-9E50-48911140E250}" sibTransId="{22C9AF0F-76EC-437C-9822-0B4B6E8DBCF6}"/>
    <dgm:cxn modelId="{BEF4A3A2-6526-4A63-AE45-7587EC2C2A54}" type="presOf" srcId="{09455AB5-147F-4016-A5C1-9389378921B5}" destId="{B80079E1-5D29-42BA-A235-3A83E0B44C79}" srcOrd="0" destOrd="0" presId="urn:microsoft.com/office/officeart/2005/8/layout/hProcess11"/>
    <dgm:cxn modelId="{71AC39F8-393B-4391-9FE0-757C94E680E9}" srcId="{E8378D30-F795-46F9-8E17-F656683289E4}" destId="{7649E248-F11D-47FF-8651-C07B8C94DC37}" srcOrd="2" destOrd="0" parTransId="{0509B592-3F07-44FD-95EE-2DF7629B3D26}" sibTransId="{A1CB429D-F1C6-4100-8138-370D3755E205}"/>
    <dgm:cxn modelId="{A908D664-4A66-446E-889D-2FF1ED97B15A}" type="presParOf" srcId="{AC1EFF4B-2252-4F0C-8393-EDE784E545B2}" destId="{0B436E8B-B645-4065-B746-717FDEE00170}" srcOrd="0" destOrd="0" presId="urn:microsoft.com/office/officeart/2005/8/layout/hProcess11"/>
    <dgm:cxn modelId="{56724B9D-8C09-4A6C-9994-BF22F1F00536}" type="presParOf" srcId="{AC1EFF4B-2252-4F0C-8393-EDE784E545B2}" destId="{9B0EEB61-D1A8-414A-8427-31F3E6E8BF16}" srcOrd="1" destOrd="0" presId="urn:microsoft.com/office/officeart/2005/8/layout/hProcess11"/>
    <dgm:cxn modelId="{1E4BBF69-7D66-4F60-9F84-18B416729E1A}" type="presParOf" srcId="{9B0EEB61-D1A8-414A-8427-31F3E6E8BF16}" destId="{B54CEB8E-0096-4C25-A806-D20BB427E886}" srcOrd="0" destOrd="0" presId="urn:microsoft.com/office/officeart/2005/8/layout/hProcess11"/>
    <dgm:cxn modelId="{31858744-D479-4BCD-868D-56E18358F397}" type="presParOf" srcId="{B54CEB8E-0096-4C25-A806-D20BB427E886}" destId="{5F01A3AD-2207-4805-A063-0BB45E25EB67}" srcOrd="0" destOrd="0" presId="urn:microsoft.com/office/officeart/2005/8/layout/hProcess11"/>
    <dgm:cxn modelId="{29C63187-368A-4147-B6E2-FCBD8CF3E4A2}" type="presParOf" srcId="{B54CEB8E-0096-4C25-A806-D20BB427E886}" destId="{CCE0683B-09FF-4F84-AC1D-1B132A6BA743}" srcOrd="1" destOrd="0" presId="urn:microsoft.com/office/officeart/2005/8/layout/hProcess11"/>
    <dgm:cxn modelId="{C5ECBD36-68E3-4A84-B48D-B7E8220D9492}" type="presParOf" srcId="{B54CEB8E-0096-4C25-A806-D20BB427E886}" destId="{21579E5A-915F-4FB9-BD6D-3227DF92D16A}" srcOrd="2" destOrd="0" presId="urn:microsoft.com/office/officeart/2005/8/layout/hProcess11"/>
    <dgm:cxn modelId="{538D3A51-2984-4A39-97C2-BB92BFEB3F6D}" type="presParOf" srcId="{9B0EEB61-D1A8-414A-8427-31F3E6E8BF16}" destId="{DF36B0B7-8B8D-4A78-83C9-37C88EAD2894}" srcOrd="1" destOrd="0" presId="urn:microsoft.com/office/officeart/2005/8/layout/hProcess11"/>
    <dgm:cxn modelId="{898FE60A-6147-4A14-AD8A-1765BE1973CC}" type="presParOf" srcId="{9B0EEB61-D1A8-414A-8427-31F3E6E8BF16}" destId="{87DE8F7B-B7DC-4005-B8EE-FC10D6838BF9}" srcOrd="2" destOrd="0" presId="urn:microsoft.com/office/officeart/2005/8/layout/hProcess11"/>
    <dgm:cxn modelId="{C0EA46CE-8BBE-474C-B377-8E4000F6FAB8}" type="presParOf" srcId="{87DE8F7B-B7DC-4005-B8EE-FC10D6838BF9}" destId="{B80079E1-5D29-42BA-A235-3A83E0B44C79}" srcOrd="0" destOrd="0" presId="urn:microsoft.com/office/officeart/2005/8/layout/hProcess11"/>
    <dgm:cxn modelId="{0DEB9A6D-C212-44D5-8F99-BA47E47BF857}" type="presParOf" srcId="{87DE8F7B-B7DC-4005-B8EE-FC10D6838BF9}" destId="{4BB19922-EAC9-42C1-BDD4-BE720E577285}" srcOrd="1" destOrd="0" presId="urn:microsoft.com/office/officeart/2005/8/layout/hProcess11"/>
    <dgm:cxn modelId="{EDF2F75F-C18E-4296-A7A1-6A30080A69CE}" type="presParOf" srcId="{87DE8F7B-B7DC-4005-B8EE-FC10D6838BF9}" destId="{393562FB-F719-4404-94DC-6DFBB5EFF72B}" srcOrd="2" destOrd="0" presId="urn:microsoft.com/office/officeart/2005/8/layout/hProcess11"/>
    <dgm:cxn modelId="{AA0E70C5-5F1C-45B2-BA8E-2EE6CDD28373}" type="presParOf" srcId="{9B0EEB61-D1A8-414A-8427-31F3E6E8BF16}" destId="{143FAF25-0AE2-4DE9-AB96-AE6B55BE3896}" srcOrd="3" destOrd="0" presId="urn:microsoft.com/office/officeart/2005/8/layout/hProcess11"/>
    <dgm:cxn modelId="{327C44FD-E44F-412B-B0E2-064CC76A2262}" type="presParOf" srcId="{9B0EEB61-D1A8-414A-8427-31F3E6E8BF16}" destId="{C10C2F31-A8A9-4D05-903A-3A9FDC5D4E1E}" srcOrd="4" destOrd="0" presId="urn:microsoft.com/office/officeart/2005/8/layout/hProcess11"/>
    <dgm:cxn modelId="{D82FFEBF-67A3-43D9-898C-488DE7046CA6}" type="presParOf" srcId="{C10C2F31-A8A9-4D05-903A-3A9FDC5D4E1E}" destId="{160C5A13-0F7D-4409-AE25-2B4080989506}" srcOrd="0" destOrd="0" presId="urn:microsoft.com/office/officeart/2005/8/layout/hProcess11"/>
    <dgm:cxn modelId="{D96C7C6C-4F16-4575-8408-C55AB10C8D79}" type="presParOf" srcId="{C10C2F31-A8A9-4D05-903A-3A9FDC5D4E1E}" destId="{CB817678-5A75-4096-81D5-D9D8412D478F}" srcOrd="1" destOrd="0" presId="urn:microsoft.com/office/officeart/2005/8/layout/hProcess11"/>
    <dgm:cxn modelId="{112A757C-B68E-46D7-843D-572019032036}" type="presParOf" srcId="{C10C2F31-A8A9-4D05-903A-3A9FDC5D4E1E}" destId="{27C49B3B-F9D5-446B-849E-E0A1F0AA4425}" srcOrd="2" destOrd="0" presId="urn:microsoft.com/office/officeart/2005/8/layout/hProcess1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378D30-F795-46F9-8E17-F656683289E4}"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449C0A7A-CFC5-469E-B02B-F5C6CE66BD95}">
      <dgm:prSet phldrT="[Text]" custT="1"/>
      <dgm:spPr/>
      <dgm:t>
        <a:bodyPr/>
        <a:lstStyle/>
        <a:p>
          <a:r>
            <a:rPr lang="en-US" sz="1800" dirty="0"/>
            <a:t>VD</a:t>
          </a:r>
          <a:endParaRPr lang="en-US" sz="1800" baseline="-25000" dirty="0"/>
        </a:p>
      </dgm:t>
    </dgm:pt>
    <dgm:pt modelId="{15175F6E-F98E-4874-9E50-48911140E250}" type="parTrans" cxnId="{EC951D71-2538-453C-B25D-EADF393E51A1}">
      <dgm:prSet/>
      <dgm:spPr/>
      <dgm:t>
        <a:bodyPr/>
        <a:lstStyle/>
        <a:p>
          <a:endParaRPr lang="en-US"/>
        </a:p>
      </dgm:t>
    </dgm:pt>
    <dgm:pt modelId="{22C9AF0F-76EC-437C-9822-0B4B6E8DBCF6}" type="sibTrans" cxnId="{EC951D71-2538-453C-B25D-EADF393E51A1}">
      <dgm:prSet/>
      <dgm:spPr/>
      <dgm:t>
        <a:bodyPr/>
        <a:lstStyle/>
        <a:p>
          <a:endParaRPr lang="en-US"/>
        </a:p>
      </dgm:t>
    </dgm:pt>
    <dgm:pt modelId="{09455AB5-147F-4016-A5C1-9389378921B5}">
      <dgm:prSet phldrT="[Text]" custT="1"/>
      <dgm:spPr/>
      <dgm:t>
        <a:bodyPr/>
        <a:lstStyle/>
        <a:p>
          <a:r>
            <a:rPr lang="en-US" sz="1800" dirty="0"/>
            <a:t>MD</a:t>
          </a:r>
          <a:endParaRPr lang="en-US" sz="1800" baseline="-25000" dirty="0"/>
        </a:p>
      </dgm:t>
    </dgm:pt>
    <dgm:pt modelId="{6FCE3AD5-4C7A-4509-9F57-0AD78D389F50}" type="parTrans" cxnId="{EC19CF3A-8ED9-44D8-BA9A-F748A30CB688}">
      <dgm:prSet/>
      <dgm:spPr/>
      <dgm:t>
        <a:bodyPr/>
        <a:lstStyle/>
        <a:p>
          <a:endParaRPr lang="en-US"/>
        </a:p>
      </dgm:t>
    </dgm:pt>
    <dgm:pt modelId="{1F4B51EE-2655-4B98-8B18-744C522F50AA}" type="sibTrans" cxnId="{EC19CF3A-8ED9-44D8-BA9A-F748A30CB688}">
      <dgm:prSet/>
      <dgm:spPr/>
      <dgm:t>
        <a:bodyPr/>
        <a:lstStyle/>
        <a:p>
          <a:endParaRPr lang="en-US"/>
        </a:p>
      </dgm:t>
    </dgm:pt>
    <dgm:pt modelId="{7649E248-F11D-47FF-8651-C07B8C94DC37}">
      <dgm:prSet phldrT="[Text]" custT="1"/>
      <dgm:spPr/>
      <dgm:t>
        <a:bodyPr/>
        <a:lstStyle/>
        <a:p>
          <a:r>
            <a:rPr lang="en-US" sz="1800" dirty="0"/>
            <a:t>RD</a:t>
          </a:r>
          <a:endParaRPr lang="en-US" sz="1800" baseline="-25000" dirty="0"/>
        </a:p>
      </dgm:t>
    </dgm:pt>
    <dgm:pt modelId="{0509B592-3F07-44FD-95EE-2DF7629B3D26}" type="parTrans" cxnId="{71AC39F8-393B-4391-9FE0-757C94E680E9}">
      <dgm:prSet/>
      <dgm:spPr/>
      <dgm:t>
        <a:bodyPr/>
        <a:lstStyle/>
        <a:p>
          <a:endParaRPr lang="en-US"/>
        </a:p>
      </dgm:t>
    </dgm:pt>
    <dgm:pt modelId="{A1CB429D-F1C6-4100-8138-370D3755E205}" type="sibTrans" cxnId="{71AC39F8-393B-4391-9FE0-757C94E680E9}">
      <dgm:prSet/>
      <dgm:spPr/>
      <dgm:t>
        <a:bodyPr/>
        <a:lstStyle/>
        <a:p>
          <a:endParaRPr lang="en-US"/>
        </a:p>
      </dgm:t>
    </dgm:pt>
    <dgm:pt modelId="{AC1EFF4B-2252-4F0C-8393-EDE784E545B2}" type="pres">
      <dgm:prSet presAssocID="{E8378D30-F795-46F9-8E17-F656683289E4}" presName="Name0" presStyleCnt="0">
        <dgm:presLayoutVars>
          <dgm:dir/>
          <dgm:resizeHandles val="exact"/>
        </dgm:presLayoutVars>
      </dgm:prSet>
      <dgm:spPr/>
    </dgm:pt>
    <dgm:pt modelId="{0B436E8B-B645-4065-B746-717FDEE00170}" type="pres">
      <dgm:prSet presAssocID="{E8378D30-F795-46F9-8E17-F656683289E4}" presName="arrow" presStyleLbl="bgShp" presStyleIdx="0" presStyleCnt="1" custLinFactNeighborX="-149" custLinFactNeighborY="3731"/>
      <dgm:spPr>
        <a:solidFill>
          <a:schemeClr val="tx2">
            <a:lumMod val="60000"/>
            <a:lumOff val="40000"/>
          </a:schemeClr>
        </a:solidFill>
      </dgm:spPr>
    </dgm:pt>
    <dgm:pt modelId="{9B0EEB61-D1A8-414A-8427-31F3E6E8BF16}" type="pres">
      <dgm:prSet presAssocID="{E8378D30-F795-46F9-8E17-F656683289E4}" presName="points" presStyleCnt="0"/>
      <dgm:spPr/>
    </dgm:pt>
    <dgm:pt modelId="{B54CEB8E-0096-4C25-A806-D20BB427E886}" type="pres">
      <dgm:prSet presAssocID="{449C0A7A-CFC5-469E-B02B-F5C6CE66BD95}" presName="compositeA" presStyleCnt="0"/>
      <dgm:spPr/>
    </dgm:pt>
    <dgm:pt modelId="{5F01A3AD-2207-4805-A063-0BB45E25EB67}" type="pres">
      <dgm:prSet presAssocID="{449C0A7A-CFC5-469E-B02B-F5C6CE66BD95}" presName="textA" presStyleLbl="revTx" presStyleIdx="0" presStyleCnt="3" custLinFactY="38597" custLinFactNeighborX="4158" custLinFactNeighborY="100000">
        <dgm:presLayoutVars>
          <dgm:bulletEnabled val="1"/>
        </dgm:presLayoutVars>
      </dgm:prSet>
      <dgm:spPr/>
    </dgm:pt>
    <dgm:pt modelId="{CCE0683B-09FF-4F84-AC1D-1B132A6BA743}" type="pres">
      <dgm:prSet presAssocID="{449C0A7A-CFC5-469E-B02B-F5C6CE66BD95}" presName="circleA" presStyleLbl="node1" presStyleIdx="0" presStyleCnt="3"/>
      <dgm:spPr/>
    </dgm:pt>
    <dgm:pt modelId="{21579E5A-915F-4FB9-BD6D-3227DF92D16A}" type="pres">
      <dgm:prSet presAssocID="{449C0A7A-CFC5-469E-B02B-F5C6CE66BD95}" presName="spaceA" presStyleCnt="0"/>
      <dgm:spPr/>
    </dgm:pt>
    <dgm:pt modelId="{DF36B0B7-8B8D-4A78-83C9-37C88EAD2894}" type="pres">
      <dgm:prSet presAssocID="{22C9AF0F-76EC-437C-9822-0B4B6E8DBCF6}" presName="space" presStyleCnt="0"/>
      <dgm:spPr/>
    </dgm:pt>
    <dgm:pt modelId="{87DE8F7B-B7DC-4005-B8EE-FC10D6838BF9}" type="pres">
      <dgm:prSet presAssocID="{09455AB5-147F-4016-A5C1-9389378921B5}" presName="compositeB" presStyleCnt="0"/>
      <dgm:spPr/>
    </dgm:pt>
    <dgm:pt modelId="{B80079E1-5D29-42BA-A235-3A83E0B44C79}" type="pres">
      <dgm:prSet presAssocID="{09455AB5-147F-4016-A5C1-9389378921B5}" presName="textB" presStyleLbl="revTx" presStyleIdx="1" presStyleCnt="3">
        <dgm:presLayoutVars>
          <dgm:bulletEnabled val="1"/>
        </dgm:presLayoutVars>
      </dgm:prSet>
      <dgm:spPr/>
    </dgm:pt>
    <dgm:pt modelId="{4BB19922-EAC9-42C1-BDD4-BE720E577285}" type="pres">
      <dgm:prSet presAssocID="{09455AB5-147F-4016-A5C1-9389378921B5}" presName="circleB" presStyleLbl="node1" presStyleIdx="1" presStyleCnt="3"/>
      <dgm:spPr/>
    </dgm:pt>
    <dgm:pt modelId="{393562FB-F719-4404-94DC-6DFBB5EFF72B}" type="pres">
      <dgm:prSet presAssocID="{09455AB5-147F-4016-A5C1-9389378921B5}" presName="spaceB" presStyleCnt="0"/>
      <dgm:spPr/>
    </dgm:pt>
    <dgm:pt modelId="{143FAF25-0AE2-4DE9-AB96-AE6B55BE3896}" type="pres">
      <dgm:prSet presAssocID="{1F4B51EE-2655-4B98-8B18-744C522F50AA}" presName="space" presStyleCnt="0"/>
      <dgm:spPr/>
    </dgm:pt>
    <dgm:pt modelId="{C10C2F31-A8A9-4D05-903A-3A9FDC5D4E1E}" type="pres">
      <dgm:prSet presAssocID="{7649E248-F11D-47FF-8651-C07B8C94DC37}" presName="compositeA" presStyleCnt="0"/>
      <dgm:spPr/>
    </dgm:pt>
    <dgm:pt modelId="{160C5A13-0F7D-4409-AE25-2B4080989506}" type="pres">
      <dgm:prSet presAssocID="{7649E248-F11D-47FF-8651-C07B8C94DC37}" presName="textA" presStyleLbl="revTx" presStyleIdx="2" presStyleCnt="3">
        <dgm:presLayoutVars>
          <dgm:bulletEnabled val="1"/>
        </dgm:presLayoutVars>
      </dgm:prSet>
      <dgm:spPr/>
    </dgm:pt>
    <dgm:pt modelId="{CB817678-5A75-4096-81D5-D9D8412D478F}" type="pres">
      <dgm:prSet presAssocID="{7649E248-F11D-47FF-8651-C07B8C94DC37}" presName="circleA" presStyleLbl="node1" presStyleIdx="2" presStyleCnt="3"/>
      <dgm:spPr/>
    </dgm:pt>
    <dgm:pt modelId="{27C49B3B-F9D5-446B-849E-E0A1F0AA4425}" type="pres">
      <dgm:prSet presAssocID="{7649E248-F11D-47FF-8651-C07B8C94DC37}" presName="spaceA" presStyleCnt="0"/>
      <dgm:spPr/>
    </dgm:pt>
  </dgm:ptLst>
  <dgm:cxnLst>
    <dgm:cxn modelId="{EC19CF3A-8ED9-44D8-BA9A-F748A30CB688}" srcId="{E8378D30-F795-46F9-8E17-F656683289E4}" destId="{09455AB5-147F-4016-A5C1-9389378921B5}" srcOrd="1" destOrd="0" parTransId="{6FCE3AD5-4C7A-4509-9F57-0AD78D389F50}" sibTransId="{1F4B51EE-2655-4B98-8B18-744C522F50AA}"/>
    <dgm:cxn modelId="{EC951D71-2538-453C-B25D-EADF393E51A1}" srcId="{E8378D30-F795-46F9-8E17-F656683289E4}" destId="{449C0A7A-CFC5-469E-B02B-F5C6CE66BD95}" srcOrd="0" destOrd="0" parTransId="{15175F6E-F98E-4874-9E50-48911140E250}" sibTransId="{22C9AF0F-76EC-437C-9822-0B4B6E8DBCF6}"/>
    <dgm:cxn modelId="{1E1D5054-9808-41F7-9927-11406C7D982F}" type="presOf" srcId="{E8378D30-F795-46F9-8E17-F656683289E4}" destId="{AC1EFF4B-2252-4F0C-8393-EDE784E545B2}" srcOrd="0" destOrd="0" presId="urn:microsoft.com/office/officeart/2005/8/layout/hProcess11"/>
    <dgm:cxn modelId="{9901157F-BBB7-41DB-9CD2-3D1626900B2A}" type="presOf" srcId="{09455AB5-147F-4016-A5C1-9389378921B5}" destId="{B80079E1-5D29-42BA-A235-3A83E0B44C79}" srcOrd="0" destOrd="0" presId="urn:microsoft.com/office/officeart/2005/8/layout/hProcess11"/>
    <dgm:cxn modelId="{74F3348C-2D98-49B6-BCF5-9C330AAD694F}" type="presOf" srcId="{449C0A7A-CFC5-469E-B02B-F5C6CE66BD95}" destId="{5F01A3AD-2207-4805-A063-0BB45E25EB67}" srcOrd="0" destOrd="0" presId="urn:microsoft.com/office/officeart/2005/8/layout/hProcess11"/>
    <dgm:cxn modelId="{6DA18A93-ECB6-41C9-8AEB-2E74D0997F13}" type="presOf" srcId="{7649E248-F11D-47FF-8651-C07B8C94DC37}" destId="{160C5A13-0F7D-4409-AE25-2B4080989506}" srcOrd="0" destOrd="0" presId="urn:microsoft.com/office/officeart/2005/8/layout/hProcess11"/>
    <dgm:cxn modelId="{71AC39F8-393B-4391-9FE0-757C94E680E9}" srcId="{E8378D30-F795-46F9-8E17-F656683289E4}" destId="{7649E248-F11D-47FF-8651-C07B8C94DC37}" srcOrd="2" destOrd="0" parTransId="{0509B592-3F07-44FD-95EE-2DF7629B3D26}" sibTransId="{A1CB429D-F1C6-4100-8138-370D3755E205}"/>
    <dgm:cxn modelId="{A71D2D98-81FE-4B8D-A4E0-F00EDA650A1E}" type="presParOf" srcId="{AC1EFF4B-2252-4F0C-8393-EDE784E545B2}" destId="{0B436E8B-B645-4065-B746-717FDEE00170}" srcOrd="0" destOrd="0" presId="urn:microsoft.com/office/officeart/2005/8/layout/hProcess11"/>
    <dgm:cxn modelId="{D6BD4A58-A830-4A17-8B36-16085C53ED1D}" type="presParOf" srcId="{AC1EFF4B-2252-4F0C-8393-EDE784E545B2}" destId="{9B0EEB61-D1A8-414A-8427-31F3E6E8BF16}" srcOrd="1" destOrd="0" presId="urn:microsoft.com/office/officeart/2005/8/layout/hProcess11"/>
    <dgm:cxn modelId="{B46190F7-F864-43CE-823A-A84687D595BF}" type="presParOf" srcId="{9B0EEB61-D1A8-414A-8427-31F3E6E8BF16}" destId="{B54CEB8E-0096-4C25-A806-D20BB427E886}" srcOrd="0" destOrd="0" presId="urn:microsoft.com/office/officeart/2005/8/layout/hProcess11"/>
    <dgm:cxn modelId="{AD0A34F1-D344-447C-A44C-30A5847B5770}" type="presParOf" srcId="{B54CEB8E-0096-4C25-A806-D20BB427E886}" destId="{5F01A3AD-2207-4805-A063-0BB45E25EB67}" srcOrd="0" destOrd="0" presId="urn:microsoft.com/office/officeart/2005/8/layout/hProcess11"/>
    <dgm:cxn modelId="{8BD690BB-7EA2-476C-8B4A-53E61EEB9321}" type="presParOf" srcId="{B54CEB8E-0096-4C25-A806-D20BB427E886}" destId="{CCE0683B-09FF-4F84-AC1D-1B132A6BA743}" srcOrd="1" destOrd="0" presId="urn:microsoft.com/office/officeart/2005/8/layout/hProcess11"/>
    <dgm:cxn modelId="{CA897A31-7090-4197-87DF-088FAF55D66B}" type="presParOf" srcId="{B54CEB8E-0096-4C25-A806-D20BB427E886}" destId="{21579E5A-915F-4FB9-BD6D-3227DF92D16A}" srcOrd="2" destOrd="0" presId="urn:microsoft.com/office/officeart/2005/8/layout/hProcess11"/>
    <dgm:cxn modelId="{79B461B3-9CAB-4849-8DD2-3AB2F5370DF1}" type="presParOf" srcId="{9B0EEB61-D1A8-414A-8427-31F3E6E8BF16}" destId="{DF36B0B7-8B8D-4A78-83C9-37C88EAD2894}" srcOrd="1" destOrd="0" presId="urn:microsoft.com/office/officeart/2005/8/layout/hProcess11"/>
    <dgm:cxn modelId="{9DD4EA1F-42BF-4B0C-90AE-4E8E24AAB935}" type="presParOf" srcId="{9B0EEB61-D1A8-414A-8427-31F3E6E8BF16}" destId="{87DE8F7B-B7DC-4005-B8EE-FC10D6838BF9}" srcOrd="2" destOrd="0" presId="urn:microsoft.com/office/officeart/2005/8/layout/hProcess11"/>
    <dgm:cxn modelId="{E8C67456-2A50-4443-B8C5-E5F22FBA05D7}" type="presParOf" srcId="{87DE8F7B-B7DC-4005-B8EE-FC10D6838BF9}" destId="{B80079E1-5D29-42BA-A235-3A83E0B44C79}" srcOrd="0" destOrd="0" presId="urn:microsoft.com/office/officeart/2005/8/layout/hProcess11"/>
    <dgm:cxn modelId="{968F5A71-6BAD-415E-807E-BE32AC308577}" type="presParOf" srcId="{87DE8F7B-B7DC-4005-B8EE-FC10D6838BF9}" destId="{4BB19922-EAC9-42C1-BDD4-BE720E577285}" srcOrd="1" destOrd="0" presId="urn:microsoft.com/office/officeart/2005/8/layout/hProcess11"/>
    <dgm:cxn modelId="{8C58012C-5764-4841-AC5B-64C0C072E151}" type="presParOf" srcId="{87DE8F7B-B7DC-4005-B8EE-FC10D6838BF9}" destId="{393562FB-F719-4404-94DC-6DFBB5EFF72B}" srcOrd="2" destOrd="0" presId="urn:microsoft.com/office/officeart/2005/8/layout/hProcess11"/>
    <dgm:cxn modelId="{24D9993F-911F-4197-AA78-304A07714CFD}" type="presParOf" srcId="{9B0EEB61-D1A8-414A-8427-31F3E6E8BF16}" destId="{143FAF25-0AE2-4DE9-AB96-AE6B55BE3896}" srcOrd="3" destOrd="0" presId="urn:microsoft.com/office/officeart/2005/8/layout/hProcess11"/>
    <dgm:cxn modelId="{6D2B82B1-E4F6-4650-8E4E-C1989E48E125}" type="presParOf" srcId="{9B0EEB61-D1A8-414A-8427-31F3E6E8BF16}" destId="{C10C2F31-A8A9-4D05-903A-3A9FDC5D4E1E}" srcOrd="4" destOrd="0" presId="urn:microsoft.com/office/officeart/2005/8/layout/hProcess11"/>
    <dgm:cxn modelId="{1195C5A1-A419-4599-A165-6B4B67F8CF3A}" type="presParOf" srcId="{C10C2F31-A8A9-4D05-903A-3A9FDC5D4E1E}" destId="{160C5A13-0F7D-4409-AE25-2B4080989506}" srcOrd="0" destOrd="0" presId="urn:microsoft.com/office/officeart/2005/8/layout/hProcess11"/>
    <dgm:cxn modelId="{AFB288E1-B80F-4E46-8C46-E1644A14FB97}" type="presParOf" srcId="{C10C2F31-A8A9-4D05-903A-3A9FDC5D4E1E}" destId="{CB817678-5A75-4096-81D5-D9D8412D478F}" srcOrd="1" destOrd="0" presId="urn:microsoft.com/office/officeart/2005/8/layout/hProcess11"/>
    <dgm:cxn modelId="{04FD84F0-6414-47A4-B777-BB9BF6E0DCB1}" type="presParOf" srcId="{C10C2F31-A8A9-4D05-903A-3A9FDC5D4E1E}" destId="{27C49B3B-F9D5-446B-849E-E0A1F0AA4425}" srcOrd="2" destOrd="0" presId="urn:microsoft.com/office/officeart/2005/8/layout/hProcess1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436E8B-B645-4065-B746-717FDEE00170}">
      <dsp:nvSpPr>
        <dsp:cNvPr id="0" name=""/>
        <dsp:cNvSpPr/>
      </dsp:nvSpPr>
      <dsp:spPr>
        <a:xfrm>
          <a:off x="0" y="420052"/>
          <a:ext cx="6096000" cy="560070"/>
        </a:xfrm>
        <a:prstGeom prst="notchedRightArrow">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dsp:style>
    </dsp:sp>
    <dsp:sp modelId="{5F01A3AD-2207-4805-A063-0BB45E25EB67}">
      <dsp:nvSpPr>
        <dsp:cNvPr id="0" name=""/>
        <dsp:cNvSpPr/>
      </dsp:nvSpPr>
      <dsp:spPr>
        <a:xfrm>
          <a:off x="48030" y="0"/>
          <a:ext cx="1768078" cy="560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marL="0" lvl="0" indent="0" algn="ctr" defTabSz="1066800">
            <a:lnSpc>
              <a:spcPct val="90000"/>
            </a:lnSpc>
            <a:spcBef>
              <a:spcPct val="0"/>
            </a:spcBef>
            <a:spcAft>
              <a:spcPct val="35000"/>
            </a:spcAft>
            <a:buNone/>
          </a:pPr>
          <a:endParaRPr lang="en-US" sz="2400" kern="1200" baseline="-25000" dirty="0"/>
        </a:p>
      </dsp:txBody>
      <dsp:txXfrm>
        <a:off x="48030" y="0"/>
        <a:ext cx="1768078" cy="560070"/>
      </dsp:txXfrm>
    </dsp:sp>
    <dsp:sp modelId="{CCE0683B-09FF-4F84-AC1D-1B132A6BA743}">
      <dsp:nvSpPr>
        <dsp:cNvPr id="0" name=""/>
        <dsp:cNvSpPr/>
      </dsp:nvSpPr>
      <dsp:spPr>
        <a:xfrm>
          <a:off x="816709" y="630078"/>
          <a:ext cx="140017" cy="1400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0079E1-5D29-42BA-A235-3A83E0B44C79}">
      <dsp:nvSpPr>
        <dsp:cNvPr id="0" name=""/>
        <dsp:cNvSpPr/>
      </dsp:nvSpPr>
      <dsp:spPr>
        <a:xfrm>
          <a:off x="1859160" y="840105"/>
          <a:ext cx="1768078" cy="560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MD</a:t>
          </a:r>
          <a:endParaRPr lang="en-US" sz="1800" kern="1200" baseline="-25000" dirty="0"/>
        </a:p>
        <a:p>
          <a:pPr marL="0" lvl="0" indent="0" algn="ctr" defTabSz="800100">
            <a:lnSpc>
              <a:spcPct val="90000"/>
            </a:lnSpc>
            <a:spcBef>
              <a:spcPct val="0"/>
            </a:spcBef>
            <a:spcAft>
              <a:spcPct val="35000"/>
            </a:spcAft>
            <a:buNone/>
          </a:pPr>
          <a:r>
            <a:rPr lang="en-US" sz="1800" kern="1200" dirty="0"/>
            <a:t>VD</a:t>
          </a:r>
          <a:endParaRPr lang="en-US" sz="1800" kern="1200" baseline="-25000" dirty="0"/>
        </a:p>
      </dsp:txBody>
      <dsp:txXfrm>
        <a:off x="1859160" y="840105"/>
        <a:ext cx="1768078" cy="560070"/>
      </dsp:txXfrm>
    </dsp:sp>
    <dsp:sp modelId="{4BB19922-EAC9-42C1-BDD4-BE720E577285}">
      <dsp:nvSpPr>
        <dsp:cNvPr id="0" name=""/>
        <dsp:cNvSpPr/>
      </dsp:nvSpPr>
      <dsp:spPr>
        <a:xfrm>
          <a:off x="2673191" y="630078"/>
          <a:ext cx="140017" cy="1400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0C5A13-0F7D-4409-AE25-2B4080989506}">
      <dsp:nvSpPr>
        <dsp:cNvPr id="0" name=""/>
        <dsp:cNvSpPr/>
      </dsp:nvSpPr>
      <dsp:spPr>
        <a:xfrm>
          <a:off x="3715642" y="0"/>
          <a:ext cx="1768078" cy="560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RD</a:t>
          </a:r>
          <a:endParaRPr lang="en-US" sz="1800" kern="1200" baseline="-25000" dirty="0"/>
        </a:p>
      </dsp:txBody>
      <dsp:txXfrm>
        <a:off x="3715642" y="0"/>
        <a:ext cx="1768078" cy="560070"/>
      </dsp:txXfrm>
    </dsp:sp>
    <dsp:sp modelId="{CB817678-5A75-4096-81D5-D9D8412D478F}">
      <dsp:nvSpPr>
        <dsp:cNvPr id="0" name=""/>
        <dsp:cNvSpPr/>
      </dsp:nvSpPr>
      <dsp:spPr>
        <a:xfrm>
          <a:off x="4529673" y="630078"/>
          <a:ext cx="140017" cy="14001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436E8B-B645-4065-B746-717FDEE00170}">
      <dsp:nvSpPr>
        <dsp:cNvPr id="0" name=""/>
        <dsp:cNvSpPr/>
      </dsp:nvSpPr>
      <dsp:spPr>
        <a:xfrm>
          <a:off x="0" y="442912"/>
          <a:ext cx="6096000" cy="590549"/>
        </a:xfrm>
        <a:prstGeom prst="notchedRightArrow">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dsp:style>
    </dsp:sp>
    <dsp:sp modelId="{5F01A3AD-2207-4805-A063-0BB45E25EB67}">
      <dsp:nvSpPr>
        <dsp:cNvPr id="0" name=""/>
        <dsp:cNvSpPr/>
      </dsp:nvSpPr>
      <dsp:spPr>
        <a:xfrm>
          <a:off x="48030" y="0"/>
          <a:ext cx="1768078" cy="590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marL="0" lvl="0" indent="0" algn="ctr" defTabSz="1066800">
            <a:lnSpc>
              <a:spcPct val="90000"/>
            </a:lnSpc>
            <a:spcBef>
              <a:spcPct val="0"/>
            </a:spcBef>
            <a:spcAft>
              <a:spcPct val="35000"/>
            </a:spcAft>
            <a:buNone/>
          </a:pPr>
          <a:endParaRPr lang="en-US" sz="2400" kern="1200" baseline="-25000" dirty="0"/>
        </a:p>
      </dsp:txBody>
      <dsp:txXfrm>
        <a:off x="48030" y="0"/>
        <a:ext cx="1768078" cy="590549"/>
      </dsp:txXfrm>
    </dsp:sp>
    <dsp:sp modelId="{CCE0683B-09FF-4F84-AC1D-1B132A6BA743}">
      <dsp:nvSpPr>
        <dsp:cNvPr id="0" name=""/>
        <dsp:cNvSpPr/>
      </dsp:nvSpPr>
      <dsp:spPr>
        <a:xfrm>
          <a:off x="812899" y="664368"/>
          <a:ext cx="147637" cy="14763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0079E1-5D29-42BA-A235-3A83E0B44C79}">
      <dsp:nvSpPr>
        <dsp:cNvPr id="0" name=""/>
        <dsp:cNvSpPr/>
      </dsp:nvSpPr>
      <dsp:spPr>
        <a:xfrm>
          <a:off x="1859160" y="885825"/>
          <a:ext cx="1768078" cy="590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VD</a:t>
          </a:r>
          <a:endParaRPr lang="en-US" sz="1800" kern="1200" baseline="-25000" dirty="0"/>
        </a:p>
      </dsp:txBody>
      <dsp:txXfrm>
        <a:off x="1859160" y="885825"/>
        <a:ext cx="1768078" cy="590549"/>
      </dsp:txXfrm>
    </dsp:sp>
    <dsp:sp modelId="{4BB19922-EAC9-42C1-BDD4-BE720E577285}">
      <dsp:nvSpPr>
        <dsp:cNvPr id="0" name=""/>
        <dsp:cNvSpPr/>
      </dsp:nvSpPr>
      <dsp:spPr>
        <a:xfrm>
          <a:off x="2669381" y="664368"/>
          <a:ext cx="147637" cy="14763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0C5A13-0F7D-4409-AE25-2B4080989506}">
      <dsp:nvSpPr>
        <dsp:cNvPr id="0" name=""/>
        <dsp:cNvSpPr/>
      </dsp:nvSpPr>
      <dsp:spPr>
        <a:xfrm>
          <a:off x="3715642" y="0"/>
          <a:ext cx="1768078" cy="590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RD</a:t>
          </a:r>
          <a:endParaRPr lang="en-US" sz="1800" kern="1200" baseline="-25000" dirty="0"/>
        </a:p>
      </dsp:txBody>
      <dsp:txXfrm>
        <a:off x="3715642" y="0"/>
        <a:ext cx="1768078" cy="590549"/>
      </dsp:txXfrm>
    </dsp:sp>
    <dsp:sp modelId="{CB817678-5A75-4096-81D5-D9D8412D478F}">
      <dsp:nvSpPr>
        <dsp:cNvPr id="0" name=""/>
        <dsp:cNvSpPr/>
      </dsp:nvSpPr>
      <dsp:spPr>
        <a:xfrm>
          <a:off x="4525863" y="664368"/>
          <a:ext cx="147637" cy="14763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436E8B-B645-4065-B746-717FDEE00170}">
      <dsp:nvSpPr>
        <dsp:cNvPr id="0" name=""/>
        <dsp:cNvSpPr/>
      </dsp:nvSpPr>
      <dsp:spPr>
        <a:xfrm>
          <a:off x="0" y="452947"/>
          <a:ext cx="6096000" cy="575310"/>
        </a:xfrm>
        <a:prstGeom prst="notchedRightArrow">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dsp:style>
    </dsp:sp>
    <dsp:sp modelId="{5F01A3AD-2207-4805-A063-0BB45E25EB67}">
      <dsp:nvSpPr>
        <dsp:cNvPr id="0" name=""/>
        <dsp:cNvSpPr/>
      </dsp:nvSpPr>
      <dsp:spPr>
        <a:xfrm>
          <a:off x="76195" y="797362"/>
          <a:ext cx="1768078" cy="57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VD</a:t>
          </a:r>
          <a:endParaRPr lang="en-US" sz="1800" kern="1200" baseline="-25000" dirty="0"/>
        </a:p>
      </dsp:txBody>
      <dsp:txXfrm>
        <a:off x="76195" y="797362"/>
        <a:ext cx="1768078" cy="575310"/>
      </dsp:txXfrm>
    </dsp:sp>
    <dsp:sp modelId="{CCE0683B-09FF-4F84-AC1D-1B132A6BA743}">
      <dsp:nvSpPr>
        <dsp:cNvPr id="0" name=""/>
        <dsp:cNvSpPr/>
      </dsp:nvSpPr>
      <dsp:spPr>
        <a:xfrm>
          <a:off x="814804" y="647223"/>
          <a:ext cx="143827" cy="14382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0079E1-5D29-42BA-A235-3A83E0B44C79}">
      <dsp:nvSpPr>
        <dsp:cNvPr id="0" name=""/>
        <dsp:cNvSpPr/>
      </dsp:nvSpPr>
      <dsp:spPr>
        <a:xfrm>
          <a:off x="1859160" y="862965"/>
          <a:ext cx="1768078" cy="57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en-US" sz="1800" kern="1200" dirty="0"/>
            <a:t>MD</a:t>
          </a:r>
          <a:endParaRPr lang="en-US" sz="1800" kern="1200" baseline="-25000" dirty="0"/>
        </a:p>
      </dsp:txBody>
      <dsp:txXfrm>
        <a:off x="1859160" y="862965"/>
        <a:ext cx="1768078" cy="575310"/>
      </dsp:txXfrm>
    </dsp:sp>
    <dsp:sp modelId="{4BB19922-EAC9-42C1-BDD4-BE720E577285}">
      <dsp:nvSpPr>
        <dsp:cNvPr id="0" name=""/>
        <dsp:cNvSpPr/>
      </dsp:nvSpPr>
      <dsp:spPr>
        <a:xfrm>
          <a:off x="2671286" y="647223"/>
          <a:ext cx="143827" cy="14382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0C5A13-0F7D-4409-AE25-2B4080989506}">
      <dsp:nvSpPr>
        <dsp:cNvPr id="0" name=""/>
        <dsp:cNvSpPr/>
      </dsp:nvSpPr>
      <dsp:spPr>
        <a:xfrm>
          <a:off x="3715642" y="0"/>
          <a:ext cx="1768078" cy="57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n-US" sz="1800" kern="1200" dirty="0"/>
            <a:t>RD</a:t>
          </a:r>
          <a:endParaRPr lang="en-US" sz="1800" kern="1200" baseline="-25000" dirty="0"/>
        </a:p>
      </dsp:txBody>
      <dsp:txXfrm>
        <a:off x="3715642" y="0"/>
        <a:ext cx="1768078" cy="575310"/>
      </dsp:txXfrm>
    </dsp:sp>
    <dsp:sp modelId="{CB817678-5A75-4096-81D5-D9D8412D478F}">
      <dsp:nvSpPr>
        <dsp:cNvPr id="0" name=""/>
        <dsp:cNvSpPr/>
      </dsp:nvSpPr>
      <dsp:spPr>
        <a:xfrm>
          <a:off x="4527768" y="647223"/>
          <a:ext cx="143827" cy="14382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BD5DC338-9E31-42D4-8719-40FB82C3C161}" type="datetimeFigureOut">
              <a:rPr lang="en-US" smtClean="0"/>
              <a:t>10/9/2017</a:t>
            </a:fld>
            <a:endParaRPr lang="en-US" dirty="0"/>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36AC137A-FCF2-4E42-8546-2D643FEE1001}" type="slidenum">
              <a:rPr lang="en-US" smtClean="0"/>
              <a:t>‹#›</a:t>
            </a:fld>
            <a:endParaRPr lang="en-US" dirty="0"/>
          </a:p>
        </p:txBody>
      </p:sp>
    </p:spTree>
    <p:extLst>
      <p:ext uri="{BB962C8B-B14F-4D97-AF65-F5344CB8AC3E}">
        <p14:creationId xmlns:p14="http://schemas.microsoft.com/office/powerpoint/2010/main" val="981243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C137A-FCF2-4E42-8546-2D643FEE1001}" type="slidenum">
              <a:rPr lang="en-US" smtClean="0"/>
              <a:t>1</a:t>
            </a:fld>
            <a:endParaRPr lang="en-US" dirty="0"/>
          </a:p>
        </p:txBody>
      </p:sp>
    </p:spTree>
    <p:extLst>
      <p:ext uri="{BB962C8B-B14F-4D97-AF65-F5344CB8AC3E}">
        <p14:creationId xmlns:p14="http://schemas.microsoft.com/office/powerpoint/2010/main" val="2143354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48805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009010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469954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953619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859820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146903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F0D566-F212-46EC-8330-F0BA29295190}" type="slidenum">
              <a:rPr lang="en-GB"/>
              <a:pPr fontAlgn="base">
                <a:spcBef>
                  <a:spcPct val="0"/>
                </a:spcBef>
                <a:spcAft>
                  <a:spcPct val="0"/>
                </a:spcAft>
                <a:defRPr/>
              </a:pPr>
              <a:t>41</a:t>
            </a:fld>
            <a:endParaRPr lang="en-GB" dirty="0"/>
          </a:p>
        </p:txBody>
      </p:sp>
    </p:spTree>
    <p:extLst>
      <p:ext uri="{BB962C8B-B14F-4D97-AF65-F5344CB8AC3E}">
        <p14:creationId xmlns:p14="http://schemas.microsoft.com/office/powerpoint/2010/main" val="219850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A4ECD7-0168-438B-88FB-C220013FC8BE}" type="slidenum">
              <a:rPr lang="en-GB"/>
              <a:pPr fontAlgn="base">
                <a:spcBef>
                  <a:spcPct val="0"/>
                </a:spcBef>
                <a:spcAft>
                  <a:spcPct val="0"/>
                </a:spcAft>
                <a:defRPr/>
              </a:pPr>
              <a:t>42</a:t>
            </a:fld>
            <a:endParaRPr lang="en-GB" dirty="0"/>
          </a:p>
        </p:txBody>
      </p:sp>
    </p:spTree>
    <p:extLst>
      <p:ext uri="{BB962C8B-B14F-4D97-AF65-F5344CB8AC3E}">
        <p14:creationId xmlns:p14="http://schemas.microsoft.com/office/powerpoint/2010/main" val="1369517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0017854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821846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xfrm>
            <a:off x="425450" y="692150"/>
            <a:ext cx="6159500" cy="3463925"/>
          </a:xfrm>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4771D8-322F-431E-9855-CA76D7EB5828}" type="slidenum">
              <a:rPr lang="en-US"/>
              <a:pPr fontAlgn="base">
                <a:spcBef>
                  <a:spcPct val="0"/>
                </a:spcBef>
                <a:spcAft>
                  <a:spcPct val="0"/>
                </a:spcAft>
                <a:defRPr/>
              </a:pPr>
              <a:t>6</a:t>
            </a:fld>
            <a:endParaRPr lang="en-US" dirty="0"/>
          </a:p>
        </p:txBody>
      </p:sp>
    </p:spTree>
    <p:extLst>
      <p:ext uri="{BB962C8B-B14F-4D97-AF65-F5344CB8AC3E}">
        <p14:creationId xmlns:p14="http://schemas.microsoft.com/office/powerpoint/2010/main" val="39600856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65535" indent="-294436" eaLnBrk="0" hangingPunct="0">
              <a:defRPr>
                <a:solidFill>
                  <a:schemeClr val="tx1"/>
                </a:solidFill>
                <a:latin typeface="Arial" pitchFamily="34" charset="0"/>
              </a:defRPr>
            </a:lvl2pPr>
            <a:lvl3pPr marL="1177748" indent="-235550" eaLnBrk="0" hangingPunct="0">
              <a:defRPr>
                <a:solidFill>
                  <a:schemeClr val="tx1"/>
                </a:solidFill>
                <a:latin typeface="Arial" pitchFamily="34" charset="0"/>
              </a:defRPr>
            </a:lvl3pPr>
            <a:lvl4pPr marL="1648845" indent="-235550" eaLnBrk="0" hangingPunct="0">
              <a:defRPr>
                <a:solidFill>
                  <a:schemeClr val="tx1"/>
                </a:solidFill>
                <a:latin typeface="Arial" pitchFamily="34" charset="0"/>
              </a:defRPr>
            </a:lvl4pPr>
            <a:lvl5pPr marL="2119944" indent="-235550" eaLnBrk="0" hangingPunct="0">
              <a:defRPr>
                <a:solidFill>
                  <a:schemeClr val="tx1"/>
                </a:solidFill>
                <a:latin typeface="Arial" pitchFamily="34" charset="0"/>
              </a:defRPr>
            </a:lvl5pPr>
            <a:lvl6pPr marL="2591044" indent="-235550" eaLnBrk="0" fontAlgn="base" hangingPunct="0">
              <a:spcBef>
                <a:spcPct val="0"/>
              </a:spcBef>
              <a:spcAft>
                <a:spcPct val="0"/>
              </a:spcAft>
              <a:defRPr>
                <a:solidFill>
                  <a:schemeClr val="tx1"/>
                </a:solidFill>
                <a:latin typeface="Arial" pitchFamily="34" charset="0"/>
              </a:defRPr>
            </a:lvl6pPr>
            <a:lvl7pPr marL="3062143" indent="-235550" eaLnBrk="0" fontAlgn="base" hangingPunct="0">
              <a:spcBef>
                <a:spcPct val="0"/>
              </a:spcBef>
              <a:spcAft>
                <a:spcPct val="0"/>
              </a:spcAft>
              <a:defRPr>
                <a:solidFill>
                  <a:schemeClr val="tx1"/>
                </a:solidFill>
                <a:latin typeface="Arial" pitchFamily="34" charset="0"/>
              </a:defRPr>
            </a:lvl7pPr>
            <a:lvl8pPr marL="3533242" indent="-235550" eaLnBrk="0" fontAlgn="base" hangingPunct="0">
              <a:spcBef>
                <a:spcPct val="0"/>
              </a:spcBef>
              <a:spcAft>
                <a:spcPct val="0"/>
              </a:spcAft>
              <a:defRPr>
                <a:solidFill>
                  <a:schemeClr val="tx1"/>
                </a:solidFill>
                <a:latin typeface="Arial" pitchFamily="34" charset="0"/>
              </a:defRPr>
            </a:lvl8pPr>
            <a:lvl9pPr marL="4004341" indent="-235550" eaLnBrk="0" fontAlgn="base" hangingPunct="0">
              <a:spcBef>
                <a:spcPct val="0"/>
              </a:spcBef>
              <a:spcAft>
                <a:spcPct val="0"/>
              </a:spcAft>
              <a:defRPr>
                <a:solidFill>
                  <a:schemeClr val="tx1"/>
                </a:solidFill>
                <a:latin typeface="Arial" pitchFamily="34" charset="0"/>
              </a:defRPr>
            </a:lvl9pPr>
          </a:lstStyle>
          <a:p>
            <a:pPr>
              <a:defRPr/>
            </a:pPr>
            <a:fld id="{5215C8A7-12AD-48A2-A0FD-9E77C3D3397C}" type="slidenum">
              <a:rPr lang="en-US">
                <a:solidFill>
                  <a:prstClr val="black"/>
                </a:solidFill>
                <a:latin typeface="Times New Roman" pitchFamily="18" charset="0"/>
              </a:rPr>
              <a:pPr>
                <a:defRPr/>
              </a:pPr>
              <a:t>47</a:t>
            </a:fld>
            <a:endParaRPr lang="en-US" dirty="0">
              <a:solidFill>
                <a:prstClr val="black"/>
              </a:solidFill>
              <a:latin typeface="Times New Roman" pitchFamily="18" charset="0"/>
            </a:endParaRPr>
          </a:p>
        </p:txBody>
      </p:sp>
      <p:sp>
        <p:nvSpPr>
          <p:cNvPr id="53251" name="Rectangle 2"/>
          <p:cNvSpPr>
            <a:spLocks noGrp="1" noRot="1" noChangeAspect="1" noChangeArrowheads="1" noTextEdit="1"/>
          </p:cNvSpPr>
          <p:nvPr>
            <p:ph type="sldImg"/>
          </p:nvPr>
        </p:nvSpPr>
        <p:spPr bwMode="auto">
          <a:xfrm>
            <a:off x="473075" y="679450"/>
            <a:ext cx="6219825" cy="34988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xfrm>
            <a:off x="717270" y="4431953"/>
            <a:ext cx="5731651" cy="41977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794764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xfrm>
            <a:off x="473075" y="698500"/>
            <a:ext cx="6219825" cy="3498850"/>
          </a:xfrm>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4771D8-322F-431E-9855-CA76D7EB5828}" type="slidenum">
              <a:rPr lang="en-US"/>
              <a:pPr fontAlgn="base">
                <a:spcBef>
                  <a:spcPct val="0"/>
                </a:spcBef>
                <a:spcAft>
                  <a:spcPct val="0"/>
                </a:spcAft>
                <a:defRPr/>
              </a:pPr>
              <a:t>7</a:t>
            </a:fld>
            <a:endParaRPr lang="en-US" dirty="0"/>
          </a:p>
        </p:txBody>
      </p:sp>
    </p:spTree>
    <p:extLst>
      <p:ext uri="{BB962C8B-B14F-4D97-AF65-F5344CB8AC3E}">
        <p14:creationId xmlns:p14="http://schemas.microsoft.com/office/powerpoint/2010/main" val="2432242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9</a:t>
            </a:fld>
            <a:endParaRPr lang="en-US" dirty="0"/>
          </a:p>
        </p:txBody>
      </p:sp>
    </p:spTree>
    <p:extLst>
      <p:ext uri="{BB962C8B-B14F-4D97-AF65-F5344CB8AC3E}">
        <p14:creationId xmlns:p14="http://schemas.microsoft.com/office/powerpoint/2010/main" val="4172695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4EFA71-D95A-461C-AF7D-3A4CA2DDAA16}" type="slidenum">
              <a:rPr lang="en-US" smtClean="0"/>
              <a:pPr fontAlgn="base">
                <a:spcBef>
                  <a:spcPct val="0"/>
                </a:spcBef>
                <a:spcAft>
                  <a:spcPct val="0"/>
                </a:spcAft>
                <a:defRPr/>
              </a:pPr>
              <a:t>16</a:t>
            </a:fld>
            <a:endParaRPr lang="en-US" dirty="0"/>
          </a:p>
        </p:txBody>
      </p:sp>
    </p:spTree>
    <p:extLst>
      <p:ext uri="{BB962C8B-B14F-4D97-AF65-F5344CB8AC3E}">
        <p14:creationId xmlns:p14="http://schemas.microsoft.com/office/powerpoint/2010/main" val="764892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7041" indent="-287324" eaLnBrk="0" hangingPunct="0">
              <a:defRPr>
                <a:solidFill>
                  <a:schemeClr val="tx1"/>
                </a:solidFill>
                <a:latin typeface="Arial" charset="0"/>
                <a:ea typeface="ＭＳ Ｐゴシック" pitchFamily="34" charset="-128"/>
              </a:defRPr>
            </a:lvl2pPr>
            <a:lvl3pPr marL="1149295" indent="-229859" eaLnBrk="0" hangingPunct="0">
              <a:defRPr>
                <a:solidFill>
                  <a:schemeClr val="tx1"/>
                </a:solidFill>
                <a:latin typeface="Arial" charset="0"/>
                <a:ea typeface="ＭＳ Ｐゴシック" pitchFamily="34" charset="-128"/>
              </a:defRPr>
            </a:lvl3pPr>
            <a:lvl4pPr marL="1609013" indent="-229859" eaLnBrk="0" hangingPunct="0">
              <a:defRPr>
                <a:solidFill>
                  <a:schemeClr val="tx1"/>
                </a:solidFill>
                <a:latin typeface="Arial" charset="0"/>
                <a:ea typeface="ＭＳ Ｐゴシック" pitchFamily="34" charset="-128"/>
              </a:defRPr>
            </a:lvl4pPr>
            <a:lvl5pPr marL="2068730" indent="-229859" eaLnBrk="0" hangingPunct="0">
              <a:defRPr>
                <a:solidFill>
                  <a:schemeClr val="tx1"/>
                </a:solidFill>
                <a:latin typeface="Arial" charset="0"/>
                <a:ea typeface="ＭＳ Ｐゴシック" pitchFamily="34" charset="-128"/>
              </a:defRPr>
            </a:lvl5pPr>
            <a:lvl6pPr marL="2528449" indent="-229859" eaLnBrk="0" fontAlgn="base" hangingPunct="0">
              <a:spcBef>
                <a:spcPct val="0"/>
              </a:spcBef>
              <a:spcAft>
                <a:spcPct val="0"/>
              </a:spcAft>
              <a:defRPr>
                <a:solidFill>
                  <a:schemeClr val="tx1"/>
                </a:solidFill>
                <a:latin typeface="Arial" charset="0"/>
                <a:ea typeface="ＭＳ Ｐゴシック" pitchFamily="34" charset="-128"/>
              </a:defRPr>
            </a:lvl6pPr>
            <a:lvl7pPr marL="2988167" indent="-229859" eaLnBrk="0" fontAlgn="base" hangingPunct="0">
              <a:spcBef>
                <a:spcPct val="0"/>
              </a:spcBef>
              <a:spcAft>
                <a:spcPct val="0"/>
              </a:spcAft>
              <a:defRPr>
                <a:solidFill>
                  <a:schemeClr val="tx1"/>
                </a:solidFill>
                <a:latin typeface="Arial" charset="0"/>
                <a:ea typeface="ＭＳ Ｐゴシック" pitchFamily="34" charset="-128"/>
              </a:defRPr>
            </a:lvl7pPr>
            <a:lvl8pPr marL="3447883" indent="-229859" eaLnBrk="0" fontAlgn="base" hangingPunct="0">
              <a:spcBef>
                <a:spcPct val="0"/>
              </a:spcBef>
              <a:spcAft>
                <a:spcPct val="0"/>
              </a:spcAft>
              <a:defRPr>
                <a:solidFill>
                  <a:schemeClr val="tx1"/>
                </a:solidFill>
                <a:latin typeface="Arial" charset="0"/>
                <a:ea typeface="ＭＳ Ｐゴシック" pitchFamily="34" charset="-128"/>
              </a:defRPr>
            </a:lvl8pPr>
            <a:lvl9pPr marL="3907602" indent="-229859" eaLnBrk="0" fontAlgn="base" hangingPunct="0">
              <a:spcBef>
                <a:spcPct val="0"/>
              </a:spcBef>
              <a:spcAft>
                <a:spcPct val="0"/>
              </a:spcAft>
              <a:defRPr>
                <a:solidFill>
                  <a:schemeClr val="tx1"/>
                </a:solidFill>
                <a:latin typeface="Arial" charset="0"/>
                <a:ea typeface="ＭＳ Ｐゴシック" pitchFamily="34" charset="-128"/>
              </a:defRPr>
            </a:lvl9pPr>
          </a:lstStyle>
          <a:p>
            <a:fld id="{FC918634-F1CA-4183-B1F8-94B25F3387C0}" type="slidenum">
              <a:rPr lang="en-US" smtClean="0"/>
              <a:pPr/>
              <a:t>19</a:t>
            </a:fld>
            <a:endParaRPr lang="en-US" dirty="0"/>
          </a:p>
        </p:txBody>
      </p:sp>
    </p:spTree>
    <p:extLst>
      <p:ext uri="{BB962C8B-B14F-4D97-AF65-F5344CB8AC3E}">
        <p14:creationId xmlns:p14="http://schemas.microsoft.com/office/powerpoint/2010/main" val="1936903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27229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45705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2332333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A12C33-3307-4E87-9C1B-65DB71EFFAE8}" type="datetime1">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FBE82C-6AEE-4C88-A9E7-85E93D6B7C61}" type="datetime1">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E5AD68-C7E3-42F8-9D9A-47455204953B}" type="datetime1">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3C6FCF-B7A7-4F17-BEEA-E862AEDFE3C6}" type="datetime1">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8CC6EF-4A03-40A9-A8B6-A22A2066DFC8}" type="datetime1">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751A484-A51C-4FCF-9BB4-6E58484B641C}" type="datetime1">
              <a:rPr lang="en-US" smtClean="0"/>
              <a:t>10/9/2017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D3A1B4C-CFDF-4312-84D7-606FFEA0AB56}" type="datetime1">
              <a:rPr lang="en-US" smtClean="0"/>
              <a:t>10/9/2017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95719B-6375-4475-8417-CFFE06D61C1B}" type="datetime1">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7F08D5-A4C0-4DCE-B288-9D7D99116307}" type="datetime1">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fld id="{994F283D-1821-4C27-A13A-9535060AFFC0}" type="datetime1">
              <a:rPr lang="en-US" altLang="en-US" smtClean="0">
                <a:solidFill>
                  <a:srgbClr val="000000"/>
                </a:solidFill>
              </a:rPr>
              <a:t>10/9/2017</a:t>
            </a:fld>
            <a:endParaRPr lang="en-US" altLang="en-US" dirty="0">
              <a:solidFill>
                <a:srgbClr val="000000"/>
              </a:solidFill>
            </a:endParaRPr>
          </a:p>
        </p:txBody>
      </p:sp>
      <p:sp>
        <p:nvSpPr>
          <p:cNvPr id="7"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pPr>
              <a:defRPr/>
            </a:pPr>
            <a:endParaRPr lang="en-US" altLang="en-US"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2B5516E7-C545-419B-979E-7B0D3CD9EFE1}"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150783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D9A66-32BC-4D33-BED7-DAF2433ADE33}" type="datetime1">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ECB7A-563C-4161-B716-E43B02012132}" type="datetime1">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4726E6-BC1E-4493-9AD8-AAA5479338C8}" type="datetime1">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2028B3-4C66-4C8A-AAC9-AAAD708C5ACF}" type="datetime1">
              <a:rPr lang="en-US" smtClean="0"/>
              <a:t>10/9/2017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A51BDB-F85E-40C0-9064-FE5B5A8658F3}" type="datetime1">
              <a:rPr lang="en-US" smtClean="0"/>
              <a:t>10/9/2017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71F2900-ABA5-4CD3-9F32-6B508F681CD0}" type="datetime1">
              <a:rPr lang="en-US" smtClean="0"/>
              <a:t>10/9/2017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C4ECCA-FFD2-4541-8BFF-E36C17CA9E13}" type="datetime1">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F0AA95-6E38-44B6-A3EC-0149F723A464}" type="datetime1">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077929B-57AE-42DA-B878-DF93214240A2}" type="datetime1">
              <a:rPr lang="en-US" smtClean="0"/>
              <a:t>10/9/2017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publicreports.treasury.tn.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6.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4033" y="3538699"/>
            <a:ext cx="7772400" cy="1603432"/>
          </a:xfrm>
          <a:ln>
            <a:solidFill>
              <a:schemeClr val="accent1">
                <a:lumMod val="50000"/>
              </a:schemeClr>
            </a:solidFill>
          </a:ln>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cap="none" dirty="0">
                <a:ln/>
                <a:solidFill>
                  <a:srgbClr val="C00000"/>
                </a:solidFill>
              </a:rPr>
              <a:t>Pensions – Are We There Yet?</a:t>
            </a:r>
            <a:br>
              <a:rPr lang="en-US" sz="4000" b="1" cap="none" dirty="0">
                <a:ln/>
                <a:solidFill>
                  <a:srgbClr val="C00000"/>
                </a:solidFill>
              </a:rPr>
            </a:br>
            <a:br>
              <a:rPr lang="en-US" sz="4000" b="1" cap="none" dirty="0">
                <a:ln/>
                <a:solidFill>
                  <a:srgbClr val="C00000"/>
                </a:solidFill>
              </a:rPr>
            </a:br>
            <a:r>
              <a:rPr lang="en-US" sz="2000" b="1" cap="none" dirty="0">
                <a:ln/>
                <a:solidFill>
                  <a:srgbClr val="C00000"/>
                </a:solidFill>
              </a:rPr>
              <a:t> October 12, 2017</a:t>
            </a:r>
            <a:endParaRPr lang="en-US" sz="1200" b="1" cap="none" dirty="0">
              <a:ln/>
              <a:solidFill>
                <a:srgbClr val="C00000"/>
              </a:solidFill>
            </a:endParaRPr>
          </a:p>
        </p:txBody>
      </p:sp>
      <p:sp>
        <p:nvSpPr>
          <p:cNvPr id="4" name="TextBox 3"/>
          <p:cNvSpPr txBox="1"/>
          <p:nvPr/>
        </p:nvSpPr>
        <p:spPr>
          <a:xfrm>
            <a:off x="4495774" y="5879068"/>
            <a:ext cx="3296865" cy="369332"/>
          </a:xfrm>
          <a:prstGeom prst="rect">
            <a:avLst/>
          </a:prstGeom>
          <a:noFill/>
        </p:spPr>
        <p:txBody>
          <a:bodyPr wrap="none" rtlCol="0">
            <a:spAutoFit/>
          </a:bodyPr>
          <a:lstStyle/>
          <a:p>
            <a:r>
              <a:rPr lang="en-US" dirty="0"/>
              <a:t>Jerry E. Durham, CPA, CGFM, CFE</a:t>
            </a:r>
          </a:p>
        </p:txBody>
      </p:sp>
      <p:sp>
        <p:nvSpPr>
          <p:cNvPr id="5" name="Subtitle 4"/>
          <p:cNvSpPr>
            <a:spLocks noGrp="1"/>
          </p:cNvSpPr>
          <p:nvPr>
            <p:ph type="subTitle" idx="1"/>
          </p:nvPr>
        </p:nvSpPr>
        <p:spPr>
          <a:xfrm>
            <a:off x="1799219" y="5306972"/>
            <a:ext cx="8689976" cy="776587"/>
          </a:xfrm>
        </p:spPr>
        <p:txBody>
          <a:bodyPr>
            <a:scene3d>
              <a:camera prst="orthographicFront"/>
              <a:lightRig rig="harsh" dir="t"/>
            </a:scene3d>
            <a:sp3d extrusionH="57150" prstMaterial="matte">
              <a:bevelT w="63500" h="12700" prst="angle"/>
              <a:contourClr>
                <a:schemeClr val="bg1">
                  <a:lumMod val="65000"/>
                </a:schemeClr>
              </a:contourClr>
            </a:sp3d>
          </a:bodyPr>
          <a:lstStyle/>
          <a:p>
            <a:endParaRPr lang="en-US" b="1" cap="none" dirty="0">
              <a:ln/>
              <a:solidFill>
                <a:schemeClr val="tx1"/>
              </a:solidFill>
            </a:endParaRPr>
          </a:p>
          <a:p>
            <a:endParaRPr lang="en-US" b="1" cap="none" dirty="0">
              <a:ln/>
              <a:solidFill>
                <a:schemeClr val="tx1"/>
              </a:solidFill>
            </a:endParaRPr>
          </a:p>
        </p:txBody>
      </p:sp>
      <p:sp>
        <p:nvSpPr>
          <p:cNvPr id="6" name="Slide Number Placeholder 5"/>
          <p:cNvSpPr>
            <a:spLocks noGrp="1"/>
          </p:cNvSpPr>
          <p:nvPr>
            <p:ph type="sldNum" sz="quarter" idx="12"/>
          </p:nvPr>
        </p:nvSpPr>
        <p:spPr/>
        <p:txBody>
          <a:bodyPr/>
          <a:lstStyle/>
          <a:p>
            <a:fld id="{6D22F896-40B5-4ADD-8801-0D06FADFA095}" type="slidenum">
              <a:rPr lang="en-US" smtClean="0"/>
              <a:t>1</a:t>
            </a:fld>
            <a:endParaRPr lang="en-US" dirty="0"/>
          </a:p>
        </p:txBody>
      </p:sp>
      <p:sp>
        <p:nvSpPr>
          <p:cNvPr id="8" name="TextBox 7">
            <a:extLst>
              <a:ext uri="{FF2B5EF4-FFF2-40B4-BE49-F238E27FC236}">
                <a16:creationId xmlns:a16="http://schemas.microsoft.com/office/drawing/2014/main" id="{CC7621D9-8860-4EC7-B19D-6F9E213F186F}"/>
              </a:ext>
            </a:extLst>
          </p:cNvPr>
          <p:cNvSpPr txBox="1"/>
          <p:nvPr/>
        </p:nvSpPr>
        <p:spPr>
          <a:xfrm>
            <a:off x="904261" y="579783"/>
            <a:ext cx="4190253" cy="2123658"/>
          </a:xfrm>
          <a:prstGeom prst="rect">
            <a:avLst/>
          </a:prstGeom>
          <a:noFill/>
          <a:ln w="3810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1">
                    <a:lumMod val="75000"/>
                  </a:schemeClr>
                </a:solidFill>
              </a:rPr>
              <a:t>TGFOA</a:t>
            </a:r>
          </a:p>
          <a:p>
            <a:r>
              <a:rPr lang="en-US" sz="4400" b="1" dirty="0">
                <a:ln/>
                <a:solidFill>
                  <a:schemeClr val="accent1">
                    <a:lumMod val="75000"/>
                  </a:schemeClr>
                </a:solidFill>
              </a:rPr>
              <a:t>Fall Conference</a:t>
            </a:r>
          </a:p>
          <a:p>
            <a:r>
              <a:rPr lang="en-US" sz="4400" b="1" dirty="0">
                <a:ln/>
                <a:solidFill>
                  <a:schemeClr val="accent1">
                    <a:lumMod val="75000"/>
                  </a:schemeClr>
                </a:solidFill>
              </a:rPr>
              <a:t> </a:t>
            </a:r>
          </a:p>
        </p:txBody>
      </p:sp>
    </p:spTree>
    <p:extLst>
      <p:ext uri="{BB962C8B-B14F-4D97-AF65-F5344CB8AC3E}">
        <p14:creationId xmlns:p14="http://schemas.microsoft.com/office/powerpoint/2010/main" val="1423447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GASB Opening Thoughts</a:t>
            </a:r>
          </a:p>
        </p:txBody>
      </p:sp>
      <p:sp>
        <p:nvSpPr>
          <p:cNvPr id="3" name="Content Placeholder 2"/>
          <p:cNvSpPr>
            <a:spLocks noGrp="1"/>
          </p:cNvSpPr>
          <p:nvPr>
            <p:ph idx="4294967295"/>
          </p:nvPr>
        </p:nvSpPr>
        <p:spPr>
          <a:xfrm>
            <a:off x="1981200" y="1828801"/>
            <a:ext cx="8229600" cy="4297363"/>
          </a:xfrm>
          <a:prstGeom prst="rect">
            <a:avLst/>
          </a:prstGeom>
        </p:spPr>
        <p:txBody>
          <a:bodyPr>
            <a:normAutofit/>
          </a:bodyPr>
          <a:lstStyle/>
          <a:p>
            <a:pPr algn="just"/>
            <a:r>
              <a:rPr lang="en-US" dirty="0">
                <a:solidFill>
                  <a:sysClr val="windowText" lastClr="000000"/>
                </a:solidFill>
              </a:rPr>
              <a:t>Financial statement recognition and disclosures don’t create pension obligations; instead, they simply make existing obligations more transparent.</a:t>
            </a:r>
          </a:p>
          <a:p>
            <a:pPr algn="just"/>
            <a:r>
              <a:rPr lang="en-US" dirty="0">
                <a:solidFill>
                  <a:sysClr val="windowText" lastClr="000000"/>
                </a:solidFill>
              </a:rPr>
              <a:t>Collectively, the changes in Statements 67, 68, and 71, represent major improvements in public pension reporting, and will make pensions more understandable and comparable.</a:t>
            </a:r>
          </a:p>
          <a:p>
            <a:pPr algn="just"/>
            <a:r>
              <a:rPr lang="en-US" b="1" dirty="0">
                <a:solidFill>
                  <a:srgbClr val="C00000"/>
                </a:solidFill>
              </a:rPr>
              <a:t>Theoretically speaking then, 73, 78, 82, 84, and 85 do the same thing!</a:t>
            </a:r>
          </a:p>
        </p:txBody>
      </p:sp>
      <p:sp>
        <p:nvSpPr>
          <p:cNvPr id="4" name="Slide Number Placeholder 3"/>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5048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32611"/>
          </a:xfrm>
        </p:spPr>
        <p:txBody>
          <a:bodyPr/>
          <a:lstStyle/>
          <a:p>
            <a:r>
              <a:rPr lang="en-US" dirty="0"/>
              <a:t>Information</a:t>
            </a:r>
          </a:p>
        </p:txBody>
      </p:sp>
      <p:sp>
        <p:nvSpPr>
          <p:cNvPr id="3" name="Content Placeholder 2"/>
          <p:cNvSpPr>
            <a:spLocks noGrp="1"/>
          </p:cNvSpPr>
          <p:nvPr>
            <p:ph sz="quarter" idx="13"/>
          </p:nvPr>
        </p:nvSpPr>
        <p:spPr>
          <a:xfrm>
            <a:off x="913774" y="1351128"/>
            <a:ext cx="10363826" cy="5158854"/>
          </a:xfrm>
        </p:spPr>
        <p:txBody>
          <a:bodyPr/>
          <a:lstStyle/>
          <a:p>
            <a:r>
              <a:rPr lang="en-US" dirty="0"/>
              <a:t>Types of Plans</a:t>
            </a:r>
          </a:p>
          <a:p>
            <a:r>
              <a:rPr lang="en-US" dirty="0"/>
              <a:t>Census Data, Testing</a:t>
            </a:r>
          </a:p>
          <a:p>
            <a:r>
              <a:rPr lang="en-US" dirty="0"/>
              <a:t>Contributions</a:t>
            </a:r>
          </a:p>
          <a:p>
            <a:r>
              <a:rPr lang="en-US" dirty="0"/>
              <a:t>Measurement date</a:t>
            </a:r>
          </a:p>
          <a:p>
            <a:r>
              <a:rPr lang="en-US" dirty="0"/>
              <a:t>Discount rate</a:t>
            </a:r>
          </a:p>
          <a:p>
            <a:r>
              <a:rPr lang="en-US" dirty="0"/>
              <a:t>Allocations (Special Funding Situations, Contributions on behalf of Employees, Funds, component units, Cost-Sharing plans, Etc.)</a:t>
            </a:r>
          </a:p>
          <a:p>
            <a:r>
              <a:rPr lang="en-US" dirty="0"/>
              <a:t>Deferrals, Amortization schedules</a:t>
            </a:r>
          </a:p>
          <a:p>
            <a:r>
              <a:rPr lang="en-US" dirty="0"/>
              <a:t>Actuarial report (Actuary Competence)</a:t>
            </a:r>
          </a:p>
          <a:p>
            <a:r>
              <a:rPr lang="en-US" dirty="0"/>
              <a:t>value of plan assets</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66481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7391400" cy="1447800"/>
          </a:xfrm>
        </p:spPr>
        <p:txBody>
          <a:bodyPr>
            <a:normAutofit fontScale="90000"/>
          </a:bodyPr>
          <a:lstStyle/>
          <a:p>
            <a:pPr algn="ctr"/>
            <a:r>
              <a:rPr lang="en-US" dirty="0">
                <a:solidFill>
                  <a:srgbClr val="FF0000"/>
                </a:solidFill>
              </a:rPr>
              <a:t>Actuary</a:t>
            </a:r>
            <a:r>
              <a:rPr lang="en-US" dirty="0"/>
              <a:t> and </a:t>
            </a:r>
            <a:r>
              <a:rPr lang="en-US" dirty="0">
                <a:solidFill>
                  <a:srgbClr val="FF0000"/>
                </a:solidFill>
              </a:rPr>
              <a:t>TCRS</a:t>
            </a:r>
            <a:r>
              <a:rPr lang="en-US" dirty="0"/>
              <a:t> Provided Information</a:t>
            </a:r>
            <a:br>
              <a:rPr lang="en-US" dirty="0"/>
            </a:br>
            <a:endParaRPr lang="en-US" dirty="0"/>
          </a:p>
        </p:txBody>
      </p:sp>
      <p:sp>
        <p:nvSpPr>
          <p:cNvPr id="3" name="Content Placeholder 2"/>
          <p:cNvSpPr>
            <a:spLocks noGrp="1"/>
          </p:cNvSpPr>
          <p:nvPr>
            <p:ph idx="4294967295"/>
          </p:nvPr>
        </p:nvSpPr>
        <p:spPr>
          <a:xfrm>
            <a:off x="2237095" y="1290851"/>
            <a:ext cx="7848600" cy="4495800"/>
          </a:xfrm>
          <a:prstGeom prst="rect">
            <a:avLst/>
          </a:prstGeom>
        </p:spPr>
        <p:txBody>
          <a:bodyPr>
            <a:normAutofit/>
          </a:bodyPr>
          <a:lstStyle/>
          <a:p>
            <a:pPr marL="0" indent="0">
              <a:buNone/>
            </a:pPr>
            <a:endParaRPr lang="en-US" sz="2800" dirty="0"/>
          </a:p>
          <a:p>
            <a:r>
              <a:rPr lang="en-US" sz="2800" dirty="0"/>
              <a:t>Actuarial Certification Letter</a:t>
            </a:r>
          </a:p>
          <a:p>
            <a:r>
              <a:rPr lang="en-US" sz="2800" dirty="0"/>
              <a:t>Actuarial Report</a:t>
            </a:r>
          </a:p>
          <a:p>
            <a:r>
              <a:rPr lang="en-US" sz="2800" dirty="0"/>
              <a:t>Journal Entries</a:t>
            </a:r>
          </a:p>
          <a:p>
            <a:r>
              <a:rPr lang="en-US" sz="2800" dirty="0"/>
              <a:t>Footnotes to Financial Statements, RSI Schedules, RSI Footnotes</a:t>
            </a:r>
          </a:p>
          <a:p>
            <a:r>
              <a:rPr lang="en-US" sz="2800" dirty="0"/>
              <a:t>Census Data</a:t>
            </a:r>
          </a:p>
          <a:p>
            <a:pPr marL="0" indent="0">
              <a:buNone/>
            </a:pPr>
            <a:endParaRPr lang="en-US" sz="2800" b="1" dirty="0">
              <a:solidFill>
                <a:srgbClr val="C00000"/>
              </a:solidFill>
            </a:endParaRPr>
          </a:p>
          <a:p>
            <a:endParaRPr lang="en-US" sz="2800" dirty="0"/>
          </a:p>
        </p:txBody>
      </p:sp>
    </p:spTree>
    <p:extLst>
      <p:ext uri="{BB962C8B-B14F-4D97-AF65-F5344CB8AC3E}">
        <p14:creationId xmlns:p14="http://schemas.microsoft.com/office/powerpoint/2010/main" val="141608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8458200" cy="914400"/>
          </a:xfrm>
        </p:spPr>
        <p:txBody>
          <a:bodyPr>
            <a:normAutofit fontScale="90000"/>
          </a:bodyPr>
          <a:lstStyle/>
          <a:p>
            <a:pPr algn="ctr"/>
            <a:r>
              <a:rPr lang="en-US" sz="4000" dirty="0">
                <a:solidFill>
                  <a:srgbClr val="FF0000"/>
                </a:solidFill>
              </a:rPr>
              <a:t>State Audit  </a:t>
            </a:r>
            <a:r>
              <a:rPr lang="en-US" sz="4000" dirty="0"/>
              <a:t>Provided Information</a:t>
            </a:r>
            <a:br>
              <a:rPr lang="en-US" sz="4000" dirty="0"/>
            </a:br>
            <a:r>
              <a:rPr lang="en-US" sz="4000" dirty="0"/>
              <a:t>Will Be Provided on LGA Website</a:t>
            </a:r>
          </a:p>
        </p:txBody>
      </p:sp>
      <p:sp>
        <p:nvSpPr>
          <p:cNvPr id="3" name="Content Placeholder 2"/>
          <p:cNvSpPr>
            <a:spLocks noGrp="1"/>
          </p:cNvSpPr>
          <p:nvPr>
            <p:ph idx="4294967295"/>
          </p:nvPr>
        </p:nvSpPr>
        <p:spPr>
          <a:xfrm>
            <a:off x="2209800" y="1371600"/>
            <a:ext cx="7848600" cy="4953000"/>
          </a:xfrm>
          <a:prstGeom prst="rect">
            <a:avLst/>
          </a:prstGeom>
        </p:spPr>
        <p:txBody>
          <a:bodyPr>
            <a:normAutofit lnSpcReduction="10000"/>
          </a:bodyPr>
          <a:lstStyle/>
          <a:p>
            <a:pPr marL="0" indent="0">
              <a:buNone/>
            </a:pPr>
            <a:endParaRPr lang="en-US" sz="2800" dirty="0"/>
          </a:p>
          <a:p>
            <a:r>
              <a:rPr lang="en-US" sz="2800" dirty="0"/>
              <a:t>Workpapers for Use of Specialist</a:t>
            </a:r>
          </a:p>
          <a:p>
            <a:r>
              <a:rPr lang="en-US" sz="2800" dirty="0"/>
              <a:t>Examination Engagement Report for Inactive and Retiree Census Data</a:t>
            </a:r>
          </a:p>
          <a:p>
            <a:r>
              <a:rPr lang="en-US" sz="2800" dirty="0"/>
              <a:t>Opinion Report on Two Cost Sharing Schedules </a:t>
            </a:r>
          </a:p>
          <a:p>
            <a:r>
              <a:rPr lang="en-US" sz="2800" dirty="0"/>
              <a:t>Opinion Report on Changes in Plan Net  Position</a:t>
            </a:r>
          </a:p>
          <a:p>
            <a:r>
              <a:rPr lang="en-US" sz="2800" dirty="0"/>
              <a:t>Cost-sharing census data testing plan</a:t>
            </a:r>
          </a:p>
          <a:p>
            <a:pPr marL="0" indent="0">
              <a:buNone/>
            </a:pPr>
            <a:endParaRPr lang="en-US" sz="2800" b="1" dirty="0">
              <a:solidFill>
                <a:srgbClr val="C00000"/>
              </a:solidFill>
            </a:endParaRPr>
          </a:p>
          <a:p>
            <a:endParaRPr lang="en-US" sz="2800" dirty="0"/>
          </a:p>
        </p:txBody>
      </p:sp>
    </p:spTree>
    <p:extLst>
      <p:ext uri="{BB962C8B-B14F-4D97-AF65-F5344CB8AC3E}">
        <p14:creationId xmlns:p14="http://schemas.microsoft.com/office/powerpoint/2010/main" val="268548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09800" y="1371600"/>
            <a:ext cx="7848600" cy="4953000"/>
          </a:xfrm>
          <a:prstGeom prst="rect">
            <a:avLst/>
          </a:prstGeom>
        </p:spPr>
        <p:txBody>
          <a:bodyPr/>
          <a:lstStyle/>
          <a:p>
            <a:pPr marL="0" indent="0">
              <a:buNone/>
            </a:pPr>
            <a:endParaRPr lang="en-US" sz="2800" dirty="0"/>
          </a:p>
          <a:p>
            <a:r>
              <a:rPr lang="en-US" sz="2800" dirty="0"/>
              <a:t>Employer responsibility Memo or something similar for Each Employer</a:t>
            </a:r>
          </a:p>
          <a:p>
            <a:r>
              <a:rPr lang="en-US" sz="2800" dirty="0"/>
              <a:t>Cost sharing testwork from cpa firms</a:t>
            </a:r>
          </a:p>
          <a:p>
            <a:endParaRPr lang="en-US" sz="2800" dirty="0"/>
          </a:p>
          <a:p>
            <a:r>
              <a:rPr lang="en-US" sz="2800" dirty="0">
                <a:hlinkClick r:id="rId2"/>
              </a:rPr>
              <a:t>https://publicreports.treasury.tn.gov/</a:t>
            </a:r>
            <a:endParaRPr lang="en-US" sz="2800" dirty="0"/>
          </a:p>
          <a:p>
            <a:pPr marL="0" indent="0">
              <a:buNone/>
            </a:pPr>
            <a:endParaRPr lang="en-US" sz="2800" dirty="0"/>
          </a:p>
          <a:p>
            <a:pPr marL="0" indent="0">
              <a:buNone/>
            </a:pPr>
            <a:endParaRPr lang="en-US" sz="2800" dirty="0"/>
          </a:p>
        </p:txBody>
      </p:sp>
      <p:sp>
        <p:nvSpPr>
          <p:cNvPr id="4" name="Title 3"/>
          <p:cNvSpPr>
            <a:spLocks noGrp="1"/>
          </p:cNvSpPr>
          <p:nvPr>
            <p:ph type="title"/>
          </p:nvPr>
        </p:nvSpPr>
        <p:spPr>
          <a:xfrm>
            <a:off x="2743200" y="228600"/>
            <a:ext cx="7391400" cy="914400"/>
          </a:xfrm>
        </p:spPr>
        <p:txBody>
          <a:bodyPr/>
          <a:lstStyle/>
          <a:p>
            <a:r>
              <a:rPr lang="en-US" dirty="0"/>
              <a:t>Other information</a:t>
            </a:r>
          </a:p>
        </p:txBody>
      </p:sp>
    </p:spTree>
    <p:extLst>
      <p:ext uri="{BB962C8B-B14F-4D97-AF65-F5344CB8AC3E}">
        <p14:creationId xmlns:p14="http://schemas.microsoft.com/office/powerpoint/2010/main" val="2792119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9600" b="1" cap="none" dirty="0">
                <a:ln/>
                <a:solidFill>
                  <a:schemeClr val="accent6">
                    <a:lumMod val="75000"/>
                  </a:schemeClr>
                </a:solidFill>
              </a:rPr>
              <a:t>Discount Rate</a:t>
            </a:r>
          </a:p>
        </p:txBody>
      </p:sp>
      <p:sp>
        <p:nvSpPr>
          <p:cNvPr id="4" name="Slide Number Placeholder 3"/>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350435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4059238" y="2755900"/>
            <a:ext cx="817563" cy="641350"/>
          </a:xfrm>
          <a:prstGeom prst="rect">
            <a:avLst/>
          </a:prstGeom>
          <a:noFill/>
          <a:ln w="9525">
            <a:noFill/>
            <a:miter lim="800000"/>
            <a:headEnd type="none" w="sm" len="sm"/>
            <a:tailEnd type="none" w="sm" len="sm"/>
          </a:ln>
        </p:spPr>
        <p:txBody>
          <a:bodyPr anchor="ctr">
            <a:spAutoFit/>
          </a:bodyPr>
          <a:lstStyle/>
          <a:p>
            <a:pPr algn="ctr">
              <a:spcBef>
                <a:spcPct val="50000"/>
              </a:spcBef>
            </a:pPr>
            <a:r>
              <a:rPr lang="en-US" sz="3600" dirty="0">
                <a:latin typeface="Times New Roman" pitchFamily="18" charset="0"/>
              </a:rPr>
              <a:t>40</a:t>
            </a:r>
          </a:p>
        </p:txBody>
      </p:sp>
      <p:sp>
        <p:nvSpPr>
          <p:cNvPr id="9219" name="Rectangle 3"/>
          <p:cNvSpPr>
            <a:spLocks noGrp="1" noChangeArrowheads="1"/>
          </p:cNvSpPr>
          <p:nvPr>
            <p:ph type="title"/>
          </p:nvPr>
        </p:nvSpPr>
        <p:spPr>
          <a:xfrm>
            <a:off x="2286001" y="1"/>
            <a:ext cx="7973219" cy="990600"/>
          </a:xfrm>
        </p:spPr>
        <p:txBody>
          <a:bodyPr>
            <a:noAutofit/>
          </a:bodyPr>
          <a:lstStyle/>
          <a:p>
            <a:br>
              <a:rPr lang="en-US" sz="2800" dirty="0"/>
            </a:br>
            <a:r>
              <a:rPr lang="en-US" sz="2800" dirty="0"/>
              <a:t>The Basic Three-Step Approach for Defined Benefit Pensions</a:t>
            </a:r>
            <a:br>
              <a:rPr lang="en-US" sz="2800" dirty="0"/>
            </a:br>
            <a:endParaRPr lang="en-US" sz="2800" dirty="0"/>
          </a:p>
        </p:txBody>
      </p:sp>
      <p:sp>
        <p:nvSpPr>
          <p:cNvPr id="9221" name="Line 4"/>
          <p:cNvSpPr>
            <a:spLocks noChangeShapeType="1"/>
          </p:cNvSpPr>
          <p:nvPr/>
        </p:nvSpPr>
        <p:spPr bwMode="auto">
          <a:xfrm flipV="1">
            <a:off x="2514600" y="2743200"/>
            <a:ext cx="7856538" cy="31750"/>
          </a:xfrm>
          <a:prstGeom prst="line">
            <a:avLst/>
          </a:prstGeom>
          <a:noFill/>
          <a:ln w="63500">
            <a:solidFill>
              <a:schemeClr val="tx2"/>
            </a:solidFill>
            <a:round/>
            <a:headEnd type="none" w="sm" len="sm"/>
            <a:tailEnd type="none" w="sm" len="sm"/>
          </a:ln>
        </p:spPr>
        <p:txBody>
          <a:bodyPr wrap="none" anchor="ctr"/>
          <a:lstStyle/>
          <a:p>
            <a:endParaRPr lang="en-US" dirty="0"/>
          </a:p>
        </p:txBody>
      </p:sp>
      <p:sp>
        <p:nvSpPr>
          <p:cNvPr id="9222" name="Line 5"/>
          <p:cNvSpPr>
            <a:spLocks noChangeShapeType="1"/>
          </p:cNvSpPr>
          <p:nvPr/>
        </p:nvSpPr>
        <p:spPr bwMode="auto">
          <a:xfrm>
            <a:off x="2514600" y="2406650"/>
            <a:ext cx="0" cy="457200"/>
          </a:xfrm>
          <a:prstGeom prst="line">
            <a:avLst/>
          </a:prstGeom>
          <a:noFill/>
          <a:ln w="50800">
            <a:solidFill>
              <a:schemeClr val="tx2"/>
            </a:solidFill>
            <a:round/>
            <a:headEnd type="none" w="sm" len="sm"/>
            <a:tailEnd type="none" w="sm" len="sm"/>
          </a:ln>
        </p:spPr>
        <p:txBody>
          <a:bodyPr wrap="none" anchor="ctr"/>
          <a:lstStyle/>
          <a:p>
            <a:endParaRPr lang="en-US" dirty="0"/>
          </a:p>
        </p:txBody>
      </p:sp>
      <p:sp>
        <p:nvSpPr>
          <p:cNvPr id="9223" name="Line 6"/>
          <p:cNvSpPr>
            <a:spLocks noChangeShapeType="1"/>
          </p:cNvSpPr>
          <p:nvPr/>
        </p:nvSpPr>
        <p:spPr bwMode="auto">
          <a:xfrm>
            <a:off x="7239001" y="2362200"/>
            <a:ext cx="1" cy="533400"/>
          </a:xfrm>
          <a:prstGeom prst="line">
            <a:avLst/>
          </a:prstGeom>
          <a:noFill/>
          <a:ln w="50800">
            <a:solidFill>
              <a:schemeClr val="tx2"/>
            </a:solidFill>
            <a:round/>
            <a:headEnd type="none" w="sm" len="sm"/>
            <a:tailEnd type="none" w="sm" len="sm"/>
          </a:ln>
        </p:spPr>
        <p:txBody>
          <a:bodyPr wrap="none" anchor="ctr"/>
          <a:lstStyle/>
          <a:p>
            <a:endParaRPr lang="en-US" dirty="0"/>
          </a:p>
        </p:txBody>
      </p:sp>
      <p:sp>
        <p:nvSpPr>
          <p:cNvPr id="9224" name="Line 7"/>
          <p:cNvSpPr>
            <a:spLocks noChangeShapeType="1"/>
          </p:cNvSpPr>
          <p:nvPr/>
        </p:nvSpPr>
        <p:spPr bwMode="auto">
          <a:xfrm>
            <a:off x="10371138" y="2406650"/>
            <a:ext cx="0" cy="457200"/>
          </a:xfrm>
          <a:prstGeom prst="line">
            <a:avLst/>
          </a:prstGeom>
          <a:noFill/>
          <a:ln w="50800">
            <a:solidFill>
              <a:schemeClr val="tx2"/>
            </a:solidFill>
            <a:round/>
            <a:headEnd type="none" w="sm" len="sm"/>
            <a:tailEnd type="none" w="sm" len="sm"/>
          </a:ln>
        </p:spPr>
        <p:txBody>
          <a:bodyPr wrap="none" anchor="ctr"/>
          <a:lstStyle/>
          <a:p>
            <a:endParaRPr lang="en-US" dirty="0"/>
          </a:p>
        </p:txBody>
      </p:sp>
      <p:sp>
        <p:nvSpPr>
          <p:cNvPr id="9225" name="Line 8"/>
          <p:cNvSpPr>
            <a:spLocks noChangeShapeType="1"/>
          </p:cNvSpPr>
          <p:nvPr/>
        </p:nvSpPr>
        <p:spPr bwMode="auto">
          <a:xfrm>
            <a:off x="4419600" y="2403475"/>
            <a:ext cx="0" cy="457200"/>
          </a:xfrm>
          <a:prstGeom prst="line">
            <a:avLst/>
          </a:prstGeom>
          <a:noFill/>
          <a:ln w="50800">
            <a:solidFill>
              <a:schemeClr val="tx2"/>
            </a:solidFill>
            <a:round/>
            <a:headEnd type="none" w="sm" len="sm"/>
            <a:tailEnd type="none" w="sm" len="sm"/>
          </a:ln>
        </p:spPr>
        <p:txBody>
          <a:bodyPr wrap="none" anchor="ctr"/>
          <a:lstStyle/>
          <a:p>
            <a:endParaRPr lang="en-US" dirty="0"/>
          </a:p>
        </p:txBody>
      </p:sp>
      <p:sp>
        <p:nvSpPr>
          <p:cNvPr id="9226" name="Text Box 9"/>
          <p:cNvSpPr txBox="1">
            <a:spLocks noChangeArrowheads="1"/>
          </p:cNvSpPr>
          <p:nvPr/>
        </p:nvSpPr>
        <p:spPr bwMode="auto">
          <a:xfrm>
            <a:off x="2154238" y="2755900"/>
            <a:ext cx="817563" cy="641350"/>
          </a:xfrm>
          <a:prstGeom prst="rect">
            <a:avLst/>
          </a:prstGeom>
          <a:noFill/>
          <a:ln w="9525">
            <a:noFill/>
            <a:miter lim="800000"/>
            <a:headEnd type="none" w="sm" len="sm"/>
            <a:tailEnd type="none" w="sm" len="sm"/>
          </a:ln>
        </p:spPr>
        <p:txBody>
          <a:bodyPr anchor="ctr">
            <a:spAutoFit/>
          </a:bodyPr>
          <a:lstStyle/>
          <a:p>
            <a:pPr algn="ctr">
              <a:spcBef>
                <a:spcPct val="50000"/>
              </a:spcBef>
            </a:pPr>
            <a:r>
              <a:rPr lang="en-US" sz="3600" dirty="0">
                <a:latin typeface="Times New Roman" pitchFamily="18" charset="0"/>
              </a:rPr>
              <a:t>25</a:t>
            </a:r>
          </a:p>
        </p:txBody>
      </p:sp>
      <p:sp>
        <p:nvSpPr>
          <p:cNvPr id="9227" name="Text Box 10"/>
          <p:cNvSpPr txBox="1">
            <a:spLocks noChangeArrowheads="1"/>
          </p:cNvSpPr>
          <p:nvPr/>
        </p:nvSpPr>
        <p:spPr bwMode="auto">
          <a:xfrm>
            <a:off x="6781800" y="2755900"/>
            <a:ext cx="914400" cy="641350"/>
          </a:xfrm>
          <a:prstGeom prst="rect">
            <a:avLst/>
          </a:prstGeom>
          <a:noFill/>
          <a:ln w="9525">
            <a:noFill/>
            <a:miter lim="800000"/>
            <a:headEnd type="none" w="sm" len="sm"/>
            <a:tailEnd type="none" w="sm" len="sm"/>
          </a:ln>
        </p:spPr>
        <p:txBody>
          <a:bodyPr wrap="square" anchor="ctr">
            <a:spAutoFit/>
          </a:bodyPr>
          <a:lstStyle/>
          <a:p>
            <a:pPr algn="ctr">
              <a:spcBef>
                <a:spcPct val="50000"/>
              </a:spcBef>
            </a:pPr>
            <a:r>
              <a:rPr lang="en-US" sz="3600" dirty="0">
                <a:latin typeface="Times New Roman" pitchFamily="18" charset="0"/>
              </a:rPr>
              <a:t>62</a:t>
            </a:r>
          </a:p>
        </p:txBody>
      </p:sp>
      <p:sp>
        <p:nvSpPr>
          <p:cNvPr id="9228" name="Text Box 11"/>
          <p:cNvSpPr txBox="1">
            <a:spLocks noChangeArrowheads="1"/>
          </p:cNvSpPr>
          <p:nvPr/>
        </p:nvSpPr>
        <p:spPr bwMode="auto">
          <a:xfrm>
            <a:off x="9850438" y="2787650"/>
            <a:ext cx="817562" cy="641350"/>
          </a:xfrm>
          <a:prstGeom prst="rect">
            <a:avLst/>
          </a:prstGeom>
          <a:noFill/>
          <a:ln w="9525">
            <a:noFill/>
            <a:miter lim="800000"/>
            <a:headEnd type="none" w="sm" len="sm"/>
            <a:tailEnd type="none" w="sm" len="sm"/>
          </a:ln>
        </p:spPr>
        <p:txBody>
          <a:bodyPr anchor="ctr">
            <a:spAutoFit/>
          </a:bodyPr>
          <a:lstStyle/>
          <a:p>
            <a:pPr algn="ctr">
              <a:spcBef>
                <a:spcPct val="50000"/>
              </a:spcBef>
            </a:pPr>
            <a:r>
              <a:rPr lang="en-US" sz="3600" dirty="0">
                <a:latin typeface="Times New Roman" pitchFamily="18" charset="0"/>
              </a:rPr>
              <a:t>80</a:t>
            </a:r>
          </a:p>
        </p:txBody>
      </p:sp>
      <p:grpSp>
        <p:nvGrpSpPr>
          <p:cNvPr id="2" name="Group 12"/>
          <p:cNvGrpSpPr>
            <a:grpSpLocks/>
          </p:cNvGrpSpPr>
          <p:nvPr/>
        </p:nvGrpSpPr>
        <p:grpSpPr bwMode="auto">
          <a:xfrm>
            <a:off x="6934200" y="1676400"/>
            <a:ext cx="3733800" cy="684454"/>
            <a:chOff x="4128" y="335"/>
            <a:chExt cx="1422" cy="460"/>
          </a:xfrm>
        </p:grpSpPr>
        <p:sp>
          <p:nvSpPr>
            <p:cNvPr id="9268" name="AutoShape 13"/>
            <p:cNvSpPr>
              <a:spLocks/>
            </p:cNvSpPr>
            <p:nvPr/>
          </p:nvSpPr>
          <p:spPr bwMode="auto">
            <a:xfrm rot="5400000">
              <a:off x="4746" y="108"/>
              <a:ext cx="185" cy="1190"/>
            </a:xfrm>
            <a:prstGeom prst="leftBrace">
              <a:avLst>
                <a:gd name="adj1" fmla="val 81677"/>
                <a:gd name="adj2" fmla="val 50000"/>
              </a:avLst>
            </a:prstGeom>
            <a:noFill/>
            <a:ln w="25400">
              <a:solidFill>
                <a:schemeClr val="tx1"/>
              </a:solidFill>
              <a:round/>
              <a:headEnd type="none" w="sm" len="sm"/>
              <a:tailEnd type="none" w="sm" len="sm"/>
            </a:ln>
          </p:spPr>
          <p:txBody>
            <a:bodyPr wrap="none" anchor="ctr"/>
            <a:lstStyle/>
            <a:p>
              <a:endParaRPr lang="en-US" dirty="0">
                <a:latin typeface="Calibri" pitchFamily="34" charset="0"/>
              </a:endParaRPr>
            </a:p>
          </p:txBody>
        </p:sp>
        <p:sp>
          <p:nvSpPr>
            <p:cNvPr id="9269" name="Text Box 14"/>
            <p:cNvSpPr txBox="1">
              <a:spLocks noChangeArrowheads="1"/>
            </p:cNvSpPr>
            <p:nvPr/>
          </p:nvSpPr>
          <p:spPr bwMode="auto">
            <a:xfrm>
              <a:off x="4128" y="335"/>
              <a:ext cx="1422" cy="269"/>
            </a:xfrm>
            <a:prstGeom prst="rect">
              <a:avLst/>
            </a:prstGeom>
            <a:noFill/>
            <a:ln w="25400">
              <a:noFill/>
              <a:miter lim="800000"/>
              <a:headEnd type="none" w="sm" len="sm"/>
              <a:tailEnd type="none" w="sm" len="sm"/>
            </a:ln>
          </p:spPr>
          <p:txBody>
            <a:bodyPr anchor="ctr">
              <a:spAutoFit/>
            </a:bodyPr>
            <a:lstStyle/>
            <a:p>
              <a:pPr algn="ctr">
                <a:spcBef>
                  <a:spcPct val="50000"/>
                </a:spcBef>
              </a:pPr>
              <a:r>
                <a:rPr lang="en-US" sz="2000" dirty="0">
                  <a:solidFill>
                    <a:srgbClr val="0070C0"/>
                  </a:solidFill>
                  <a:latin typeface="Times New Roman" pitchFamily="18" charset="0"/>
                </a:rPr>
                <a:t>1) Project Benefit Payments</a:t>
              </a:r>
            </a:p>
          </p:txBody>
        </p:sp>
      </p:grpSp>
      <p:sp>
        <p:nvSpPr>
          <p:cNvPr id="27663" name="Text Box 15"/>
          <p:cNvSpPr txBox="1">
            <a:spLocks noChangeArrowheads="1"/>
          </p:cNvSpPr>
          <p:nvPr/>
        </p:nvSpPr>
        <p:spPr bwMode="auto">
          <a:xfrm>
            <a:off x="6553200" y="2872518"/>
            <a:ext cx="3810000" cy="830997"/>
          </a:xfrm>
          <a:prstGeom prst="rect">
            <a:avLst/>
          </a:prstGeom>
          <a:noFill/>
          <a:ln w="9525">
            <a:noFill/>
            <a:miter lim="800000"/>
            <a:headEnd type="none" w="sm" len="sm"/>
            <a:tailEnd type="none" w="sm" len="sm"/>
          </a:ln>
        </p:spPr>
        <p:txBody>
          <a:bodyPr wrap="square" anchor="ctr">
            <a:spAutoFit/>
          </a:bodyPr>
          <a:lstStyle/>
          <a:p>
            <a:pPr algn="ctr">
              <a:spcBef>
                <a:spcPct val="50000"/>
              </a:spcBef>
            </a:pPr>
            <a:endParaRPr lang="en-US" dirty="0">
              <a:solidFill>
                <a:srgbClr val="0070C0"/>
              </a:solidFill>
              <a:latin typeface="Times New Roman" pitchFamily="18" charset="0"/>
            </a:endParaRPr>
          </a:p>
          <a:p>
            <a:pPr algn="ctr">
              <a:spcBef>
                <a:spcPct val="50000"/>
              </a:spcBef>
            </a:pPr>
            <a:r>
              <a:rPr lang="en-US" sz="2000" dirty="0">
                <a:solidFill>
                  <a:srgbClr val="0070C0"/>
                </a:solidFill>
                <a:latin typeface="Times New Roman" pitchFamily="18" charset="0"/>
              </a:rPr>
              <a:t>          2) Discount Future Payments</a:t>
            </a:r>
          </a:p>
        </p:txBody>
      </p:sp>
      <p:sp>
        <p:nvSpPr>
          <p:cNvPr id="27664" name="Text Box 16"/>
          <p:cNvSpPr txBox="1">
            <a:spLocks noChangeArrowheads="1"/>
          </p:cNvSpPr>
          <p:nvPr/>
        </p:nvSpPr>
        <p:spPr bwMode="auto">
          <a:xfrm>
            <a:off x="2667000" y="4343401"/>
            <a:ext cx="3886200" cy="492443"/>
          </a:xfrm>
          <a:prstGeom prst="rect">
            <a:avLst/>
          </a:prstGeom>
          <a:noFill/>
          <a:ln w="9525">
            <a:noFill/>
            <a:miter lim="800000"/>
            <a:headEnd type="none" w="sm" len="sm"/>
            <a:tailEnd type="none" w="sm" len="sm"/>
          </a:ln>
        </p:spPr>
        <p:txBody>
          <a:bodyPr wrap="square" anchor="ctr">
            <a:spAutoFit/>
          </a:bodyPr>
          <a:lstStyle/>
          <a:p>
            <a:pPr algn="ctr">
              <a:spcBef>
                <a:spcPct val="50000"/>
              </a:spcBef>
            </a:pPr>
            <a:r>
              <a:rPr lang="en-US" sz="2600" dirty="0">
                <a:solidFill>
                  <a:srgbClr val="0070C0"/>
                </a:solidFill>
                <a:latin typeface="Times New Roman" pitchFamily="18" charset="0"/>
              </a:rPr>
              <a:t>Present Value of Payments</a:t>
            </a:r>
          </a:p>
        </p:txBody>
      </p:sp>
      <p:sp>
        <p:nvSpPr>
          <p:cNvPr id="27665" name="Line 17"/>
          <p:cNvSpPr>
            <a:spLocks noChangeShapeType="1"/>
          </p:cNvSpPr>
          <p:nvPr/>
        </p:nvSpPr>
        <p:spPr bwMode="auto">
          <a:xfrm>
            <a:off x="4419600" y="4876800"/>
            <a:ext cx="0" cy="609600"/>
          </a:xfrm>
          <a:prstGeom prst="line">
            <a:avLst/>
          </a:prstGeom>
          <a:noFill/>
          <a:ln w="63500">
            <a:solidFill>
              <a:srgbClr val="FF0000"/>
            </a:solidFill>
            <a:round/>
            <a:headEnd type="none" w="sm" len="sm"/>
            <a:tailEnd type="none" w="sm" len="sm"/>
          </a:ln>
        </p:spPr>
        <p:txBody>
          <a:bodyPr wrap="none" anchor="ctr"/>
          <a:lstStyle/>
          <a:p>
            <a:endParaRPr lang="en-US" dirty="0"/>
          </a:p>
        </p:txBody>
      </p:sp>
      <p:sp>
        <p:nvSpPr>
          <p:cNvPr id="27666" name="Line 18"/>
          <p:cNvSpPr>
            <a:spLocks noChangeShapeType="1"/>
          </p:cNvSpPr>
          <p:nvPr/>
        </p:nvSpPr>
        <p:spPr bwMode="auto">
          <a:xfrm flipH="1">
            <a:off x="2438400" y="5181600"/>
            <a:ext cx="1981200" cy="0"/>
          </a:xfrm>
          <a:prstGeom prst="line">
            <a:avLst/>
          </a:prstGeom>
          <a:noFill/>
          <a:ln w="63500">
            <a:solidFill>
              <a:srgbClr val="FF0000"/>
            </a:solidFill>
            <a:round/>
            <a:headEnd type="none" w="sm" len="sm"/>
            <a:tailEnd type="arrow" w="lg" len="sm"/>
          </a:ln>
        </p:spPr>
        <p:txBody>
          <a:bodyPr wrap="none" anchor="ctr"/>
          <a:lstStyle/>
          <a:p>
            <a:endParaRPr lang="en-US" dirty="0">
              <a:solidFill>
                <a:srgbClr val="FF0000"/>
              </a:solidFill>
            </a:endParaRPr>
          </a:p>
        </p:txBody>
      </p:sp>
      <p:grpSp>
        <p:nvGrpSpPr>
          <p:cNvPr id="3" name="Group 19"/>
          <p:cNvGrpSpPr>
            <a:grpSpLocks/>
          </p:cNvGrpSpPr>
          <p:nvPr/>
        </p:nvGrpSpPr>
        <p:grpSpPr bwMode="auto">
          <a:xfrm>
            <a:off x="2667000" y="4038600"/>
            <a:ext cx="3962400" cy="838200"/>
            <a:chOff x="1152" y="2016"/>
            <a:chExt cx="1056" cy="816"/>
          </a:xfrm>
        </p:grpSpPr>
        <p:sp>
          <p:nvSpPr>
            <p:cNvPr id="9266" name="AutoShape 20"/>
            <p:cNvSpPr>
              <a:spLocks noChangeArrowheads="1"/>
            </p:cNvSpPr>
            <p:nvPr/>
          </p:nvSpPr>
          <p:spPr bwMode="auto">
            <a:xfrm>
              <a:off x="1152" y="2256"/>
              <a:ext cx="1056" cy="576"/>
            </a:xfrm>
            <a:prstGeom prst="roundRect">
              <a:avLst>
                <a:gd name="adj" fmla="val 16667"/>
              </a:avLst>
            </a:prstGeom>
            <a:noFill/>
            <a:ln w="25400">
              <a:solidFill>
                <a:schemeClr val="tx2"/>
              </a:solidFill>
              <a:round/>
              <a:headEnd type="none" w="sm" len="sm"/>
              <a:tailEnd type="none" w="sm" len="sm"/>
            </a:ln>
          </p:spPr>
          <p:txBody>
            <a:bodyPr wrap="none" anchor="ctr"/>
            <a:lstStyle/>
            <a:p>
              <a:endParaRPr lang="en-US" dirty="0">
                <a:solidFill>
                  <a:srgbClr val="0070C0"/>
                </a:solidFill>
                <a:latin typeface="Calibri" pitchFamily="34" charset="0"/>
              </a:endParaRPr>
            </a:p>
          </p:txBody>
        </p:sp>
        <p:sp>
          <p:nvSpPr>
            <p:cNvPr id="9267" name="Line 21"/>
            <p:cNvSpPr>
              <a:spLocks noChangeShapeType="1"/>
            </p:cNvSpPr>
            <p:nvPr/>
          </p:nvSpPr>
          <p:spPr bwMode="auto">
            <a:xfrm>
              <a:off x="1619" y="2016"/>
              <a:ext cx="0" cy="240"/>
            </a:xfrm>
            <a:prstGeom prst="line">
              <a:avLst/>
            </a:prstGeom>
            <a:noFill/>
            <a:ln w="25400">
              <a:solidFill>
                <a:schemeClr val="tx2"/>
              </a:solidFill>
              <a:round/>
              <a:headEnd type="none" w="sm" len="sm"/>
              <a:tailEnd type="none" w="sm" len="sm"/>
            </a:ln>
          </p:spPr>
          <p:txBody>
            <a:bodyPr wrap="none" anchor="ctr"/>
            <a:lstStyle/>
            <a:p>
              <a:endParaRPr lang="en-US" dirty="0">
                <a:solidFill>
                  <a:srgbClr val="0070C0"/>
                </a:solidFill>
              </a:endParaRPr>
            </a:p>
          </p:txBody>
        </p:sp>
      </p:grpSp>
      <p:sp>
        <p:nvSpPr>
          <p:cNvPr id="27670" name="Line 22"/>
          <p:cNvSpPr>
            <a:spLocks noChangeShapeType="1"/>
          </p:cNvSpPr>
          <p:nvPr/>
        </p:nvSpPr>
        <p:spPr bwMode="auto">
          <a:xfrm>
            <a:off x="4419600" y="5181600"/>
            <a:ext cx="2743200" cy="0"/>
          </a:xfrm>
          <a:prstGeom prst="line">
            <a:avLst/>
          </a:prstGeom>
          <a:noFill/>
          <a:ln w="63500">
            <a:solidFill>
              <a:schemeClr val="tx1"/>
            </a:solidFill>
            <a:round/>
            <a:headEnd type="none" w="sm" len="sm"/>
            <a:tailEnd type="arrow" w="lg" len="sm"/>
          </a:ln>
        </p:spPr>
        <p:txBody>
          <a:bodyPr wrap="none" anchor="ctr"/>
          <a:lstStyle/>
          <a:p>
            <a:endParaRPr lang="en-US" dirty="0"/>
          </a:p>
        </p:txBody>
      </p:sp>
      <p:sp>
        <p:nvSpPr>
          <p:cNvPr id="27673" name="AutoShape 25"/>
          <p:cNvSpPr>
            <a:spLocks noChangeArrowheads="1"/>
          </p:cNvSpPr>
          <p:nvPr/>
        </p:nvSpPr>
        <p:spPr bwMode="auto">
          <a:xfrm flipH="1" flipV="1">
            <a:off x="4419600" y="3657600"/>
            <a:ext cx="5181600" cy="5334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880 h 21600"/>
              <a:gd name="T14" fmla="*/ 18999 w 21600"/>
              <a:gd name="T15" fmla="*/ 9278 h 21600"/>
            </a:gdLst>
            <a:ahLst/>
            <a:cxnLst>
              <a:cxn ang="T8">
                <a:pos x="T0" y="T1"/>
              </a:cxn>
              <a:cxn ang="T9">
                <a:pos x="T2" y="T3"/>
              </a:cxn>
              <a:cxn ang="T10">
                <a:pos x="T4" y="T5"/>
              </a:cxn>
              <a:cxn ang="T11">
                <a:pos x="T6" y="T7"/>
              </a:cxn>
            </a:cxnLst>
            <a:rect l="T12" t="T13" r="T14" b="T15"/>
            <a:pathLst>
              <a:path w="21600" h="21600">
                <a:moveTo>
                  <a:pt x="21600" y="6079"/>
                </a:moveTo>
                <a:lnTo>
                  <a:pt x="16657" y="0"/>
                </a:lnTo>
                <a:lnTo>
                  <a:pt x="16657" y="2880"/>
                </a:lnTo>
                <a:lnTo>
                  <a:pt x="12427" y="2880"/>
                </a:lnTo>
                <a:cubicBezTo>
                  <a:pt x="5564" y="2880"/>
                  <a:pt x="0" y="7034"/>
                  <a:pt x="0" y="12158"/>
                </a:cubicBezTo>
                <a:lnTo>
                  <a:pt x="0" y="21600"/>
                </a:lnTo>
                <a:lnTo>
                  <a:pt x="6539" y="21600"/>
                </a:lnTo>
                <a:lnTo>
                  <a:pt x="6539" y="12158"/>
                </a:lnTo>
                <a:cubicBezTo>
                  <a:pt x="6539" y="10567"/>
                  <a:pt x="9175" y="9278"/>
                  <a:pt x="12427" y="9278"/>
                </a:cubicBezTo>
                <a:lnTo>
                  <a:pt x="16657" y="9278"/>
                </a:lnTo>
                <a:lnTo>
                  <a:pt x="16657" y="12158"/>
                </a:lnTo>
                <a:close/>
              </a:path>
            </a:pathLst>
          </a:custGeom>
          <a:solidFill>
            <a:srgbClr val="FFFF00"/>
          </a:solidFill>
          <a:ln w="9525">
            <a:solidFill>
              <a:schemeClr val="tx1"/>
            </a:solidFill>
            <a:miter lim="800000"/>
            <a:headEnd type="none" w="sm" len="sm"/>
            <a:tailEnd type="none" w="sm" len="sm"/>
          </a:ln>
        </p:spPr>
        <p:txBody>
          <a:bodyPr wrap="none" anchor="ctr"/>
          <a:lstStyle/>
          <a:p>
            <a:endParaRPr lang="en-US" dirty="0"/>
          </a:p>
        </p:txBody>
      </p:sp>
      <p:sp>
        <p:nvSpPr>
          <p:cNvPr id="27676" name="Line 28"/>
          <p:cNvSpPr>
            <a:spLocks noChangeShapeType="1"/>
          </p:cNvSpPr>
          <p:nvPr/>
        </p:nvSpPr>
        <p:spPr bwMode="auto">
          <a:xfrm>
            <a:off x="27432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solidFill>
                <a:srgbClr val="FF0000"/>
              </a:solidFill>
            </a:endParaRPr>
          </a:p>
        </p:txBody>
      </p:sp>
      <p:sp>
        <p:nvSpPr>
          <p:cNvPr id="27677" name="Line 29"/>
          <p:cNvSpPr>
            <a:spLocks noChangeShapeType="1"/>
          </p:cNvSpPr>
          <p:nvPr/>
        </p:nvSpPr>
        <p:spPr bwMode="auto">
          <a:xfrm>
            <a:off x="28956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ln>
                <a:solidFill>
                  <a:srgbClr val="FF0000"/>
                </a:solidFill>
              </a:ln>
            </a:endParaRPr>
          </a:p>
        </p:txBody>
      </p:sp>
      <p:sp>
        <p:nvSpPr>
          <p:cNvPr id="27678" name="Line 30"/>
          <p:cNvSpPr>
            <a:spLocks noChangeShapeType="1"/>
          </p:cNvSpPr>
          <p:nvPr/>
        </p:nvSpPr>
        <p:spPr bwMode="auto">
          <a:xfrm>
            <a:off x="30480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p>
        </p:txBody>
      </p:sp>
      <p:sp>
        <p:nvSpPr>
          <p:cNvPr id="27679" name="Line 31"/>
          <p:cNvSpPr>
            <a:spLocks noChangeShapeType="1"/>
          </p:cNvSpPr>
          <p:nvPr/>
        </p:nvSpPr>
        <p:spPr bwMode="auto">
          <a:xfrm>
            <a:off x="32004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p>
        </p:txBody>
      </p:sp>
      <p:sp>
        <p:nvSpPr>
          <p:cNvPr id="27680" name="Line 32"/>
          <p:cNvSpPr>
            <a:spLocks noChangeShapeType="1"/>
          </p:cNvSpPr>
          <p:nvPr/>
        </p:nvSpPr>
        <p:spPr bwMode="auto">
          <a:xfrm>
            <a:off x="33528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p>
        </p:txBody>
      </p:sp>
      <p:sp>
        <p:nvSpPr>
          <p:cNvPr id="27681" name="Line 33"/>
          <p:cNvSpPr>
            <a:spLocks noChangeShapeType="1"/>
          </p:cNvSpPr>
          <p:nvPr/>
        </p:nvSpPr>
        <p:spPr bwMode="auto">
          <a:xfrm>
            <a:off x="35052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p>
        </p:txBody>
      </p:sp>
      <p:sp>
        <p:nvSpPr>
          <p:cNvPr id="27682" name="Line 34"/>
          <p:cNvSpPr>
            <a:spLocks noChangeShapeType="1"/>
          </p:cNvSpPr>
          <p:nvPr/>
        </p:nvSpPr>
        <p:spPr bwMode="auto">
          <a:xfrm>
            <a:off x="36576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p>
        </p:txBody>
      </p:sp>
      <p:sp>
        <p:nvSpPr>
          <p:cNvPr id="27683" name="Line 35"/>
          <p:cNvSpPr>
            <a:spLocks noChangeShapeType="1"/>
          </p:cNvSpPr>
          <p:nvPr/>
        </p:nvSpPr>
        <p:spPr bwMode="auto">
          <a:xfrm>
            <a:off x="38100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p>
        </p:txBody>
      </p:sp>
      <p:sp>
        <p:nvSpPr>
          <p:cNvPr id="27684" name="Line 36"/>
          <p:cNvSpPr>
            <a:spLocks noChangeShapeType="1"/>
          </p:cNvSpPr>
          <p:nvPr/>
        </p:nvSpPr>
        <p:spPr bwMode="auto">
          <a:xfrm>
            <a:off x="39624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p>
        </p:txBody>
      </p:sp>
      <p:sp>
        <p:nvSpPr>
          <p:cNvPr id="27685" name="Line 37"/>
          <p:cNvSpPr>
            <a:spLocks noChangeShapeType="1"/>
          </p:cNvSpPr>
          <p:nvPr/>
        </p:nvSpPr>
        <p:spPr bwMode="auto">
          <a:xfrm>
            <a:off x="41148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p>
        </p:txBody>
      </p:sp>
      <p:sp>
        <p:nvSpPr>
          <p:cNvPr id="27686" name="Line 38"/>
          <p:cNvSpPr>
            <a:spLocks noChangeShapeType="1"/>
          </p:cNvSpPr>
          <p:nvPr/>
        </p:nvSpPr>
        <p:spPr bwMode="auto">
          <a:xfrm>
            <a:off x="42672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p>
        </p:txBody>
      </p:sp>
      <p:sp>
        <p:nvSpPr>
          <p:cNvPr id="27687" name="Line 39"/>
          <p:cNvSpPr>
            <a:spLocks noChangeShapeType="1"/>
          </p:cNvSpPr>
          <p:nvPr/>
        </p:nvSpPr>
        <p:spPr bwMode="auto">
          <a:xfrm>
            <a:off x="45720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88" name="Line 40"/>
          <p:cNvSpPr>
            <a:spLocks noChangeShapeType="1"/>
          </p:cNvSpPr>
          <p:nvPr/>
        </p:nvSpPr>
        <p:spPr bwMode="auto">
          <a:xfrm>
            <a:off x="47244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89" name="Line 41"/>
          <p:cNvSpPr>
            <a:spLocks noChangeShapeType="1"/>
          </p:cNvSpPr>
          <p:nvPr/>
        </p:nvSpPr>
        <p:spPr bwMode="auto">
          <a:xfrm>
            <a:off x="48768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90" name="Line 42"/>
          <p:cNvSpPr>
            <a:spLocks noChangeShapeType="1"/>
          </p:cNvSpPr>
          <p:nvPr/>
        </p:nvSpPr>
        <p:spPr bwMode="auto">
          <a:xfrm>
            <a:off x="50292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91" name="Line 43"/>
          <p:cNvSpPr>
            <a:spLocks noChangeShapeType="1"/>
          </p:cNvSpPr>
          <p:nvPr/>
        </p:nvSpPr>
        <p:spPr bwMode="auto">
          <a:xfrm>
            <a:off x="51816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92" name="Line 44"/>
          <p:cNvSpPr>
            <a:spLocks noChangeShapeType="1"/>
          </p:cNvSpPr>
          <p:nvPr/>
        </p:nvSpPr>
        <p:spPr bwMode="auto">
          <a:xfrm>
            <a:off x="53340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93" name="Line 45"/>
          <p:cNvSpPr>
            <a:spLocks noChangeShapeType="1"/>
          </p:cNvSpPr>
          <p:nvPr/>
        </p:nvSpPr>
        <p:spPr bwMode="auto">
          <a:xfrm>
            <a:off x="54864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94" name="Line 46"/>
          <p:cNvSpPr>
            <a:spLocks noChangeShapeType="1"/>
          </p:cNvSpPr>
          <p:nvPr/>
        </p:nvSpPr>
        <p:spPr bwMode="auto">
          <a:xfrm>
            <a:off x="56388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95" name="Line 47"/>
          <p:cNvSpPr>
            <a:spLocks noChangeShapeType="1"/>
          </p:cNvSpPr>
          <p:nvPr/>
        </p:nvSpPr>
        <p:spPr bwMode="auto">
          <a:xfrm>
            <a:off x="57912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96" name="Line 48"/>
          <p:cNvSpPr>
            <a:spLocks noChangeShapeType="1"/>
          </p:cNvSpPr>
          <p:nvPr/>
        </p:nvSpPr>
        <p:spPr bwMode="auto">
          <a:xfrm>
            <a:off x="59436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97" name="Line 49"/>
          <p:cNvSpPr>
            <a:spLocks noChangeShapeType="1"/>
          </p:cNvSpPr>
          <p:nvPr/>
        </p:nvSpPr>
        <p:spPr bwMode="auto">
          <a:xfrm>
            <a:off x="60960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98" name="Line 50"/>
          <p:cNvSpPr>
            <a:spLocks noChangeShapeType="1"/>
          </p:cNvSpPr>
          <p:nvPr/>
        </p:nvSpPr>
        <p:spPr bwMode="auto">
          <a:xfrm>
            <a:off x="62484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27699" name="AutoShape 51"/>
          <p:cNvSpPr>
            <a:spLocks noChangeArrowheads="1"/>
          </p:cNvSpPr>
          <p:nvPr/>
        </p:nvSpPr>
        <p:spPr bwMode="auto">
          <a:xfrm>
            <a:off x="2819400" y="6144768"/>
            <a:ext cx="3733800" cy="457200"/>
          </a:xfrm>
          <a:prstGeom prst="wedgeRoundRectCallout">
            <a:avLst>
              <a:gd name="adj1" fmla="val -1204"/>
              <a:gd name="adj2" fmla="val -138194"/>
              <a:gd name="adj3" fmla="val 16667"/>
            </a:avLst>
          </a:prstGeom>
          <a:noFill/>
          <a:ln w="9525">
            <a:noFill/>
            <a:miter lim="800000"/>
            <a:headEnd type="none" w="sm" len="sm"/>
            <a:tailEnd type="none" w="sm" len="sm"/>
          </a:ln>
        </p:spPr>
        <p:txBody>
          <a:bodyPr wrap="none" anchor="ctr"/>
          <a:lstStyle/>
          <a:p>
            <a:pPr algn="ctr"/>
            <a:r>
              <a:rPr lang="en-US" sz="2000" dirty="0">
                <a:solidFill>
                  <a:srgbClr val="0070C0"/>
                </a:solidFill>
                <a:latin typeface="Times New Roman" pitchFamily="18" charset="0"/>
              </a:rPr>
              <a:t>3) Attribute to Employee Service Periods</a:t>
            </a:r>
          </a:p>
        </p:txBody>
      </p:sp>
      <p:sp>
        <p:nvSpPr>
          <p:cNvPr id="49" name="Line 50"/>
          <p:cNvSpPr>
            <a:spLocks noChangeShapeType="1"/>
          </p:cNvSpPr>
          <p:nvPr/>
        </p:nvSpPr>
        <p:spPr bwMode="auto">
          <a:xfrm>
            <a:off x="64008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51" name="Line 50"/>
          <p:cNvSpPr>
            <a:spLocks noChangeShapeType="1"/>
          </p:cNvSpPr>
          <p:nvPr/>
        </p:nvSpPr>
        <p:spPr bwMode="auto">
          <a:xfrm>
            <a:off x="68580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52" name="Line 50"/>
          <p:cNvSpPr>
            <a:spLocks noChangeShapeType="1"/>
          </p:cNvSpPr>
          <p:nvPr/>
        </p:nvSpPr>
        <p:spPr bwMode="auto">
          <a:xfrm>
            <a:off x="65532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53" name="Line 50"/>
          <p:cNvSpPr>
            <a:spLocks noChangeShapeType="1"/>
          </p:cNvSpPr>
          <p:nvPr/>
        </p:nvSpPr>
        <p:spPr bwMode="auto">
          <a:xfrm>
            <a:off x="6705600" y="5029200"/>
            <a:ext cx="0" cy="3048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54" name="Line 50"/>
          <p:cNvSpPr>
            <a:spLocks noChangeShapeType="1"/>
          </p:cNvSpPr>
          <p:nvPr/>
        </p:nvSpPr>
        <p:spPr bwMode="auto">
          <a:xfrm>
            <a:off x="7162800" y="4876800"/>
            <a:ext cx="0" cy="762000"/>
          </a:xfrm>
          <a:prstGeom prst="line">
            <a:avLst/>
          </a:prstGeom>
          <a:noFill/>
          <a:ln w="41275">
            <a:solidFill>
              <a:schemeClr val="tx1"/>
            </a:solidFill>
            <a:round/>
            <a:headEnd type="none" w="sm" len="sm"/>
            <a:tailEnd type="none" w="sm" len="sm"/>
          </a:ln>
        </p:spPr>
        <p:txBody>
          <a:bodyPr wrap="none" anchor="ctr"/>
          <a:lstStyle/>
          <a:p>
            <a:endParaRPr lang="en-US" sz="4800" b="1" dirty="0"/>
          </a:p>
        </p:txBody>
      </p:sp>
      <p:sp>
        <p:nvSpPr>
          <p:cNvPr id="55" name="Line 29"/>
          <p:cNvSpPr>
            <a:spLocks noChangeShapeType="1"/>
          </p:cNvSpPr>
          <p:nvPr/>
        </p:nvSpPr>
        <p:spPr bwMode="auto">
          <a:xfrm>
            <a:off x="3200400" y="5029200"/>
            <a:ext cx="0" cy="304800"/>
          </a:xfrm>
          <a:prstGeom prst="line">
            <a:avLst/>
          </a:prstGeom>
          <a:noFill/>
          <a:ln w="41275">
            <a:solidFill>
              <a:srgbClr val="FF0000"/>
            </a:solidFill>
            <a:round/>
            <a:headEnd type="none" w="sm" len="sm"/>
            <a:tailEnd type="none" w="sm" len="sm"/>
          </a:ln>
        </p:spPr>
        <p:txBody>
          <a:bodyPr wrap="none" anchor="ctr"/>
          <a:lstStyle/>
          <a:p>
            <a:endParaRPr lang="en-US" dirty="0">
              <a:ln>
                <a:solidFill>
                  <a:srgbClr val="FF0000"/>
                </a:solidFill>
              </a:ln>
            </a:endParaRPr>
          </a:p>
        </p:txBody>
      </p:sp>
      <p:sp>
        <p:nvSpPr>
          <p:cNvPr id="56" name="Line 50"/>
          <p:cNvSpPr>
            <a:spLocks noChangeShapeType="1"/>
          </p:cNvSpPr>
          <p:nvPr/>
        </p:nvSpPr>
        <p:spPr bwMode="auto">
          <a:xfrm>
            <a:off x="2438400" y="4876800"/>
            <a:ext cx="0" cy="762000"/>
          </a:xfrm>
          <a:prstGeom prst="line">
            <a:avLst/>
          </a:prstGeom>
          <a:noFill/>
          <a:ln w="41275">
            <a:solidFill>
              <a:schemeClr val="tx1"/>
            </a:solidFill>
            <a:round/>
            <a:headEnd type="none" w="sm" len="sm"/>
            <a:tailEnd type="none" w="sm" len="sm"/>
          </a:ln>
        </p:spPr>
        <p:txBody>
          <a:bodyPr wrap="none" anchor="ctr"/>
          <a:lstStyle/>
          <a:p>
            <a:endParaRPr lang="en-US" dirty="0"/>
          </a:p>
        </p:txBody>
      </p:sp>
      <p:sp>
        <p:nvSpPr>
          <p:cNvPr id="4" name="Slide Number Placeholder 3"/>
          <p:cNvSpPr>
            <a:spLocks noGrp="1"/>
          </p:cNvSpPr>
          <p:nvPr>
            <p:ph type="sldNum" sz="quarter" idx="4294967295"/>
          </p:nvPr>
        </p:nvSpPr>
        <p:spPr>
          <a:xfrm>
            <a:off x="9906000" y="6601968"/>
            <a:ext cx="685800" cy="228600"/>
          </a:xfrm>
          <a:prstGeom prst="rect">
            <a:avLst/>
          </a:prstGeom>
        </p:spPr>
        <p:txBody>
          <a:bodyPr/>
          <a:lstStyle/>
          <a:p>
            <a:fld id="{3404472C-16F4-4298-9578-9DBF7BCFA8F6}" type="slidenum">
              <a:rPr lang="en-US" smtClean="0"/>
              <a:pPr/>
              <a:t>16</a:t>
            </a:fld>
            <a:endParaRPr lang="en-US" dirty="0"/>
          </a:p>
        </p:txBody>
      </p:sp>
      <p:sp>
        <p:nvSpPr>
          <p:cNvPr id="5" name="TextBox 4"/>
          <p:cNvSpPr txBox="1"/>
          <p:nvPr/>
        </p:nvSpPr>
        <p:spPr>
          <a:xfrm>
            <a:off x="3110976" y="1305282"/>
            <a:ext cx="3442224" cy="369332"/>
          </a:xfrm>
          <a:prstGeom prst="rect">
            <a:avLst/>
          </a:prstGeom>
          <a:noFill/>
          <a:ln>
            <a:solidFill>
              <a:srgbClr val="FFFF00"/>
            </a:solidFill>
          </a:ln>
        </p:spPr>
        <p:txBody>
          <a:bodyPr wrap="none" rtlCol="0">
            <a:spAutoFit/>
          </a:bodyPr>
          <a:lstStyle/>
          <a:p>
            <a:r>
              <a:rPr lang="en-US" b="1" dirty="0">
                <a:solidFill>
                  <a:schemeClr val="accent6">
                    <a:lumMod val="50000"/>
                  </a:schemeClr>
                </a:solidFill>
                <a:effectLst>
                  <a:outerShdw blurRad="38100" dist="38100" dir="2700000" algn="tl">
                    <a:srgbClr val="000000">
                      <a:alpha val="43137"/>
                    </a:srgbClr>
                  </a:outerShdw>
                </a:effectLst>
              </a:rPr>
              <a:t>For Active and Inactive Employees</a:t>
            </a:r>
          </a:p>
        </p:txBody>
      </p:sp>
      <p:cxnSp>
        <p:nvCxnSpPr>
          <p:cNvPr id="7" name="Straight Arrow Connector 6"/>
          <p:cNvCxnSpPr>
            <a:stCxn id="5" idx="3"/>
          </p:cNvCxnSpPr>
          <p:nvPr/>
        </p:nvCxnSpPr>
        <p:spPr>
          <a:xfrm>
            <a:off x="6553200" y="1489948"/>
            <a:ext cx="1905000" cy="18645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162300" y="5511600"/>
            <a:ext cx="685800" cy="461665"/>
          </a:xfrm>
          <a:prstGeom prst="rect">
            <a:avLst/>
          </a:prstGeom>
          <a:noFill/>
        </p:spPr>
        <p:txBody>
          <a:bodyPr wrap="square" rtlCol="0">
            <a:spAutoFit/>
          </a:bodyPr>
          <a:lstStyle/>
          <a:p>
            <a:r>
              <a:rPr lang="en-US" sz="2400" b="1" dirty="0">
                <a:solidFill>
                  <a:srgbClr val="0070C0"/>
                </a:solidFill>
              </a:rPr>
              <a:t>TPL</a:t>
            </a:r>
          </a:p>
        </p:txBody>
      </p:sp>
      <p:sp>
        <p:nvSpPr>
          <p:cNvPr id="8" name="Right Arrow 7"/>
          <p:cNvSpPr/>
          <p:nvPr/>
        </p:nvSpPr>
        <p:spPr>
          <a:xfrm>
            <a:off x="3931776" y="5488632"/>
            <a:ext cx="456911"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ight Arrow 59"/>
          <p:cNvSpPr/>
          <p:nvPr/>
        </p:nvSpPr>
        <p:spPr>
          <a:xfrm rot="10631405">
            <a:off x="2574623" y="5499540"/>
            <a:ext cx="456911"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7868239" y="5379528"/>
            <a:ext cx="2155462" cy="1446550"/>
          </a:xfrm>
          <a:prstGeom prst="rect">
            <a:avLst/>
          </a:prstGeom>
          <a:noFill/>
          <a:ln>
            <a:solidFill>
              <a:srgbClr val="FFFF00"/>
            </a:solidFill>
          </a:ln>
        </p:spPr>
        <p:txBody>
          <a:bodyPr wrap="none" rtlCol="0">
            <a:spAutoFit/>
          </a:bodyPr>
          <a:lstStyle/>
          <a:p>
            <a:r>
              <a:rPr lang="en-US" sz="1400" b="1" dirty="0">
                <a:solidFill>
                  <a:schemeClr val="accent6">
                    <a:lumMod val="50000"/>
                  </a:schemeClr>
                </a:solidFill>
              </a:rPr>
              <a:t>How much money would I</a:t>
            </a:r>
          </a:p>
          <a:p>
            <a:r>
              <a:rPr lang="en-US" sz="1400" b="1" dirty="0">
                <a:solidFill>
                  <a:schemeClr val="accent6">
                    <a:lumMod val="50000"/>
                  </a:schemeClr>
                </a:solidFill>
              </a:rPr>
              <a:t>need to invest today to </a:t>
            </a:r>
          </a:p>
          <a:p>
            <a:r>
              <a:rPr lang="en-US" sz="1400" b="1" dirty="0">
                <a:solidFill>
                  <a:schemeClr val="accent6">
                    <a:lumMod val="50000"/>
                  </a:schemeClr>
                </a:solidFill>
              </a:rPr>
              <a:t>cover all the expected </a:t>
            </a:r>
          </a:p>
          <a:p>
            <a:r>
              <a:rPr lang="en-US" sz="1400" b="1" dirty="0">
                <a:solidFill>
                  <a:schemeClr val="accent6">
                    <a:lumMod val="50000"/>
                  </a:schemeClr>
                </a:solidFill>
              </a:rPr>
              <a:t>Retirement Benefits for</a:t>
            </a:r>
          </a:p>
          <a:p>
            <a:r>
              <a:rPr lang="en-US" sz="1400" b="1" dirty="0">
                <a:solidFill>
                  <a:schemeClr val="accent6">
                    <a:lumMod val="50000"/>
                  </a:schemeClr>
                </a:solidFill>
              </a:rPr>
              <a:t>this employee?</a:t>
            </a:r>
          </a:p>
          <a:p>
            <a:endParaRPr lang="en-US" dirty="0">
              <a:solidFill>
                <a:schemeClr val="accent6">
                  <a:lumMod val="50000"/>
                </a:schemeClr>
              </a:solidFill>
            </a:endParaRPr>
          </a:p>
        </p:txBody>
      </p:sp>
      <p:cxnSp>
        <p:nvCxnSpPr>
          <p:cNvPr id="12" name="Straight Arrow Connector 11"/>
          <p:cNvCxnSpPr/>
          <p:nvPr/>
        </p:nvCxnSpPr>
        <p:spPr>
          <a:xfrm flipH="1" flipV="1">
            <a:off x="4481766" y="5234226"/>
            <a:ext cx="3448639" cy="80914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084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76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79" grpId="0" animBg="1"/>
      <p:bldP spid="5" grpId="0" animBg="1"/>
      <p:bldP spid="6" grpId="0"/>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51958"/>
            <a:ext cx="10364451" cy="853232"/>
          </a:xfrm>
        </p:spPr>
        <p:txBody>
          <a:bodyPr>
            <a:normAutofit fontScale="90000"/>
          </a:bodyPr>
          <a:lstStyle/>
          <a:p>
            <a:r>
              <a:rPr lang="en-US" b="1" dirty="0"/>
              <a:t>Pension Plan Discount Rate Assumptions </a:t>
            </a:r>
            <a:br>
              <a:rPr lang="en-US" dirty="0"/>
            </a:br>
            <a:endParaRPr lang="en-US" dirty="0"/>
          </a:p>
        </p:txBody>
      </p:sp>
      <p:sp>
        <p:nvSpPr>
          <p:cNvPr id="3" name="Content Placeholder 2"/>
          <p:cNvSpPr>
            <a:spLocks noGrp="1"/>
          </p:cNvSpPr>
          <p:nvPr>
            <p:ph sz="quarter" idx="13"/>
          </p:nvPr>
        </p:nvSpPr>
        <p:spPr>
          <a:xfrm>
            <a:off x="913774" y="1005190"/>
            <a:ext cx="10363826" cy="5613974"/>
          </a:xfrm>
        </p:spPr>
        <p:txBody>
          <a:bodyPr>
            <a:normAutofit/>
          </a:bodyPr>
          <a:lstStyle/>
          <a:p>
            <a:r>
              <a:rPr lang="en-US" sz="3200" b="1" dirty="0"/>
              <a:t>Most states still use 7.5 to 8%, Is this realistic?</a:t>
            </a:r>
          </a:p>
          <a:p>
            <a:pPr lvl="2"/>
            <a:r>
              <a:rPr lang="en-US" sz="2400" b="1" dirty="0"/>
              <a:t>Calpers (the largest public fund):  </a:t>
            </a:r>
            <a:r>
              <a:rPr lang="en-US" sz="2000" b="1" dirty="0"/>
              <a:t>Current assumption 7%</a:t>
            </a:r>
          </a:p>
          <a:p>
            <a:pPr lvl="3"/>
            <a:r>
              <a:rPr lang="en-US" sz="2000" b="1" dirty="0"/>
              <a:t>Actual results:   </a:t>
            </a:r>
            <a:r>
              <a:rPr lang="en-US" sz="1600" b="1" dirty="0"/>
              <a:t>.6% in 2016</a:t>
            </a:r>
          </a:p>
          <a:p>
            <a:pPr lvl="3"/>
            <a:r>
              <a:rPr lang="en-US" sz="2000" b="1" dirty="0"/>
              <a:t>6.9% last three years</a:t>
            </a:r>
          </a:p>
          <a:p>
            <a:pPr lvl="3"/>
            <a:r>
              <a:rPr lang="en-US" sz="2000" b="1" dirty="0"/>
              <a:t>5.1% last ten years</a:t>
            </a:r>
          </a:p>
          <a:p>
            <a:pPr lvl="3"/>
            <a:r>
              <a:rPr lang="en-US" sz="2000" b="1" dirty="0"/>
              <a:t>7% last 20 years</a:t>
            </a:r>
          </a:p>
          <a:p>
            <a:r>
              <a:rPr lang="en-US" sz="3200" b="1" dirty="0"/>
              <a:t>Are plans taking on more risk to achieve targets? Too much risk?</a:t>
            </a:r>
          </a:p>
          <a:p>
            <a:r>
              <a:rPr lang="en-US" sz="3200" b="1" dirty="0"/>
              <a:t>What responsibility does the auditor have? </a:t>
            </a:r>
          </a:p>
          <a:p>
            <a:endParaRPr lang="en-US" sz="3200" b="1" dirty="0"/>
          </a:p>
          <a:p>
            <a:pPr marL="0" indent="0">
              <a:buNone/>
            </a:pPr>
            <a:endParaRPr lang="en-US" sz="3200" b="1" dirty="0"/>
          </a:p>
        </p:txBody>
      </p:sp>
      <p:sp>
        <p:nvSpPr>
          <p:cNvPr id="4" name="Slide Number Placeholder 3"/>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2443751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fontScale="92500" lnSpcReduction="10000"/>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9600" b="1" cap="none" dirty="0">
                <a:ln/>
                <a:solidFill>
                  <a:schemeClr val="accent6">
                    <a:lumMod val="75000"/>
                  </a:schemeClr>
                </a:solidFill>
              </a:rPr>
              <a:t>Measurement</a:t>
            </a:r>
          </a:p>
          <a:p>
            <a:pPr marL="0" indent="0" algn="ctr">
              <a:buNone/>
            </a:pPr>
            <a:r>
              <a:rPr lang="en-US" sz="9600" b="1" cap="none" dirty="0">
                <a:ln/>
                <a:solidFill>
                  <a:schemeClr val="accent6">
                    <a:lumMod val="75000"/>
                  </a:schemeClr>
                </a:solidFill>
              </a:rPr>
              <a:t>Date</a:t>
            </a:r>
          </a:p>
        </p:txBody>
      </p:sp>
      <p:sp>
        <p:nvSpPr>
          <p:cNvPr id="4" name="Slide Number Placeholder 3"/>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1635409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2030974" y="228600"/>
            <a:ext cx="8043672" cy="762000"/>
          </a:xfrm>
        </p:spPr>
        <p:txBody>
          <a:bodyPr>
            <a:normAutofit fontScale="90000"/>
          </a:bodyPr>
          <a:lstStyle/>
          <a:p>
            <a:r>
              <a:rPr lang="en-US" dirty="0"/>
              <a:t>Timing and Frequency—GASB 68 (Employer)</a:t>
            </a:r>
          </a:p>
        </p:txBody>
      </p:sp>
      <p:sp>
        <p:nvSpPr>
          <p:cNvPr id="17411" name="Content Placeholder 2"/>
          <p:cNvSpPr>
            <a:spLocks noGrp="1"/>
          </p:cNvSpPr>
          <p:nvPr>
            <p:ph idx="4294967295"/>
          </p:nvPr>
        </p:nvSpPr>
        <p:spPr>
          <a:xfrm>
            <a:off x="1981200" y="1676401"/>
            <a:ext cx="8229600" cy="4449763"/>
          </a:xfrm>
          <a:prstGeom prst="rect">
            <a:avLst/>
          </a:prstGeom>
        </p:spPr>
        <p:txBody>
          <a:bodyPr/>
          <a:lstStyle/>
          <a:p>
            <a:endParaRPr lang="en-US" dirty="0"/>
          </a:p>
          <a:p>
            <a:endParaRPr lang="en-US" dirty="0"/>
          </a:p>
          <a:p>
            <a:pPr lvl="2"/>
            <a:endParaRPr lang="en-US" dirty="0"/>
          </a:p>
          <a:p>
            <a:pPr lvl="1"/>
            <a:endParaRPr lang="en-US" dirty="0"/>
          </a:p>
          <a:p>
            <a:pPr lvl="1"/>
            <a:endParaRPr lang="en-US" dirty="0"/>
          </a:p>
        </p:txBody>
      </p:sp>
      <p:sp>
        <p:nvSpPr>
          <p:cNvPr id="14" name="Slide Number Placeholder 13"/>
          <p:cNvSpPr>
            <a:spLocks noGrp="1"/>
          </p:cNvSpPr>
          <p:nvPr>
            <p:ph type="sldNum" sz="quarter" idx="12"/>
          </p:nvPr>
        </p:nvSpPr>
        <p:spPr/>
        <p:txBody>
          <a:bodyPr/>
          <a:lstStyle/>
          <a:p>
            <a:fld id="{E1A953FE-008D-4B84-AA16-12880D631E95}" type="slidenum">
              <a:rPr lang="en-US" smtClean="0">
                <a:solidFill>
                  <a:prstClr val="black">
                    <a:tint val="75000"/>
                  </a:prstClr>
                </a:solidFill>
              </a:rPr>
              <a:pPr/>
              <a:t>19</a:t>
            </a:fld>
            <a:endParaRPr lang="en-US" dirty="0">
              <a:solidFill>
                <a:prstClr val="black">
                  <a:tint val="75000"/>
                </a:prstClr>
              </a:solidFill>
            </a:endParaRPr>
          </a:p>
        </p:txBody>
      </p:sp>
      <p:graphicFrame>
        <p:nvGraphicFramePr>
          <p:cNvPr id="4" name="Diagram 3"/>
          <p:cNvGraphicFramePr/>
          <p:nvPr>
            <p:extLst/>
          </p:nvPr>
        </p:nvGraphicFramePr>
        <p:xfrm>
          <a:off x="3048000" y="3200401"/>
          <a:ext cx="6096000" cy="1400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nvPr>
        </p:nvGraphicFramePr>
        <p:xfrm>
          <a:off x="3048000" y="1447801"/>
          <a:ext cx="6096000" cy="14763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Diagram 5"/>
          <p:cNvGraphicFramePr/>
          <p:nvPr>
            <p:extLst/>
          </p:nvPr>
        </p:nvGraphicFramePr>
        <p:xfrm>
          <a:off x="3124200" y="4993839"/>
          <a:ext cx="6096000" cy="1438275"/>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 name="TextBox 1"/>
          <p:cNvSpPr txBox="1"/>
          <p:nvPr/>
        </p:nvSpPr>
        <p:spPr>
          <a:xfrm>
            <a:off x="2225676" y="4976336"/>
            <a:ext cx="2163413" cy="400110"/>
          </a:xfrm>
          <a:prstGeom prst="rect">
            <a:avLst/>
          </a:prstGeom>
          <a:noFill/>
        </p:spPr>
        <p:txBody>
          <a:bodyPr wrap="none" rtlCol="0">
            <a:spAutoFit/>
          </a:bodyPr>
          <a:lstStyle/>
          <a:p>
            <a:r>
              <a:rPr lang="en-US" sz="2000" b="1" dirty="0">
                <a:solidFill>
                  <a:schemeClr val="accent5">
                    <a:lumMod val="75000"/>
                  </a:schemeClr>
                </a:solidFill>
                <a:latin typeface="+mj-lt"/>
              </a:rPr>
              <a:t>Possible Approach</a:t>
            </a:r>
          </a:p>
        </p:txBody>
      </p:sp>
      <p:sp>
        <p:nvSpPr>
          <p:cNvPr id="9" name="TextBox 8"/>
          <p:cNvSpPr txBox="1"/>
          <p:nvPr/>
        </p:nvSpPr>
        <p:spPr>
          <a:xfrm>
            <a:off x="2197101" y="1371600"/>
            <a:ext cx="2163413" cy="400110"/>
          </a:xfrm>
          <a:prstGeom prst="rect">
            <a:avLst/>
          </a:prstGeom>
          <a:noFill/>
        </p:spPr>
        <p:txBody>
          <a:bodyPr wrap="none" rtlCol="0">
            <a:spAutoFit/>
          </a:bodyPr>
          <a:lstStyle/>
          <a:p>
            <a:r>
              <a:rPr lang="en-US" sz="2000" b="1" dirty="0">
                <a:solidFill>
                  <a:schemeClr val="bg1"/>
                </a:solidFill>
                <a:latin typeface="+mj-lt"/>
              </a:rPr>
              <a:t>Possible Approach</a:t>
            </a:r>
          </a:p>
        </p:txBody>
      </p:sp>
      <p:sp>
        <p:nvSpPr>
          <p:cNvPr id="10" name="TextBox 9"/>
          <p:cNvSpPr txBox="1"/>
          <p:nvPr/>
        </p:nvSpPr>
        <p:spPr>
          <a:xfrm>
            <a:off x="2197101" y="3124200"/>
            <a:ext cx="2163413" cy="400110"/>
          </a:xfrm>
          <a:prstGeom prst="rect">
            <a:avLst/>
          </a:prstGeom>
          <a:noFill/>
        </p:spPr>
        <p:txBody>
          <a:bodyPr wrap="none" rtlCol="0">
            <a:spAutoFit/>
          </a:bodyPr>
          <a:lstStyle/>
          <a:p>
            <a:r>
              <a:rPr lang="en-US" sz="2000" b="1" dirty="0">
                <a:solidFill>
                  <a:schemeClr val="accent5">
                    <a:lumMod val="75000"/>
                  </a:schemeClr>
                </a:solidFill>
                <a:latin typeface="+mj-lt"/>
              </a:rPr>
              <a:t>Possible Approach</a:t>
            </a:r>
          </a:p>
        </p:txBody>
      </p:sp>
      <p:sp>
        <p:nvSpPr>
          <p:cNvPr id="11" name="Rectangle 10"/>
          <p:cNvSpPr/>
          <p:nvPr/>
        </p:nvSpPr>
        <p:spPr>
          <a:xfrm>
            <a:off x="7391401" y="2362200"/>
            <a:ext cx="502061" cy="369332"/>
          </a:xfrm>
          <a:prstGeom prst="rect">
            <a:avLst/>
          </a:prstGeom>
        </p:spPr>
        <p:txBody>
          <a:bodyPr wrap="none">
            <a:spAutoFit/>
          </a:bodyPr>
          <a:lstStyle/>
          <a:p>
            <a:pPr lvl="0"/>
            <a:r>
              <a:rPr lang="en-US" dirty="0"/>
              <a:t>MD</a:t>
            </a:r>
            <a:endParaRPr lang="en-US" baseline="-25000" dirty="0"/>
          </a:p>
        </p:txBody>
      </p:sp>
      <p:sp>
        <p:nvSpPr>
          <p:cNvPr id="3" name="TextBox 2"/>
          <p:cNvSpPr txBox="1"/>
          <p:nvPr/>
        </p:nvSpPr>
        <p:spPr>
          <a:xfrm>
            <a:off x="9220200" y="1600200"/>
            <a:ext cx="1371600" cy="1600438"/>
          </a:xfrm>
          <a:prstGeom prst="rect">
            <a:avLst/>
          </a:prstGeom>
          <a:noFill/>
        </p:spPr>
        <p:txBody>
          <a:bodyPr wrap="square" rtlCol="0">
            <a:spAutoFit/>
          </a:bodyPr>
          <a:lstStyle/>
          <a:p>
            <a:r>
              <a:rPr lang="en-US" sz="1400" b="1" i="1" dirty="0">
                <a:solidFill>
                  <a:srgbClr val="FF0000"/>
                </a:solidFill>
              </a:rPr>
              <a:t>RD = reporting date</a:t>
            </a:r>
          </a:p>
          <a:p>
            <a:r>
              <a:rPr lang="en-US" sz="1400" b="1" i="1" dirty="0">
                <a:solidFill>
                  <a:srgbClr val="FF0000"/>
                </a:solidFill>
              </a:rPr>
              <a:t>VD = actuarial valuation date</a:t>
            </a:r>
          </a:p>
          <a:p>
            <a:r>
              <a:rPr lang="en-US" sz="1400" b="1" i="1" dirty="0">
                <a:solidFill>
                  <a:srgbClr val="FF0000"/>
                </a:solidFill>
              </a:rPr>
              <a:t>MD = measurement date</a:t>
            </a:r>
          </a:p>
        </p:txBody>
      </p:sp>
      <p:sp>
        <p:nvSpPr>
          <p:cNvPr id="12" name="TextBox 11"/>
          <p:cNvSpPr txBox="1"/>
          <p:nvPr/>
        </p:nvSpPr>
        <p:spPr>
          <a:xfrm>
            <a:off x="534491" y="1877199"/>
            <a:ext cx="1371600" cy="523220"/>
          </a:xfrm>
          <a:prstGeom prst="rect">
            <a:avLst/>
          </a:prstGeom>
          <a:noFill/>
        </p:spPr>
        <p:txBody>
          <a:bodyPr wrap="square" rtlCol="0">
            <a:spAutoFit/>
          </a:bodyPr>
          <a:lstStyle/>
          <a:p>
            <a:r>
              <a:rPr lang="en-US" sz="1400" b="1" i="1" dirty="0">
                <a:solidFill>
                  <a:srgbClr val="FF0000"/>
                </a:solidFill>
              </a:rPr>
              <a:t>Each dot is one year</a:t>
            </a:r>
          </a:p>
        </p:txBody>
      </p:sp>
      <p:sp>
        <p:nvSpPr>
          <p:cNvPr id="7" name="Oval 6"/>
          <p:cNvSpPr/>
          <p:nvPr/>
        </p:nvSpPr>
        <p:spPr>
          <a:xfrm>
            <a:off x="1656070" y="2811544"/>
            <a:ext cx="7851648" cy="1905000"/>
          </a:xfrm>
          <a:prstGeom prst="ellipse">
            <a:avLst/>
          </a:prstGeom>
          <a:no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13061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9900" y="1063228"/>
            <a:ext cx="5600700" cy="79772"/>
          </a:xfrm>
        </p:spPr>
        <p:txBody>
          <a:bodyPr>
            <a:normAutofit fontScale="90000"/>
          </a:bodyPr>
          <a:lstStyle/>
          <a:p>
            <a:endParaRPr lang="en-US" dirty="0">
              <a:latin typeface="Arial" pitchFamily="34" charset="0"/>
              <a:cs typeface="Arial" pitchFamily="34" charset="0"/>
            </a:endParaRPr>
          </a:p>
        </p:txBody>
      </p:sp>
      <p:sp>
        <p:nvSpPr>
          <p:cNvPr id="5" name="Content Placeholder 4"/>
          <p:cNvSpPr>
            <a:spLocks noGrp="1"/>
          </p:cNvSpPr>
          <p:nvPr>
            <p:ph idx="4294967295"/>
          </p:nvPr>
        </p:nvSpPr>
        <p:spPr>
          <a:xfrm>
            <a:off x="0" y="0"/>
            <a:ext cx="12192000" cy="6858000"/>
          </a:xfrm>
          <a:prstGeom prst="rect">
            <a:avLst/>
          </a:prstGeom>
          <a:solidFill>
            <a:schemeClr val="accent6">
              <a:lumMod val="20000"/>
              <a:lumOff val="80000"/>
            </a:schemeClr>
          </a:solidFill>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endParaRPr lang="en-US" sz="2400" b="1" dirty="0">
              <a:ln/>
              <a:solidFill>
                <a:srgbClr val="800080"/>
              </a:solidFill>
              <a:latin typeface="Arial" pitchFamily="34" charset="0"/>
              <a:cs typeface="Arial" pitchFamily="34" charset="0"/>
            </a:endParaRPr>
          </a:p>
          <a:p>
            <a:pPr lvl="1" algn="ctr">
              <a:buNone/>
            </a:pPr>
            <a:endParaRPr lang="en-US" sz="3000" b="1" dirty="0">
              <a:ln/>
              <a:solidFill>
                <a:srgbClr val="800080"/>
              </a:solidFill>
              <a:latin typeface="Arial" pitchFamily="34" charset="0"/>
              <a:cs typeface="Arial" pitchFamily="34" charset="0"/>
            </a:endParaRPr>
          </a:p>
          <a:p>
            <a:pPr algn="ctr">
              <a:buFont typeface="Wingdings" pitchFamily="2" charset="2"/>
              <a:buNone/>
            </a:pPr>
            <a:r>
              <a:rPr lang="en-US" sz="3300" b="1" i="1" dirty="0">
                <a:ln/>
                <a:solidFill>
                  <a:srgbClr val="800080"/>
                </a:solidFill>
                <a:latin typeface="Palatino Linotype" pitchFamily="18" charset="0"/>
              </a:rPr>
              <a:t>    </a:t>
            </a:r>
          </a:p>
          <a:p>
            <a:pPr algn="ctr">
              <a:buFont typeface="Wingdings" pitchFamily="2" charset="2"/>
              <a:buNone/>
            </a:pPr>
            <a:endParaRPr lang="en-US" sz="2700" b="1" i="1" dirty="0">
              <a:ln/>
              <a:solidFill>
                <a:srgbClr val="800080"/>
              </a:solidFill>
              <a:latin typeface="Palatino Linotype" pitchFamily="18" charset="0"/>
            </a:endParaRPr>
          </a:p>
          <a:p>
            <a:pPr algn="ctr">
              <a:buFont typeface="Wingdings" pitchFamily="2" charset="2"/>
              <a:buNone/>
            </a:pPr>
            <a:r>
              <a:rPr lang="en-US" sz="2700" b="1" i="1" dirty="0">
                <a:ln/>
                <a:solidFill>
                  <a:srgbClr val="800080"/>
                </a:solidFill>
                <a:latin typeface="Palatino Linotype" pitchFamily="18" charset="0"/>
              </a:rPr>
              <a:t>The Opinions expressed during this presentation are my own.  They do not necessarily represent the views of the Tennessee Comptroller of the Treasury, his representatives, or the Tennessee Department of Audit.</a:t>
            </a:r>
          </a:p>
          <a:p>
            <a:pPr lvl="1" algn="ctr"/>
            <a:endParaRPr lang="en-US" sz="3000" b="1" dirty="0">
              <a:ln/>
              <a:solidFill>
                <a:srgbClr val="800080"/>
              </a:solidFill>
              <a:latin typeface="Arial" pitchFamily="34" charset="0"/>
              <a:cs typeface="Arial" pitchFamily="34" charset="0"/>
            </a:endParaRPr>
          </a:p>
          <a:p>
            <a:pPr lvl="1" algn="ctr"/>
            <a:endParaRPr lang="en-US" sz="3000" b="1" dirty="0">
              <a:ln/>
              <a:solidFill>
                <a:srgbClr val="800080"/>
              </a:solidFill>
              <a:latin typeface="Arial" pitchFamily="34" charset="0"/>
              <a:cs typeface="Arial" pitchFamily="34" charset="0"/>
            </a:endParaRPr>
          </a:p>
        </p:txBody>
      </p:sp>
      <p:sp>
        <p:nvSpPr>
          <p:cNvPr id="6" name="Slide Number Placeholder 5"/>
          <p:cNvSpPr>
            <a:spLocks noGrp="1"/>
          </p:cNvSpPr>
          <p:nvPr>
            <p:ph type="sldNum" sz="quarter" idx="4294967295"/>
          </p:nvPr>
        </p:nvSpPr>
        <p:spPr>
          <a:xfrm>
            <a:off x="8096250" y="5829300"/>
            <a:ext cx="1428750" cy="171450"/>
          </a:xfrm>
          <a:prstGeom prst="rect">
            <a:avLst/>
          </a:prstGeom>
        </p:spPr>
        <p:txBody>
          <a:bodyPr/>
          <a:lstStyle/>
          <a:p>
            <a:fld id="{F8D10307-3AC9-43B0-B306-7479A47AC131}" type="slidenum">
              <a:rPr lang="en-US" smtClean="0"/>
              <a:pPr/>
              <a:t>2</a:t>
            </a:fld>
            <a:endParaRPr lang="en-US" dirty="0"/>
          </a:p>
        </p:txBody>
      </p:sp>
    </p:spTree>
    <p:extLst>
      <p:ext uri="{BB962C8B-B14F-4D97-AF65-F5344CB8AC3E}">
        <p14:creationId xmlns:p14="http://schemas.microsoft.com/office/powerpoint/2010/main" val="1230389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Diverse year end dates</a:t>
            </a:r>
          </a:p>
        </p:txBody>
      </p:sp>
      <p:sp>
        <p:nvSpPr>
          <p:cNvPr id="3" name="Content Placeholder 2"/>
          <p:cNvSpPr>
            <a:spLocks noGrp="1"/>
          </p:cNvSpPr>
          <p:nvPr>
            <p:ph sz="quarter" idx="13"/>
          </p:nvPr>
        </p:nvSpPr>
        <p:spPr/>
        <p:txBody>
          <a:bodyPr/>
          <a:lstStyle/>
          <a:p>
            <a:r>
              <a:rPr lang="en-US" dirty="0"/>
              <a:t>Component units</a:t>
            </a:r>
          </a:p>
          <a:p>
            <a:r>
              <a:rPr lang="en-US" dirty="0"/>
              <a:t>Utility Districts</a:t>
            </a:r>
          </a:p>
          <a:p>
            <a:r>
              <a:rPr lang="en-US" dirty="0"/>
              <a:t>School Districts</a:t>
            </a:r>
          </a:p>
          <a:p>
            <a:r>
              <a:rPr lang="en-US" dirty="0"/>
              <a:t>Authorities</a:t>
            </a:r>
          </a:p>
          <a:p>
            <a:r>
              <a:rPr lang="en-US" dirty="0"/>
              <a:t>Charter Schools</a:t>
            </a:r>
          </a:p>
          <a:p>
            <a:r>
              <a:rPr lang="en-US" dirty="0"/>
              <a:t>ETC.</a:t>
            </a:r>
          </a:p>
        </p:txBody>
      </p:sp>
      <p:sp>
        <p:nvSpPr>
          <p:cNvPr id="4" name="Slide Number Placehold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1701290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0"/>
            <a:ext cx="10364451" cy="614149"/>
          </a:xfrm>
        </p:spPr>
        <p:txBody>
          <a:bodyPr/>
          <a:lstStyle/>
          <a:p>
            <a:r>
              <a:rPr lang="en-US" dirty="0"/>
              <a:t>Housing authority letter</a:t>
            </a:r>
          </a:p>
        </p:txBody>
      </p:sp>
      <p:sp>
        <p:nvSpPr>
          <p:cNvPr id="3" name="Content Placeholder 2"/>
          <p:cNvSpPr>
            <a:spLocks noGrp="1"/>
          </p:cNvSpPr>
          <p:nvPr>
            <p:ph sz="quarter" idx="13"/>
          </p:nvPr>
        </p:nvSpPr>
        <p:spPr>
          <a:xfrm>
            <a:off x="914399" y="519706"/>
            <a:ext cx="10363826" cy="5363569"/>
          </a:xfrm>
        </p:spPr>
        <p:txBody>
          <a:bodyPr>
            <a:noAutofit/>
          </a:bodyPr>
          <a:lstStyle/>
          <a:p>
            <a:r>
              <a:rPr lang="en-US" sz="1600" b="1" dirty="0"/>
              <a:t>xxxxxxxx,</a:t>
            </a:r>
          </a:p>
          <a:p>
            <a:r>
              <a:rPr lang="en-US" sz="1600" b="1" dirty="0"/>
              <a:t>Thank you for your assistance.  I located the email you referenced and our auditor has this information.  Our auditor is telling us because the TCRS data currently available is </a:t>
            </a:r>
            <a:r>
              <a:rPr lang="en-US" sz="1600" b="1" u="sng" dirty="0"/>
              <a:t>unaudited</a:t>
            </a:r>
            <a:r>
              <a:rPr lang="en-US" sz="1600" b="1" dirty="0"/>
              <a:t> he has to give us a Qualified Opinion on our 2016 Audit.  According to our auditor this is true for all housing authorities with a year-end date of September 30 or December 31 because there is a 12 month cap on the age of the data and apparently TCRS will not have audited data until after our audit deadline of 9/30/2017.</a:t>
            </a:r>
          </a:p>
          <a:p>
            <a:r>
              <a:rPr lang="en-US" sz="1600" b="1" dirty="0"/>
              <a:t> Housing Authorities are scored through a Public Housing Assessment System and having a Qualified Opinion on our audit will cause us to automatically lose a point and could lower the score from High Performer Status (90-100) to a Standard Status (70-89) and would cause the authority to lose a High Performer funding bonus.  While it probably will not affect our PHAS status this year it could in future years and may have this effect on other housing authorities now.  Also we would like to have a clean audit with no findings and this finding is beyond our control.  </a:t>
            </a:r>
          </a:p>
          <a:p>
            <a:r>
              <a:rPr lang="en-US" sz="1600" b="1" dirty="0"/>
              <a:t>I just want to notify TCRS and The State of Tennessee of the negative affect this is causing for several if not most housing authorities in Tennessee.</a:t>
            </a:r>
          </a:p>
          <a:p>
            <a:r>
              <a:rPr lang="en-US" sz="1600" b="1" dirty="0"/>
              <a:t>Sincerely,</a:t>
            </a:r>
          </a:p>
          <a:p>
            <a:r>
              <a:rPr lang="en-US" sz="1600" b="1" dirty="0"/>
              <a:t>Xxxxxxx  xxxxxxxx, Executive Director</a:t>
            </a:r>
          </a:p>
          <a:p>
            <a:r>
              <a:rPr lang="en-US" sz="1600" b="1" i="1" dirty="0"/>
              <a:t>City</a:t>
            </a:r>
            <a:r>
              <a:rPr lang="en-US" sz="1600" b="1" dirty="0"/>
              <a:t>   Housing Authority</a:t>
            </a:r>
          </a:p>
          <a:p>
            <a:endParaRPr lang="en-US" sz="1600" b="1" dirty="0"/>
          </a:p>
        </p:txBody>
      </p:sp>
      <p:sp>
        <p:nvSpPr>
          <p:cNvPr id="4" name="Slide Number Placeholder 3"/>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1529039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9600" b="1" cap="none" dirty="0">
                <a:ln/>
                <a:solidFill>
                  <a:schemeClr val="accent6">
                    <a:lumMod val="75000"/>
                  </a:schemeClr>
                </a:solidFill>
              </a:rPr>
              <a:t>Multiple Plans</a:t>
            </a:r>
          </a:p>
        </p:txBody>
      </p:sp>
      <p:sp>
        <p:nvSpPr>
          <p:cNvPr id="4" name="Slide Number Placeholder 3"/>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1991159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lnSpcReduction="10000"/>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9600" b="1" cap="none" dirty="0">
                <a:ln/>
                <a:solidFill>
                  <a:schemeClr val="accent6">
                    <a:lumMod val="75000"/>
                  </a:schemeClr>
                </a:solidFill>
              </a:rPr>
              <a:t>Allocations and More Allocations</a:t>
            </a:r>
          </a:p>
        </p:txBody>
      </p:sp>
      <p:sp>
        <p:nvSpPr>
          <p:cNvPr id="4" name="Slide Number Placeholder 3"/>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424408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Allocations</a:t>
            </a:r>
          </a:p>
        </p:txBody>
      </p:sp>
      <p:sp>
        <p:nvSpPr>
          <p:cNvPr id="3" name="Content Placeholder 2"/>
          <p:cNvSpPr>
            <a:spLocks noGrp="1"/>
          </p:cNvSpPr>
          <p:nvPr>
            <p:ph sz="quarter" idx="13"/>
          </p:nvPr>
        </p:nvSpPr>
        <p:spPr/>
        <p:txBody>
          <a:bodyPr>
            <a:normAutofit fontScale="92500" lnSpcReduction="20000"/>
          </a:bodyPr>
          <a:lstStyle/>
          <a:p>
            <a:r>
              <a:rPr lang="en-US" dirty="0"/>
              <a:t>Funds</a:t>
            </a:r>
          </a:p>
          <a:p>
            <a:r>
              <a:rPr lang="en-US" dirty="0"/>
              <a:t>Enterprise Funds</a:t>
            </a:r>
          </a:p>
          <a:p>
            <a:r>
              <a:rPr lang="en-US" dirty="0"/>
              <a:t>Component units</a:t>
            </a:r>
          </a:p>
          <a:p>
            <a:r>
              <a:rPr lang="en-US" dirty="0"/>
              <a:t>Charter Schools</a:t>
            </a:r>
          </a:p>
          <a:p>
            <a:r>
              <a:rPr lang="en-US" dirty="0"/>
              <a:t>Special Funding situations</a:t>
            </a:r>
          </a:p>
          <a:p>
            <a:r>
              <a:rPr lang="en-US" dirty="0"/>
              <a:t>Separately Financed Specific Liabilities</a:t>
            </a:r>
          </a:p>
          <a:p>
            <a:r>
              <a:rPr lang="en-US" dirty="0"/>
              <a:t>Contributions made on behalf of employees</a:t>
            </a:r>
          </a:p>
          <a:p>
            <a:r>
              <a:rPr lang="en-US" dirty="0"/>
              <a:t>On-Behalf payments </a:t>
            </a:r>
          </a:p>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2612740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9600" b="1" cap="none" dirty="0">
                <a:ln/>
                <a:solidFill>
                  <a:schemeClr val="accent6">
                    <a:lumMod val="75000"/>
                  </a:schemeClr>
                </a:solidFill>
              </a:rPr>
              <a:t>Recalculating</a:t>
            </a:r>
          </a:p>
        </p:txBody>
      </p:sp>
      <p:sp>
        <p:nvSpPr>
          <p:cNvPr id="4" name="Slide Number Placeholder 3"/>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1281086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GASB Recalculating</a:t>
            </a:r>
          </a:p>
        </p:txBody>
      </p:sp>
      <p:sp>
        <p:nvSpPr>
          <p:cNvPr id="3" name="Content Placeholder 2"/>
          <p:cNvSpPr>
            <a:spLocks noGrp="1"/>
          </p:cNvSpPr>
          <p:nvPr>
            <p:ph sz="quarter" idx="13"/>
          </p:nvPr>
        </p:nvSpPr>
        <p:spPr/>
        <p:txBody>
          <a:bodyPr>
            <a:normAutofit/>
          </a:bodyPr>
          <a:lstStyle/>
          <a:p>
            <a:pPr marL="0" indent="0" algn="ctr">
              <a:buNone/>
            </a:pPr>
            <a:r>
              <a:rPr lang="en-US" sz="16600" dirty="0"/>
              <a:t>73, 78, 82</a:t>
            </a:r>
          </a:p>
        </p:txBody>
      </p:sp>
      <p:sp>
        <p:nvSpPr>
          <p:cNvPr id="4" name="Slide Number Placeholder 3"/>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4260344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981200" y="1935480"/>
            <a:ext cx="8229600" cy="4389120"/>
          </a:xfrm>
          <a:prstGeom prst="rect">
            <a:avLst/>
          </a:prstGeom>
        </p:spPr>
        <p:txBody>
          <a:bodyPr>
            <a:noAutofit/>
          </a:bodyPr>
          <a:lstStyle/>
          <a:p>
            <a:pPr marL="18288" indent="0">
              <a:buNone/>
            </a:pPr>
            <a:r>
              <a:rPr lang="en-US" sz="23900" cap="none" dirty="0">
                <a:ln w="0"/>
                <a:solidFill>
                  <a:sysClr val="windowText" lastClr="000000"/>
                </a:solidFill>
                <a:effectLst>
                  <a:reflection blurRad="6350" stA="53000" endA="300" endPos="35500" dir="5400000" sy="-90000" algn="bl" rotWithShape="0"/>
                </a:effectLst>
              </a:rPr>
              <a:t> 73</a:t>
            </a:r>
          </a:p>
        </p:txBody>
      </p:sp>
      <p:sp>
        <p:nvSpPr>
          <p:cNvPr id="3" name="Title 2"/>
          <p:cNvSpPr>
            <a:spLocks noGrp="1"/>
          </p:cNvSpPr>
          <p:nvPr>
            <p:ph type="title"/>
          </p:nvPr>
        </p:nvSpPr>
        <p:spPr>
          <a:xfrm>
            <a:off x="1981200" y="685800"/>
            <a:ext cx="8229600" cy="1143000"/>
          </a:xfrm>
        </p:spPr>
        <p:txBody>
          <a:bodyPr>
            <a:noAutofit/>
          </a:bodyPr>
          <a:lstStyle/>
          <a:p>
            <a:pPr algn="just"/>
            <a:r>
              <a:rPr lang="en-US" sz="1800" dirty="0">
                <a:solidFill>
                  <a:sysClr val="windowText" lastClr="000000"/>
                </a:solidFill>
              </a:rPr>
              <a:t>Accounting and Financial Reporting for Pensions and Related Assets that are Not within the Scope of GASB Statement 68, and Amendments to Certain Provisions of GASB Statements 67 and 68</a:t>
            </a:r>
          </a:p>
        </p:txBody>
      </p:sp>
      <p:sp>
        <p:nvSpPr>
          <p:cNvPr id="4" name="Slide Number Placeholder 3"/>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337148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a:bodyPr>
          <a:lstStyle/>
          <a:p>
            <a:r>
              <a:rPr lang="en-US" dirty="0"/>
              <a:t>Pensions Not In Scope of 68 </a:t>
            </a:r>
          </a:p>
        </p:txBody>
      </p:sp>
      <p:sp>
        <p:nvSpPr>
          <p:cNvPr id="3" name="Content Placeholder 2"/>
          <p:cNvSpPr>
            <a:spLocks noGrp="1"/>
          </p:cNvSpPr>
          <p:nvPr>
            <p:ph idx="4294967295"/>
          </p:nvPr>
        </p:nvSpPr>
        <p:spPr>
          <a:xfrm>
            <a:off x="1737360" y="1295401"/>
            <a:ext cx="8625840" cy="4830763"/>
          </a:xfrm>
          <a:prstGeom prst="rect">
            <a:avLst/>
          </a:prstGeom>
          <a:noFill/>
        </p:spPr>
        <p:txBody>
          <a:bodyPr>
            <a:normAutofit/>
          </a:bodyPr>
          <a:lstStyle/>
          <a:p>
            <a:pPr algn="just"/>
            <a:r>
              <a:rPr lang="en-US" sz="2800" b="1" dirty="0">
                <a:solidFill>
                  <a:sysClr val="windowText" lastClr="000000"/>
                </a:solidFill>
              </a:rPr>
              <a:t>Do you Participate in a pension Plan other than TCRS?  Yes ____ No __</a:t>
            </a:r>
            <a:r>
              <a:rPr lang="en-US" sz="2800" b="1" dirty="0">
                <a:solidFill>
                  <a:srgbClr val="C00000"/>
                </a:solidFill>
              </a:rPr>
              <a:t>X</a:t>
            </a:r>
            <a:r>
              <a:rPr lang="en-US" sz="2800" b="1" dirty="0">
                <a:solidFill>
                  <a:sysClr val="windowText" lastClr="000000"/>
                </a:solidFill>
              </a:rPr>
              <a:t>__ ?</a:t>
            </a:r>
          </a:p>
          <a:p>
            <a:pPr algn="just"/>
            <a:r>
              <a:rPr lang="en-US" sz="2800" b="1" dirty="0">
                <a:solidFill>
                  <a:sysClr val="windowText" lastClr="000000"/>
                </a:solidFill>
              </a:rPr>
              <a:t>Do you make pension contributions on behalf of different funds (e.g. General Fund for Utility Fund) or other governments!  Yes ____  No __X__ ?</a:t>
            </a:r>
          </a:p>
          <a:p>
            <a:pPr algn="just"/>
            <a:r>
              <a:rPr lang="en-US" sz="2800" b="1" dirty="0">
                <a:solidFill>
                  <a:sysClr val="windowText" lastClr="000000"/>
                </a:solidFill>
              </a:rPr>
              <a:t>If </a:t>
            </a:r>
            <a:r>
              <a:rPr lang="en-US" sz="2800" b="1" u="sng" dirty="0">
                <a:solidFill>
                  <a:sysClr val="windowText" lastClr="000000"/>
                </a:solidFill>
              </a:rPr>
              <a:t>No</a:t>
            </a:r>
            <a:r>
              <a:rPr lang="en-US" sz="2800" b="1" dirty="0">
                <a:solidFill>
                  <a:sysClr val="windowText" lastClr="000000"/>
                </a:solidFill>
              </a:rPr>
              <a:t>, GASB 73 does not apply to you. </a:t>
            </a:r>
          </a:p>
          <a:p>
            <a:pPr marL="914400" lvl="2" indent="0" algn="just">
              <a:buNone/>
            </a:pPr>
            <a:endParaRPr lang="en-US" sz="2000" b="1" dirty="0">
              <a:solidFill>
                <a:sysClr val="windowText" lastClr="000000"/>
              </a:solidFill>
            </a:endParaRPr>
          </a:p>
          <a:p>
            <a:pPr lvl="1" algn="just"/>
            <a:endParaRPr lang="en-US" sz="2400" b="1" dirty="0">
              <a:solidFill>
                <a:sysClr val="windowText" lastClr="000000"/>
              </a:solidFill>
            </a:endParaRPr>
          </a:p>
          <a:p>
            <a:pPr lvl="1" algn="just"/>
            <a:endParaRPr lang="en-US" sz="2400" b="1" dirty="0">
              <a:solidFill>
                <a:sysClr val="windowText" lastClr="000000"/>
              </a:solidFill>
            </a:endParaRPr>
          </a:p>
          <a:p>
            <a:pPr marL="0" indent="0" algn="just">
              <a:buNone/>
            </a:pPr>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1527945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836908" y="1728787"/>
            <a:ext cx="10441318" cy="4800600"/>
          </a:xfrm>
          <a:prstGeom prst="rect">
            <a:avLst/>
          </a:prstGeom>
          <a:noFill/>
        </p:spPr>
        <p:txBody>
          <a:bodyPr>
            <a:noAutofit/>
          </a:bodyPr>
          <a:lstStyle/>
          <a:p>
            <a:pPr algn="just"/>
            <a:r>
              <a:rPr lang="en-US" sz="2400" b="1" u="sng" dirty="0"/>
              <a:t>Summary – 6/30/17</a:t>
            </a:r>
          </a:p>
          <a:p>
            <a:pPr algn="just"/>
            <a:r>
              <a:rPr lang="en-US" sz="2400" dirty="0"/>
              <a:t>Same purpose as if there were a Trust Arrangement</a:t>
            </a:r>
          </a:p>
          <a:p>
            <a:pPr algn="just"/>
            <a:r>
              <a:rPr lang="en-US" sz="2400" dirty="0"/>
              <a:t>Only difference is, you don’t have Fiduciary Net Position because you can’t Net the Plan Assets against the Plan Pension Liability</a:t>
            </a:r>
          </a:p>
          <a:p>
            <a:pPr algn="just"/>
            <a:r>
              <a:rPr lang="en-US" sz="2400" dirty="0"/>
              <a:t>Apply provisions of 67 and 68 in terms of calculations</a:t>
            </a:r>
          </a:p>
          <a:p>
            <a:pPr algn="just"/>
            <a:r>
              <a:rPr lang="en-US" sz="2400" dirty="0"/>
              <a:t>Just don’t net assets and liabilities, and</a:t>
            </a:r>
          </a:p>
          <a:p>
            <a:pPr algn="just"/>
            <a:r>
              <a:rPr lang="en-US" sz="2400" dirty="0">
                <a:solidFill>
                  <a:srgbClr val="FF0000"/>
                </a:solidFill>
              </a:rPr>
              <a:t>Use a discount rate for a High-Grade Municipal Rate</a:t>
            </a:r>
          </a:p>
          <a:p>
            <a:pPr algn="just"/>
            <a:endParaRPr lang="en-US" sz="2400" dirty="0"/>
          </a:p>
        </p:txBody>
      </p:sp>
      <p:sp>
        <p:nvSpPr>
          <p:cNvPr id="3" name="Slide Number Placeholder 2"/>
          <p:cNvSpPr>
            <a:spLocks noGrp="1"/>
          </p:cNvSpPr>
          <p:nvPr>
            <p:ph type="sldNum" sz="quarter" idx="12"/>
          </p:nvPr>
        </p:nvSpPr>
        <p:spPr/>
        <p:txBody>
          <a:bodyPr/>
          <a:lstStyle/>
          <a:p>
            <a:fld id="{FA978AFD-EA6C-401B-BC32-8DFAABDA37AE}" type="slidenum">
              <a:rPr lang="en-US" smtClean="0"/>
              <a:pPr/>
              <a:t>29</a:t>
            </a:fld>
            <a:endParaRPr lang="en-US" dirty="0"/>
          </a:p>
        </p:txBody>
      </p:sp>
      <p:sp>
        <p:nvSpPr>
          <p:cNvPr id="4" name="Title 3"/>
          <p:cNvSpPr>
            <a:spLocks noGrp="1"/>
          </p:cNvSpPr>
          <p:nvPr>
            <p:ph type="title"/>
          </p:nvPr>
        </p:nvSpPr>
        <p:spPr>
          <a:xfrm>
            <a:off x="2324100" y="609600"/>
            <a:ext cx="7543800" cy="914400"/>
          </a:xfrm>
        </p:spPr>
        <p:txBody>
          <a:bodyPr>
            <a:normAutofit fontScale="90000"/>
          </a:bodyPr>
          <a:lstStyle/>
          <a:p>
            <a:r>
              <a:rPr lang="en-US" dirty="0"/>
              <a:t>Pensions Not Administered through Trusts</a:t>
            </a:r>
          </a:p>
        </p:txBody>
      </p:sp>
    </p:spTree>
    <p:extLst>
      <p:ext uri="{BB962C8B-B14F-4D97-AF65-F5344CB8AC3E}">
        <p14:creationId xmlns:p14="http://schemas.microsoft.com/office/powerpoint/2010/main" val="1242298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0"/>
            <a:ext cx="10364451" cy="1226025"/>
          </a:xfrm>
        </p:spPr>
        <p:txBody>
          <a:bodyPr/>
          <a:lstStyle/>
          <a:p>
            <a:r>
              <a:rPr lang="en-US" dirty="0"/>
              <a:t>Implementation Issues</a:t>
            </a:r>
          </a:p>
        </p:txBody>
      </p:sp>
      <p:sp>
        <p:nvSpPr>
          <p:cNvPr id="3" name="Content Placeholder 2"/>
          <p:cNvSpPr>
            <a:spLocks noGrp="1"/>
          </p:cNvSpPr>
          <p:nvPr>
            <p:ph sz="quarter" idx="13"/>
          </p:nvPr>
        </p:nvSpPr>
        <p:spPr>
          <a:xfrm>
            <a:off x="913774" y="1433015"/>
            <a:ext cx="10363826" cy="5022375"/>
          </a:xfrm>
          <a:noFill/>
        </p:spPr>
        <p:txBody>
          <a:bodyPr>
            <a:normAutofit fontScale="92500" lnSpcReduction="20000"/>
          </a:bodyPr>
          <a:lstStyle/>
          <a:p>
            <a:r>
              <a:rPr lang="en-US" b="1" dirty="0"/>
              <a:t>The Real Problem</a:t>
            </a:r>
          </a:p>
          <a:p>
            <a:r>
              <a:rPr lang="en-US" b="1" dirty="0"/>
              <a:t>The other real problem</a:t>
            </a:r>
          </a:p>
          <a:p>
            <a:r>
              <a:rPr lang="en-US" b="1" dirty="0"/>
              <a:t>Information - Sheer complexity and involvement of outside parties</a:t>
            </a:r>
          </a:p>
          <a:p>
            <a:pPr lvl="1"/>
            <a:r>
              <a:rPr lang="en-US" b="1" dirty="0"/>
              <a:t>Actuary, auditor, census data Testing, Deferrals, Employer responsibility,  Footnotes</a:t>
            </a:r>
          </a:p>
          <a:p>
            <a:r>
              <a:rPr lang="en-US" b="1" dirty="0"/>
              <a:t>Discount Rate</a:t>
            </a:r>
          </a:p>
          <a:p>
            <a:r>
              <a:rPr lang="en-US" b="1" dirty="0"/>
              <a:t>Measurement dates</a:t>
            </a:r>
          </a:p>
          <a:p>
            <a:r>
              <a:rPr lang="en-US" b="1" dirty="0"/>
              <a:t>Multiple plans</a:t>
            </a:r>
          </a:p>
          <a:p>
            <a:r>
              <a:rPr lang="en-US" b="1" dirty="0"/>
              <a:t>Allocations </a:t>
            </a:r>
          </a:p>
          <a:p>
            <a:r>
              <a:rPr lang="en-US" b="1" dirty="0"/>
              <a:t>GASB Statements 71, 73, 78, 82, 85</a:t>
            </a:r>
          </a:p>
          <a:p>
            <a:r>
              <a:rPr lang="en-US" b="1" dirty="0"/>
              <a:t>GASB Statement 84</a:t>
            </a:r>
          </a:p>
          <a:p>
            <a:r>
              <a:rPr lang="en-US" b="1" dirty="0"/>
              <a:t>Uniform Guidance</a:t>
            </a:r>
          </a:p>
          <a:p>
            <a:r>
              <a:rPr lang="en-US" b="1" dirty="0"/>
              <a:t>OPEb</a:t>
            </a:r>
          </a:p>
          <a:p>
            <a:pPr marL="0" indent="0">
              <a:buNone/>
            </a:pPr>
            <a:endParaRPr lang="en-US" b="1" dirty="0">
              <a:solidFill>
                <a:srgbClr val="FF0000"/>
              </a:solidFill>
            </a:endParaRPr>
          </a:p>
          <a:p>
            <a:endParaRPr lang="en-US" b="1" dirty="0"/>
          </a:p>
          <a:p>
            <a:endParaRPr lang="en-US" b="1" dirty="0"/>
          </a:p>
          <a:p>
            <a:endParaRPr lang="en-US" b="1" dirty="0"/>
          </a:p>
          <a:p>
            <a:endParaRPr lang="en-US" b="1" dirty="0"/>
          </a:p>
          <a:p>
            <a:endParaRPr lang="en-US" b="1" dirty="0"/>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743846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836908" y="1728787"/>
            <a:ext cx="10441318" cy="4800600"/>
          </a:xfrm>
          <a:prstGeom prst="rect">
            <a:avLst/>
          </a:prstGeom>
          <a:noFill/>
        </p:spPr>
        <p:txBody>
          <a:bodyPr>
            <a:noAutofit/>
          </a:bodyPr>
          <a:lstStyle/>
          <a:p>
            <a:pPr algn="just"/>
            <a:r>
              <a:rPr lang="en-US" sz="2400" b="1" u="sng" dirty="0"/>
              <a:t>Summary – 6/30/17</a:t>
            </a:r>
          </a:p>
          <a:p>
            <a:pPr algn="just"/>
            <a:r>
              <a:rPr lang="en-US" sz="2400" dirty="0"/>
              <a:t>Same purpose as if there were a Trust Arrangement</a:t>
            </a:r>
          </a:p>
          <a:p>
            <a:pPr algn="just"/>
            <a:r>
              <a:rPr lang="en-US" sz="2400" dirty="0"/>
              <a:t>Only difference is, you don’t have Fiduciary Net Position because you can’t Net the Plan Assets against the Plan Pension Liability</a:t>
            </a:r>
          </a:p>
          <a:p>
            <a:pPr algn="just"/>
            <a:r>
              <a:rPr lang="en-US" sz="2400" dirty="0"/>
              <a:t>Apply provisions of 67 and 68 in terms of calculations</a:t>
            </a:r>
          </a:p>
          <a:p>
            <a:pPr algn="just"/>
            <a:r>
              <a:rPr lang="en-US" sz="2400" dirty="0"/>
              <a:t>Just don’t </a:t>
            </a:r>
            <a:r>
              <a:rPr lang="en-US" sz="2400" u="sng" dirty="0"/>
              <a:t>net</a:t>
            </a:r>
            <a:r>
              <a:rPr lang="en-US" sz="2400" dirty="0"/>
              <a:t> assets and liabilities, and</a:t>
            </a:r>
          </a:p>
          <a:p>
            <a:pPr algn="just"/>
            <a:r>
              <a:rPr lang="en-US" sz="2400" dirty="0">
                <a:solidFill>
                  <a:srgbClr val="FF0000"/>
                </a:solidFill>
              </a:rPr>
              <a:t>Use a discount rate for a High-Grade Municipal Rate</a:t>
            </a:r>
          </a:p>
          <a:p>
            <a:pPr marL="0" indent="0" algn="just">
              <a:buNone/>
            </a:pPr>
            <a:endParaRPr lang="en-US" sz="2400" dirty="0"/>
          </a:p>
        </p:txBody>
      </p:sp>
      <p:sp>
        <p:nvSpPr>
          <p:cNvPr id="3" name="Slide Number Placeholder 2"/>
          <p:cNvSpPr>
            <a:spLocks noGrp="1"/>
          </p:cNvSpPr>
          <p:nvPr>
            <p:ph type="sldNum" sz="quarter" idx="12"/>
          </p:nvPr>
        </p:nvSpPr>
        <p:spPr/>
        <p:txBody>
          <a:bodyPr/>
          <a:lstStyle/>
          <a:p>
            <a:fld id="{FA978AFD-EA6C-401B-BC32-8DFAABDA37AE}" type="slidenum">
              <a:rPr lang="en-US" smtClean="0"/>
              <a:pPr/>
              <a:t>30</a:t>
            </a:fld>
            <a:endParaRPr lang="en-US" dirty="0"/>
          </a:p>
        </p:txBody>
      </p:sp>
      <p:sp>
        <p:nvSpPr>
          <p:cNvPr id="4" name="Title 3"/>
          <p:cNvSpPr>
            <a:spLocks noGrp="1"/>
          </p:cNvSpPr>
          <p:nvPr>
            <p:ph type="title"/>
          </p:nvPr>
        </p:nvSpPr>
        <p:spPr>
          <a:xfrm>
            <a:off x="2324100" y="609600"/>
            <a:ext cx="7543800" cy="914400"/>
          </a:xfrm>
        </p:spPr>
        <p:txBody>
          <a:bodyPr>
            <a:normAutofit fontScale="90000"/>
          </a:bodyPr>
          <a:lstStyle/>
          <a:p>
            <a:r>
              <a:rPr lang="en-US" dirty="0"/>
              <a:t>Pensions Not Administered through Trusts</a:t>
            </a:r>
          </a:p>
        </p:txBody>
      </p:sp>
    </p:spTree>
    <p:extLst>
      <p:ext uri="{BB962C8B-B14F-4D97-AF65-F5344CB8AC3E}">
        <p14:creationId xmlns:p14="http://schemas.microsoft.com/office/powerpoint/2010/main" val="3223737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981200" y="1935480"/>
            <a:ext cx="8229600" cy="4389120"/>
          </a:xfrm>
          <a:prstGeom prst="rect">
            <a:avLst/>
          </a:prstGeom>
        </p:spPr>
        <p:txBody>
          <a:bodyPr>
            <a:noAutofit/>
          </a:bodyPr>
          <a:lstStyle/>
          <a:p>
            <a:pPr marL="18288" indent="0">
              <a:buNone/>
            </a:pPr>
            <a:r>
              <a:rPr lang="en-US" sz="23900" cap="none" dirty="0">
                <a:ln w="0"/>
                <a:solidFill>
                  <a:sysClr val="windowText" lastClr="000000"/>
                </a:solidFill>
                <a:effectLst>
                  <a:reflection blurRad="6350" stA="53000" endA="300" endPos="35500" dir="5400000" sy="-90000" algn="bl" rotWithShape="0"/>
                </a:effectLst>
              </a:rPr>
              <a:t> 78</a:t>
            </a:r>
          </a:p>
        </p:txBody>
      </p:sp>
      <p:sp>
        <p:nvSpPr>
          <p:cNvPr id="3" name="Title 2"/>
          <p:cNvSpPr>
            <a:spLocks noGrp="1"/>
          </p:cNvSpPr>
          <p:nvPr>
            <p:ph type="title"/>
          </p:nvPr>
        </p:nvSpPr>
        <p:spPr/>
        <p:txBody>
          <a:bodyPr>
            <a:noAutofit/>
          </a:bodyPr>
          <a:lstStyle/>
          <a:p>
            <a:r>
              <a:rPr lang="en-US" sz="2800" dirty="0">
                <a:solidFill>
                  <a:sysClr val="windowText" lastClr="000000"/>
                </a:solidFill>
              </a:rPr>
              <a:t>Pensions Provided Through Certain Multiple-Employer Defined Benefit Pension Plans</a:t>
            </a:r>
          </a:p>
        </p:txBody>
      </p:sp>
      <p:sp>
        <p:nvSpPr>
          <p:cNvPr id="4" name="Slide Number Placeholder 3"/>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395472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a:bodyPr>
          <a:lstStyle/>
          <a:p>
            <a:r>
              <a:rPr lang="en-US" dirty="0"/>
              <a:t>Pensions Not In Scope of 68 </a:t>
            </a:r>
          </a:p>
        </p:txBody>
      </p:sp>
      <p:sp>
        <p:nvSpPr>
          <p:cNvPr id="3" name="Content Placeholder 2"/>
          <p:cNvSpPr>
            <a:spLocks noGrp="1"/>
          </p:cNvSpPr>
          <p:nvPr>
            <p:ph idx="4294967295"/>
          </p:nvPr>
        </p:nvSpPr>
        <p:spPr>
          <a:xfrm>
            <a:off x="1737360" y="1295401"/>
            <a:ext cx="8625840" cy="4830763"/>
          </a:xfrm>
          <a:prstGeom prst="rect">
            <a:avLst/>
          </a:prstGeom>
          <a:noFill/>
        </p:spPr>
        <p:txBody>
          <a:bodyPr>
            <a:normAutofit/>
          </a:bodyPr>
          <a:lstStyle/>
          <a:p>
            <a:pPr algn="just"/>
            <a:r>
              <a:rPr lang="en-US" sz="2800" b="1" dirty="0">
                <a:solidFill>
                  <a:sysClr val="windowText" lastClr="000000"/>
                </a:solidFill>
              </a:rPr>
              <a:t>Do you Participate in a pension Plan other than TCRS?  Yes ____ No __</a:t>
            </a:r>
            <a:r>
              <a:rPr lang="en-US" sz="2800" b="1" dirty="0">
                <a:solidFill>
                  <a:srgbClr val="C00000"/>
                </a:solidFill>
              </a:rPr>
              <a:t>X</a:t>
            </a:r>
            <a:r>
              <a:rPr lang="en-US" sz="2800" b="1" dirty="0">
                <a:solidFill>
                  <a:sysClr val="windowText" lastClr="000000"/>
                </a:solidFill>
              </a:rPr>
              <a:t>__ ?</a:t>
            </a:r>
          </a:p>
          <a:p>
            <a:pPr algn="just"/>
            <a:endParaRPr lang="en-US" sz="2800" b="1" dirty="0">
              <a:solidFill>
                <a:sysClr val="windowText" lastClr="000000"/>
              </a:solidFill>
            </a:endParaRPr>
          </a:p>
          <a:p>
            <a:pPr algn="just"/>
            <a:r>
              <a:rPr lang="en-US" sz="2800" b="1" dirty="0">
                <a:solidFill>
                  <a:sysClr val="windowText" lastClr="000000"/>
                </a:solidFill>
              </a:rPr>
              <a:t>If </a:t>
            </a:r>
            <a:r>
              <a:rPr lang="en-US" sz="2800" b="1" u="sng" dirty="0">
                <a:solidFill>
                  <a:sysClr val="windowText" lastClr="000000"/>
                </a:solidFill>
              </a:rPr>
              <a:t>No</a:t>
            </a:r>
            <a:r>
              <a:rPr lang="en-US" sz="2800" b="1" dirty="0">
                <a:solidFill>
                  <a:sysClr val="windowText" lastClr="000000"/>
                </a:solidFill>
              </a:rPr>
              <a:t>,    GASB 78 does not apply to you. </a:t>
            </a:r>
          </a:p>
          <a:p>
            <a:pPr marL="914400" lvl="2" indent="0" algn="just">
              <a:buNone/>
            </a:pPr>
            <a:endParaRPr lang="en-US" sz="2000" b="1" dirty="0">
              <a:solidFill>
                <a:sysClr val="windowText" lastClr="000000"/>
              </a:solidFill>
            </a:endParaRPr>
          </a:p>
          <a:p>
            <a:pPr lvl="1" algn="just"/>
            <a:endParaRPr lang="en-US" sz="2400" b="1" dirty="0">
              <a:solidFill>
                <a:sysClr val="windowText" lastClr="000000"/>
              </a:solidFill>
            </a:endParaRPr>
          </a:p>
          <a:p>
            <a:pPr lvl="1" algn="just"/>
            <a:endParaRPr lang="en-US" sz="2400" b="1" dirty="0">
              <a:solidFill>
                <a:sysClr val="windowText" lastClr="000000"/>
              </a:solidFill>
            </a:endParaRPr>
          </a:p>
          <a:p>
            <a:pPr marL="0" indent="0" algn="just">
              <a:buNone/>
            </a:pPr>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val="2722679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a:bodyPr>
          <a:lstStyle/>
          <a:p>
            <a:r>
              <a:rPr lang="en-US" dirty="0"/>
              <a:t>Pensions Not In Scope of 68 </a:t>
            </a:r>
          </a:p>
        </p:txBody>
      </p:sp>
      <p:sp>
        <p:nvSpPr>
          <p:cNvPr id="3" name="Content Placeholder 2"/>
          <p:cNvSpPr>
            <a:spLocks noGrp="1"/>
          </p:cNvSpPr>
          <p:nvPr>
            <p:ph idx="4294967295"/>
          </p:nvPr>
        </p:nvSpPr>
        <p:spPr>
          <a:xfrm>
            <a:off x="1737360" y="1295401"/>
            <a:ext cx="8625840" cy="4830763"/>
          </a:xfrm>
          <a:prstGeom prst="rect">
            <a:avLst/>
          </a:prstGeom>
          <a:noFill/>
        </p:spPr>
        <p:txBody>
          <a:bodyPr>
            <a:normAutofit/>
          </a:bodyPr>
          <a:lstStyle/>
          <a:p>
            <a:pPr algn="just"/>
            <a:r>
              <a:rPr lang="en-US" sz="2800" b="1" dirty="0">
                <a:solidFill>
                  <a:sysClr val="windowText" lastClr="000000"/>
                </a:solidFill>
              </a:rPr>
              <a:t>Do you Participate in a pension Plan that is a union Pension plan rather than a government sponsored pension plan?  Yes __</a:t>
            </a:r>
            <a:r>
              <a:rPr lang="en-US" sz="2800" b="1" dirty="0">
                <a:solidFill>
                  <a:srgbClr val="C00000"/>
                </a:solidFill>
              </a:rPr>
              <a:t>X</a:t>
            </a:r>
            <a:r>
              <a:rPr lang="en-US" sz="2800" b="1" dirty="0">
                <a:solidFill>
                  <a:sysClr val="windowText" lastClr="000000"/>
                </a:solidFill>
              </a:rPr>
              <a:t>__ No ____ ?</a:t>
            </a:r>
          </a:p>
          <a:p>
            <a:pPr algn="just"/>
            <a:endParaRPr lang="en-US" sz="2800" b="1" dirty="0">
              <a:solidFill>
                <a:sysClr val="windowText" lastClr="000000"/>
              </a:solidFill>
            </a:endParaRPr>
          </a:p>
          <a:p>
            <a:pPr algn="just"/>
            <a:r>
              <a:rPr lang="en-US" sz="2800" b="1" dirty="0">
                <a:solidFill>
                  <a:sysClr val="windowText" lastClr="000000"/>
                </a:solidFill>
              </a:rPr>
              <a:t>If </a:t>
            </a:r>
            <a:r>
              <a:rPr lang="en-US" sz="2800" b="1" u="sng" dirty="0">
                <a:solidFill>
                  <a:srgbClr val="FF0000"/>
                </a:solidFill>
              </a:rPr>
              <a:t>Yes</a:t>
            </a:r>
            <a:r>
              <a:rPr lang="en-US" sz="2800" b="1" dirty="0">
                <a:solidFill>
                  <a:sysClr val="windowText" lastClr="000000"/>
                </a:solidFill>
              </a:rPr>
              <a:t>,     GASB 78 does apply to you. </a:t>
            </a:r>
          </a:p>
          <a:p>
            <a:pPr algn="just"/>
            <a:r>
              <a:rPr lang="en-US" sz="2800" b="1" dirty="0">
                <a:solidFill>
                  <a:sysClr val="windowText" lastClr="000000"/>
                </a:solidFill>
              </a:rPr>
              <a:t>This should have a effect on very few in the audience.</a:t>
            </a:r>
          </a:p>
          <a:p>
            <a:pPr marL="914400" lvl="2" indent="0" algn="just">
              <a:buNone/>
            </a:pPr>
            <a:endParaRPr lang="en-US" sz="2000" b="1" dirty="0">
              <a:solidFill>
                <a:sysClr val="windowText" lastClr="000000"/>
              </a:solidFill>
            </a:endParaRPr>
          </a:p>
          <a:p>
            <a:pPr lvl="1" algn="just"/>
            <a:endParaRPr lang="en-US" sz="2400" b="1" dirty="0">
              <a:solidFill>
                <a:sysClr val="windowText" lastClr="000000"/>
              </a:solidFill>
            </a:endParaRPr>
          </a:p>
          <a:p>
            <a:pPr lvl="1" algn="just"/>
            <a:endParaRPr lang="en-US" sz="2400" b="1" dirty="0">
              <a:solidFill>
                <a:sysClr val="windowText" lastClr="000000"/>
              </a:solidFill>
            </a:endParaRPr>
          </a:p>
          <a:p>
            <a:pPr marL="0" indent="0" algn="just">
              <a:buNone/>
            </a:pPr>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33</a:t>
            </a:fld>
            <a:endParaRPr lang="en-US" dirty="0">
              <a:solidFill>
                <a:prstClr val="black">
                  <a:tint val="75000"/>
                </a:prstClr>
              </a:solidFill>
            </a:endParaRPr>
          </a:p>
        </p:txBody>
      </p:sp>
    </p:spTree>
    <p:extLst>
      <p:ext uri="{BB962C8B-B14F-4D97-AF65-F5344CB8AC3E}">
        <p14:creationId xmlns:p14="http://schemas.microsoft.com/office/powerpoint/2010/main" val="3623548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a:bodyPr>
          <a:lstStyle/>
          <a:p>
            <a:r>
              <a:rPr lang="en-US" dirty="0"/>
              <a:t>Exception - Certain Pension Plans</a:t>
            </a:r>
          </a:p>
        </p:txBody>
      </p:sp>
      <p:sp>
        <p:nvSpPr>
          <p:cNvPr id="3" name="Content Placeholder 2"/>
          <p:cNvSpPr>
            <a:spLocks noGrp="1"/>
          </p:cNvSpPr>
          <p:nvPr>
            <p:ph idx="4294967295"/>
          </p:nvPr>
        </p:nvSpPr>
        <p:spPr>
          <a:xfrm>
            <a:off x="1171977" y="1295401"/>
            <a:ext cx="9736429" cy="4830763"/>
          </a:xfrm>
          <a:prstGeom prst="rect">
            <a:avLst/>
          </a:prstGeom>
        </p:spPr>
        <p:txBody>
          <a:bodyPr>
            <a:normAutofit/>
          </a:bodyPr>
          <a:lstStyle/>
          <a:p>
            <a:pPr algn="just"/>
            <a:endParaRPr lang="en-US" sz="2400" dirty="0"/>
          </a:p>
          <a:p>
            <a:pPr algn="just"/>
            <a:r>
              <a:rPr lang="en-US" sz="2400" dirty="0"/>
              <a:t>During the implementation of Statement 68 an issue arose regarding the ability of state and local governmental employers to obtain necessary information related to pensions that are  provided through </a:t>
            </a:r>
            <a:r>
              <a:rPr lang="en-US" sz="2400" b="1" u="sng" dirty="0">
                <a:solidFill>
                  <a:srgbClr val="FF0000"/>
                </a:solidFill>
              </a:rPr>
              <a:t>“certain” </a:t>
            </a:r>
            <a:r>
              <a:rPr lang="en-US" sz="2400" dirty="0"/>
              <a:t>multiple-employer defined benefit pension plans.  The objective of this Statement is to address that issue.</a:t>
            </a:r>
          </a:p>
          <a:p>
            <a:pPr algn="just"/>
            <a:r>
              <a:rPr lang="en-US" sz="2400" dirty="0"/>
              <a:t>Difficult or impossible to get information        </a:t>
            </a:r>
          </a:p>
          <a:p>
            <a:pPr marL="0" indent="0" algn="just">
              <a:buNone/>
            </a:pPr>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26671530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a:bodyPr>
          <a:lstStyle/>
          <a:p>
            <a:r>
              <a:rPr lang="en-US" dirty="0"/>
              <a:t>Exception - Certain Pension Plans</a:t>
            </a:r>
          </a:p>
        </p:txBody>
      </p:sp>
      <p:sp>
        <p:nvSpPr>
          <p:cNvPr id="3" name="Content Placeholder 2"/>
          <p:cNvSpPr>
            <a:spLocks noGrp="1"/>
          </p:cNvSpPr>
          <p:nvPr>
            <p:ph idx="4294967295"/>
          </p:nvPr>
        </p:nvSpPr>
        <p:spPr>
          <a:xfrm>
            <a:off x="1171977" y="1295401"/>
            <a:ext cx="9736429" cy="4830763"/>
          </a:xfrm>
          <a:prstGeom prst="rect">
            <a:avLst/>
          </a:prstGeom>
        </p:spPr>
        <p:txBody>
          <a:bodyPr>
            <a:normAutofit/>
          </a:bodyPr>
          <a:lstStyle/>
          <a:p>
            <a:pPr algn="just"/>
            <a:endParaRPr lang="en-US" sz="2400" dirty="0"/>
          </a:p>
          <a:p>
            <a:pPr algn="just"/>
            <a:r>
              <a:rPr lang="en-US" sz="2400" dirty="0"/>
              <a:t>GASB’s Solution:</a:t>
            </a:r>
          </a:p>
          <a:p>
            <a:pPr lvl="1" algn="just"/>
            <a:r>
              <a:rPr lang="en-US" sz="2200" dirty="0"/>
              <a:t>Remove these plans from the scope of gASB 68.  GASB 68 no longer applies to these plans.</a:t>
            </a:r>
          </a:p>
          <a:p>
            <a:pPr lvl="1" algn="just"/>
            <a:r>
              <a:rPr lang="en-US" sz="2200" dirty="0"/>
              <a:t>Utilize an old approach</a:t>
            </a:r>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p14="http://schemas.microsoft.com/office/powerpoint/2010/main" val="1704040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a:bodyPr>
          <a:lstStyle/>
          <a:p>
            <a:r>
              <a:rPr lang="en-US" dirty="0"/>
              <a:t>Exception - Certain Pension Plans</a:t>
            </a:r>
          </a:p>
        </p:txBody>
      </p:sp>
      <p:sp>
        <p:nvSpPr>
          <p:cNvPr id="3" name="Content Placeholder 2"/>
          <p:cNvSpPr>
            <a:spLocks noGrp="1"/>
          </p:cNvSpPr>
          <p:nvPr>
            <p:ph idx="4294967295"/>
          </p:nvPr>
        </p:nvSpPr>
        <p:spPr>
          <a:xfrm>
            <a:off x="1094704" y="1295401"/>
            <a:ext cx="9736428" cy="4830763"/>
          </a:xfrm>
          <a:prstGeom prst="rect">
            <a:avLst/>
          </a:prstGeom>
        </p:spPr>
        <p:txBody>
          <a:bodyPr>
            <a:normAutofit/>
          </a:bodyPr>
          <a:lstStyle/>
          <a:p>
            <a:pPr algn="just"/>
            <a:endParaRPr lang="en-US" sz="2400" dirty="0"/>
          </a:p>
          <a:p>
            <a:pPr algn="just"/>
            <a:r>
              <a:rPr lang="en-US" sz="2400" dirty="0"/>
              <a:t>Certain Pension Plans - Criteria:</a:t>
            </a:r>
          </a:p>
          <a:p>
            <a:pPr lvl="1" algn="just"/>
            <a:r>
              <a:rPr lang="en-US" sz="2000" dirty="0"/>
              <a:t>Provided to employees of state or local governmental employers through a </a:t>
            </a:r>
            <a:r>
              <a:rPr lang="en-US" sz="2000" u="sng" dirty="0"/>
              <a:t>Cost-Sharing Multiple-Employer </a:t>
            </a:r>
            <a:r>
              <a:rPr lang="en-US" sz="2000" dirty="0"/>
              <a:t>defined benefit pension plan.</a:t>
            </a:r>
          </a:p>
          <a:p>
            <a:pPr lvl="1" algn="just"/>
            <a:r>
              <a:rPr lang="en-US" sz="2000" dirty="0"/>
              <a:t>That is </a:t>
            </a:r>
            <a:r>
              <a:rPr lang="en-US" sz="2000" u="sng" dirty="0"/>
              <a:t>not</a:t>
            </a:r>
            <a:r>
              <a:rPr lang="en-US" sz="2000" dirty="0"/>
              <a:t> a state or local governmental pension plan</a:t>
            </a:r>
          </a:p>
          <a:p>
            <a:pPr lvl="1" algn="just"/>
            <a:r>
              <a:rPr lang="en-US" sz="2000" dirty="0"/>
              <a:t>That is used to provide defined benefit pensions both to employees of state and local governmental employers </a:t>
            </a:r>
            <a:r>
              <a:rPr lang="en-US" sz="2000" u="sng" dirty="0"/>
              <a:t>and</a:t>
            </a:r>
            <a:r>
              <a:rPr lang="en-US" sz="2000" dirty="0"/>
              <a:t> to employees of employers that are not state and local governmental employers</a:t>
            </a:r>
          </a:p>
          <a:p>
            <a:pPr lvl="1" algn="just"/>
            <a:r>
              <a:rPr lang="en-US" sz="2000" dirty="0"/>
              <a:t>That has </a:t>
            </a:r>
            <a:r>
              <a:rPr lang="en-US" sz="2000" u="sng" dirty="0"/>
              <a:t>no predominant </a:t>
            </a:r>
            <a:r>
              <a:rPr lang="en-US" sz="2000" dirty="0"/>
              <a:t>state or local governmental (either individually or collectively with other state or local governmental employers that provide pensions through the pension plan</a:t>
            </a:r>
          </a:p>
          <a:p>
            <a:pPr lvl="1" algn="just"/>
            <a:endParaRPr lang="en-US" sz="20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1697037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a:bodyPr>
          <a:lstStyle/>
          <a:p>
            <a:r>
              <a:rPr lang="en-US" dirty="0"/>
              <a:t>Exception - Certain Pension Plans</a:t>
            </a:r>
          </a:p>
        </p:txBody>
      </p:sp>
      <p:sp>
        <p:nvSpPr>
          <p:cNvPr id="3" name="Content Placeholder 2"/>
          <p:cNvSpPr>
            <a:spLocks noGrp="1"/>
          </p:cNvSpPr>
          <p:nvPr>
            <p:ph idx="4294967295"/>
          </p:nvPr>
        </p:nvSpPr>
        <p:spPr>
          <a:xfrm>
            <a:off x="850005" y="1295401"/>
            <a:ext cx="10225825" cy="4830763"/>
          </a:xfrm>
          <a:prstGeom prst="rect">
            <a:avLst/>
          </a:prstGeom>
        </p:spPr>
        <p:txBody>
          <a:bodyPr>
            <a:normAutofit fontScale="92500" lnSpcReduction="10000"/>
          </a:bodyPr>
          <a:lstStyle/>
          <a:p>
            <a:pPr algn="just"/>
            <a:endParaRPr lang="en-US" sz="2800" dirty="0"/>
          </a:p>
          <a:p>
            <a:pPr algn="just"/>
            <a:r>
              <a:rPr lang="en-US" sz="2800" dirty="0"/>
              <a:t>Certain Pension Plans - Solution:</a:t>
            </a:r>
          </a:p>
          <a:p>
            <a:pPr lvl="1" algn="just"/>
            <a:r>
              <a:rPr lang="en-US" sz="2400" dirty="0"/>
              <a:t>Requirements apply whether the government’s financial statements are presented in stand-alone financial reports or are included in the financial reports of another government</a:t>
            </a:r>
          </a:p>
          <a:p>
            <a:pPr lvl="1" algn="just"/>
            <a:r>
              <a:rPr lang="en-US" sz="2400" dirty="0"/>
              <a:t>Pension expense should be recognized equal to the employer’s </a:t>
            </a:r>
            <a:r>
              <a:rPr lang="en-US" sz="2400" u="sng" dirty="0"/>
              <a:t>required contributions </a:t>
            </a:r>
            <a:r>
              <a:rPr lang="en-US" sz="2400" dirty="0"/>
              <a:t>to the pension plan for the reporting period, and a payable should be reported for unpaid required contributions at the end of the reporting period</a:t>
            </a:r>
          </a:p>
          <a:p>
            <a:pPr lvl="1" algn="just"/>
            <a:r>
              <a:rPr lang="en-US" sz="2400" dirty="0"/>
              <a:t>The only Pension Liability that will be presented is the amount of any unpaid required contributions </a:t>
            </a:r>
          </a:p>
          <a:p>
            <a:pPr algn="just"/>
            <a:endParaRPr lang="en-US" sz="2800" dirty="0"/>
          </a:p>
          <a:p>
            <a:pPr algn="just"/>
            <a:endParaRPr lang="en-US" sz="2800" dirty="0"/>
          </a:p>
          <a:p>
            <a:pPr algn="just"/>
            <a:endParaRPr lang="en-US" sz="2800" dirty="0"/>
          </a:p>
          <a:p>
            <a:pPr algn="just"/>
            <a:endParaRPr lang="en-US" sz="2800" dirty="0"/>
          </a:p>
          <a:p>
            <a:pPr algn="just"/>
            <a:endParaRPr lang="en-US" sz="28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p14="http://schemas.microsoft.com/office/powerpoint/2010/main" val="1569764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981200" y="1935480"/>
            <a:ext cx="8229600" cy="4389120"/>
          </a:xfrm>
          <a:prstGeom prst="rect">
            <a:avLst/>
          </a:prstGeom>
        </p:spPr>
        <p:txBody>
          <a:bodyPr>
            <a:noAutofit/>
          </a:bodyPr>
          <a:lstStyle/>
          <a:p>
            <a:pPr marL="18288" indent="0">
              <a:buNone/>
            </a:pPr>
            <a:r>
              <a:rPr lang="en-US" sz="23900" dirty="0">
                <a:solidFill>
                  <a:sysClr val="windowText" lastClr="000000"/>
                </a:solidFill>
              </a:rPr>
              <a:t> </a:t>
            </a:r>
            <a:r>
              <a:rPr lang="en-US" sz="23900" cap="none" dirty="0">
                <a:ln w="0"/>
                <a:solidFill>
                  <a:sysClr val="windowText" lastClr="000000"/>
                </a:solidFill>
                <a:effectLst>
                  <a:reflection blurRad="6350" stA="53000" endA="300" endPos="35500" dir="5400000" sy="-90000" algn="bl" rotWithShape="0"/>
                </a:effectLst>
              </a:rPr>
              <a:t>82</a:t>
            </a:r>
            <a:endParaRPr lang="en-US" sz="23900" dirty="0">
              <a:solidFill>
                <a:sysClr val="windowText" lastClr="000000"/>
              </a:solidFill>
            </a:endParaRPr>
          </a:p>
        </p:txBody>
      </p:sp>
      <p:sp>
        <p:nvSpPr>
          <p:cNvPr id="3" name="Title 2"/>
          <p:cNvSpPr>
            <a:spLocks noGrp="1"/>
          </p:cNvSpPr>
          <p:nvPr>
            <p:ph type="title"/>
          </p:nvPr>
        </p:nvSpPr>
        <p:spPr/>
        <p:txBody>
          <a:bodyPr>
            <a:noAutofit/>
          </a:bodyPr>
          <a:lstStyle/>
          <a:p>
            <a:pPr algn="l"/>
            <a:r>
              <a:rPr lang="en-US" sz="2800" dirty="0">
                <a:solidFill>
                  <a:sysClr val="windowText" lastClr="000000"/>
                </a:solidFill>
              </a:rPr>
              <a:t>Pension Issues</a:t>
            </a:r>
            <a:br>
              <a:rPr lang="en-US" sz="2800" dirty="0">
                <a:solidFill>
                  <a:sysClr val="windowText" lastClr="000000"/>
                </a:solidFill>
              </a:rPr>
            </a:br>
            <a:endParaRPr lang="en-US" sz="2800" dirty="0">
              <a:solidFill>
                <a:sysClr val="windowText" lastClr="000000"/>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38</a:t>
            </a:fld>
            <a:endParaRPr lang="en-US" dirty="0"/>
          </a:p>
        </p:txBody>
      </p:sp>
    </p:spTree>
    <p:extLst>
      <p:ext uri="{BB962C8B-B14F-4D97-AF65-F5344CB8AC3E}">
        <p14:creationId xmlns:p14="http://schemas.microsoft.com/office/powerpoint/2010/main" val="18758176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a:bodyPr>
          <a:lstStyle/>
          <a:p>
            <a:r>
              <a:rPr lang="en-US" dirty="0"/>
              <a:t>Pension Issues</a:t>
            </a:r>
          </a:p>
        </p:txBody>
      </p:sp>
      <p:sp>
        <p:nvSpPr>
          <p:cNvPr id="3" name="Content Placeholder 2"/>
          <p:cNvSpPr>
            <a:spLocks noGrp="1"/>
          </p:cNvSpPr>
          <p:nvPr>
            <p:ph idx="4294967295"/>
          </p:nvPr>
        </p:nvSpPr>
        <p:spPr>
          <a:xfrm>
            <a:off x="1030309" y="1295401"/>
            <a:ext cx="9903853" cy="4830763"/>
          </a:xfrm>
          <a:prstGeom prst="rect">
            <a:avLst/>
          </a:prstGeom>
        </p:spPr>
        <p:txBody>
          <a:bodyPr>
            <a:normAutofit/>
          </a:bodyPr>
          <a:lstStyle/>
          <a:p>
            <a:pPr algn="just"/>
            <a:r>
              <a:rPr lang="en-US" sz="2400" b="1" dirty="0">
                <a:solidFill>
                  <a:sysClr val="windowText" lastClr="000000"/>
                </a:solidFill>
              </a:rPr>
              <a:t>Practice Issue – Pension Issues</a:t>
            </a:r>
          </a:p>
          <a:p>
            <a:pPr marL="914400" lvl="2" indent="0" algn="just">
              <a:buNone/>
            </a:pPr>
            <a:endParaRPr lang="en-US" sz="1800" b="1" dirty="0">
              <a:solidFill>
                <a:sysClr val="windowText" lastClr="000000"/>
              </a:solidFill>
            </a:endParaRPr>
          </a:p>
          <a:p>
            <a:pPr lvl="1" algn="just"/>
            <a:r>
              <a:rPr lang="en-US" sz="2000" dirty="0">
                <a:solidFill>
                  <a:sysClr val="windowText" lastClr="000000"/>
                </a:solidFill>
              </a:rPr>
              <a:t>Three Issues Covered – Items covered in accountant </a:t>
            </a:r>
            <a:r>
              <a:rPr lang="en-US" sz="2000" b="1" dirty="0">
                <a:solidFill>
                  <a:srgbClr val="FF0000"/>
                </a:solidFill>
              </a:rPr>
              <a:t>Therapy</a:t>
            </a:r>
            <a:r>
              <a:rPr lang="en-US" sz="2000" dirty="0">
                <a:solidFill>
                  <a:sysClr val="windowText" lastClr="000000"/>
                </a:solidFill>
              </a:rPr>
              <a:t>:</a:t>
            </a:r>
          </a:p>
          <a:p>
            <a:pPr lvl="2" algn="just"/>
            <a:r>
              <a:rPr lang="en-US" sz="1800" b="1" dirty="0">
                <a:solidFill>
                  <a:sysClr val="windowText" lastClr="000000"/>
                </a:solidFill>
              </a:rPr>
              <a:t>The presentation of payroll-related measures in Required Supplementary Information</a:t>
            </a:r>
          </a:p>
          <a:p>
            <a:pPr lvl="2" algn="just"/>
            <a:r>
              <a:rPr lang="en-US" sz="1800" b="1" dirty="0">
                <a:solidFill>
                  <a:sysClr val="windowText" lastClr="000000"/>
                </a:solidFill>
              </a:rPr>
              <a:t>Deviations from Actuarial Standards of Practice for financial reporting purposes</a:t>
            </a:r>
          </a:p>
          <a:p>
            <a:pPr lvl="2" algn="just"/>
            <a:r>
              <a:rPr lang="en-US" sz="1800" b="1" dirty="0">
                <a:solidFill>
                  <a:sysClr val="windowText" lastClr="000000"/>
                </a:solidFill>
              </a:rPr>
              <a:t>Classification of payments made to employers to satisfy employee contribution requirements</a:t>
            </a:r>
          </a:p>
          <a:p>
            <a:pPr algn="just"/>
            <a:endParaRPr lang="en-US" sz="2400" dirty="0">
              <a:solidFill>
                <a:sysClr val="windowText" lastClr="000000"/>
              </a:solidFill>
            </a:endParaRPr>
          </a:p>
          <a:p>
            <a:pPr algn="just"/>
            <a:endParaRPr lang="en-US" sz="2400" dirty="0">
              <a:solidFill>
                <a:sysClr val="windowText" lastClr="000000"/>
              </a:solidFill>
            </a:endParaRPr>
          </a:p>
          <a:p>
            <a:pPr algn="just"/>
            <a:endParaRPr lang="en-US" sz="2400" dirty="0">
              <a:solidFill>
                <a:sysClr val="windowText" lastClr="000000"/>
              </a:solidFill>
            </a:endParaRPr>
          </a:p>
          <a:p>
            <a:pPr algn="just"/>
            <a:endParaRPr lang="en-US" sz="2400" dirty="0">
              <a:solidFill>
                <a:sysClr val="windowText" lastClr="000000"/>
              </a:solidFill>
            </a:endParaRPr>
          </a:p>
          <a:p>
            <a:pPr algn="just"/>
            <a:endParaRPr lang="en-US" sz="2400"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39</a:t>
            </a:fld>
            <a:endParaRPr lang="en-US" dirty="0">
              <a:solidFill>
                <a:prstClr val="black">
                  <a:tint val="75000"/>
                </a:prstClr>
              </a:solidFill>
            </a:endParaRPr>
          </a:p>
        </p:txBody>
      </p:sp>
    </p:spTree>
    <p:extLst>
      <p:ext uri="{BB962C8B-B14F-4D97-AF65-F5344CB8AC3E}">
        <p14:creationId xmlns:p14="http://schemas.microsoft.com/office/powerpoint/2010/main" val="111782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9600" b="1" cap="none" dirty="0">
                <a:ln/>
                <a:solidFill>
                  <a:schemeClr val="accent6">
                    <a:lumMod val="75000"/>
                  </a:schemeClr>
                </a:solidFill>
              </a:rPr>
              <a:t>The Real Problem</a:t>
            </a:r>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664501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a:bodyPr>
          <a:lstStyle/>
          <a:p>
            <a:r>
              <a:rPr lang="en-US" dirty="0"/>
              <a:t>Pension Issues</a:t>
            </a:r>
          </a:p>
        </p:txBody>
      </p:sp>
      <p:sp>
        <p:nvSpPr>
          <p:cNvPr id="3" name="Content Placeholder 2"/>
          <p:cNvSpPr>
            <a:spLocks noGrp="1"/>
          </p:cNvSpPr>
          <p:nvPr>
            <p:ph idx="4294967295"/>
          </p:nvPr>
        </p:nvSpPr>
        <p:spPr>
          <a:xfrm>
            <a:off x="1030309" y="1295401"/>
            <a:ext cx="9890975" cy="4830763"/>
          </a:xfrm>
          <a:prstGeom prst="rect">
            <a:avLst/>
          </a:prstGeom>
        </p:spPr>
        <p:txBody>
          <a:bodyPr>
            <a:normAutofit/>
          </a:bodyPr>
          <a:lstStyle/>
          <a:p>
            <a:pPr algn="just"/>
            <a:r>
              <a:rPr lang="en-US" sz="2800" b="1" dirty="0">
                <a:solidFill>
                  <a:sysClr val="windowText" lastClr="000000"/>
                </a:solidFill>
              </a:rPr>
              <a:t>Practice Issue – Pension Issues</a:t>
            </a:r>
          </a:p>
          <a:p>
            <a:pPr marL="914400" lvl="2" indent="0" algn="just">
              <a:buNone/>
            </a:pPr>
            <a:endParaRPr lang="en-US" sz="2000" b="1" dirty="0">
              <a:solidFill>
                <a:sysClr val="windowText" lastClr="000000"/>
              </a:solidFill>
            </a:endParaRPr>
          </a:p>
          <a:p>
            <a:pPr lvl="1" algn="just"/>
            <a:r>
              <a:rPr lang="en-US" sz="2400" b="1" dirty="0">
                <a:solidFill>
                  <a:sysClr val="windowText" lastClr="000000"/>
                </a:solidFill>
              </a:rPr>
              <a:t>The presentation of payroll-related measures in Required Supplementary Information</a:t>
            </a:r>
          </a:p>
          <a:p>
            <a:pPr lvl="2" algn="just"/>
            <a:r>
              <a:rPr lang="en-US" sz="2000" b="1" dirty="0">
                <a:solidFill>
                  <a:sysClr val="windowText" lastClr="000000"/>
                </a:solidFill>
              </a:rPr>
              <a:t>“</a:t>
            </a:r>
            <a:r>
              <a:rPr lang="en-US" sz="2000" b="1" dirty="0">
                <a:solidFill>
                  <a:srgbClr val="FF0000"/>
                </a:solidFill>
              </a:rPr>
              <a:t>Covered Payroll</a:t>
            </a:r>
            <a:r>
              <a:rPr lang="en-US" sz="2000" b="1" dirty="0">
                <a:solidFill>
                  <a:sysClr val="windowText" lastClr="000000"/>
                </a:solidFill>
              </a:rPr>
              <a:t>” is the portion of compensation paid to active employees on which contributions to a pension plan are based, and upon which certain RSI ratios calculated </a:t>
            </a:r>
            <a:r>
              <a:rPr lang="en-US" sz="2000" b="1" dirty="0">
                <a:solidFill>
                  <a:srgbClr val="FF0000"/>
                </a:solidFill>
              </a:rPr>
              <a:t>(Often referred to Pensionable payroll)</a:t>
            </a:r>
          </a:p>
          <a:p>
            <a:pPr lvl="2" algn="just"/>
            <a:r>
              <a:rPr lang="en-US" sz="2000" b="1" dirty="0">
                <a:solidFill>
                  <a:sysClr val="windowText" lastClr="000000"/>
                </a:solidFill>
              </a:rPr>
              <a:t>“</a:t>
            </a:r>
            <a:r>
              <a:rPr lang="en-US" sz="2000" b="1" dirty="0">
                <a:solidFill>
                  <a:srgbClr val="FF0000"/>
                </a:solidFill>
              </a:rPr>
              <a:t>Covered employee payroll</a:t>
            </a:r>
            <a:r>
              <a:rPr lang="en-US" sz="2000" b="1" dirty="0">
                <a:solidFill>
                  <a:sysClr val="windowText" lastClr="000000"/>
                </a:solidFill>
              </a:rPr>
              <a:t>” is the payroll of employees that are provided with pensions through the pension plan </a:t>
            </a:r>
            <a:r>
              <a:rPr lang="en-US" sz="2000" b="1" dirty="0">
                <a:solidFill>
                  <a:srgbClr val="FF0000"/>
                </a:solidFill>
              </a:rPr>
              <a:t>(total payroll)</a:t>
            </a:r>
          </a:p>
          <a:p>
            <a:pPr lvl="2" algn="just"/>
            <a:endParaRPr lang="en-US" sz="2000" b="1"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40</a:t>
            </a:fld>
            <a:endParaRPr lang="en-US" dirty="0">
              <a:solidFill>
                <a:prstClr val="black">
                  <a:tint val="75000"/>
                </a:prstClr>
              </a:solidFill>
            </a:endParaRPr>
          </a:p>
        </p:txBody>
      </p:sp>
    </p:spTree>
    <p:extLst>
      <p:ext uri="{BB962C8B-B14F-4D97-AF65-F5344CB8AC3E}">
        <p14:creationId xmlns:p14="http://schemas.microsoft.com/office/powerpoint/2010/main" val="361294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01119"/>
            <a:ext cx="10364451" cy="1596177"/>
          </a:xfrm>
        </p:spPr>
        <p:txBody>
          <a:bodyPr rtlCol="0">
            <a:normAutofit/>
          </a:bodyPr>
          <a:lstStyle/>
          <a:p>
            <a:pPr>
              <a:defRPr/>
            </a:pPr>
            <a:r>
              <a:rPr lang="en-US" dirty="0">
                <a:solidFill>
                  <a:sysClr val="windowText" lastClr="000000"/>
                </a:solidFill>
              </a:rPr>
              <a:t>Required Supplementary Information </a:t>
            </a:r>
          </a:p>
        </p:txBody>
      </p:sp>
      <p:pic>
        <p:nvPicPr>
          <p:cNvPr id="57347" name="Content Placeholder 6" descr="Book2_2.TIF"/>
          <p:cNvPicPr>
            <a:picLocks noGrp="1" noChangeAspect="1"/>
          </p:cNvPicPr>
          <p:nvPr>
            <p:ph idx="4294967295"/>
          </p:nvPr>
        </p:nvPicPr>
        <p:blipFill>
          <a:blip r:embed="rId3" cstate="print"/>
          <a:srcRect/>
          <a:stretch>
            <a:fillRect/>
          </a:stretch>
        </p:blipFill>
        <p:spPr>
          <a:xfrm>
            <a:off x="1182805" y="1720324"/>
            <a:ext cx="9826389" cy="3825240"/>
          </a:xfrm>
          <a:prstGeom prst="rect">
            <a:avLst/>
          </a:prstGeom>
        </p:spPr>
      </p:pic>
      <p:sp>
        <p:nvSpPr>
          <p:cNvPr id="3" name="Slide Number Placeholder 2"/>
          <p:cNvSpPr>
            <a:spLocks noGrp="1"/>
          </p:cNvSpPr>
          <p:nvPr>
            <p:ph type="sldNum" sz="quarter" idx="12"/>
          </p:nvPr>
        </p:nvSpPr>
        <p:spPr/>
        <p:txBody>
          <a:bodyPr/>
          <a:lstStyle/>
          <a:p>
            <a:fld id="{E1A953FE-008D-4B84-AA16-12880D631E95}" type="slidenum">
              <a:rPr lang="en-US" smtClean="0">
                <a:solidFill>
                  <a:prstClr val="black">
                    <a:tint val="75000"/>
                  </a:prstClr>
                </a:solidFill>
              </a:rPr>
              <a:pPr/>
              <a:t>41</a:t>
            </a:fld>
            <a:endParaRPr lang="en-US" dirty="0">
              <a:solidFill>
                <a:prstClr val="black">
                  <a:tint val="75000"/>
                </a:prstClr>
              </a:solidFill>
            </a:endParaRPr>
          </a:p>
        </p:txBody>
      </p:sp>
      <p:sp>
        <p:nvSpPr>
          <p:cNvPr id="7" name="Slide Number Placeholder 2"/>
          <p:cNvSpPr txBox="1">
            <a:spLocks/>
          </p:cNvSpPr>
          <p:nvPr/>
        </p:nvSpPr>
        <p:spPr>
          <a:xfrm>
            <a:off x="8077200" y="6520089"/>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4E7E98A9-4BF1-41DA-8CEC-9FAC514E23CA}" type="slidenum">
              <a:rPr lang="en-US"/>
              <a:pPr/>
              <a:t>41</a:t>
            </a:fld>
            <a:endParaRPr lang="en-US" dirty="0"/>
          </a:p>
        </p:txBody>
      </p:sp>
      <p:sp>
        <p:nvSpPr>
          <p:cNvPr id="8" name="TextBox 7"/>
          <p:cNvSpPr txBox="1"/>
          <p:nvPr/>
        </p:nvSpPr>
        <p:spPr>
          <a:xfrm>
            <a:off x="3028950" y="5710238"/>
            <a:ext cx="4648200" cy="646113"/>
          </a:xfrm>
          <a:prstGeom prst="rect">
            <a:avLst/>
          </a:prstGeom>
          <a:solidFill>
            <a:srgbClr val="FFFF00"/>
          </a:solidFill>
          <a:ln w="25400">
            <a:solidFill>
              <a:schemeClr val="bg2">
                <a:lumMod val="50000"/>
              </a:schemeClr>
            </a:solidFill>
          </a:ln>
        </p:spPr>
        <p:txBody>
          <a:bodyPr>
            <a:spAutoFit/>
          </a:bodyPr>
          <a:lstStyle/>
          <a:p>
            <a:pPr algn="ctr">
              <a:defRPr/>
            </a:pPr>
            <a:r>
              <a:rPr lang="en-US" dirty="0">
                <a:solidFill>
                  <a:srgbClr val="002060"/>
                </a:solidFill>
              </a:rPr>
              <a:t>Note: Only 5 years are presented here; </a:t>
            </a:r>
            <a:br>
              <a:rPr lang="en-US" dirty="0">
                <a:solidFill>
                  <a:srgbClr val="002060"/>
                </a:solidFill>
              </a:rPr>
            </a:br>
            <a:r>
              <a:rPr lang="en-US" dirty="0">
                <a:solidFill>
                  <a:srgbClr val="002060"/>
                </a:solidFill>
              </a:rPr>
              <a:t>10 years of information would be required</a:t>
            </a:r>
          </a:p>
        </p:txBody>
      </p:sp>
      <p:sp>
        <p:nvSpPr>
          <p:cNvPr id="4" name="TextBox 3"/>
          <p:cNvSpPr txBox="1"/>
          <p:nvPr/>
        </p:nvSpPr>
        <p:spPr>
          <a:xfrm>
            <a:off x="1828800" y="1905894"/>
            <a:ext cx="2722412" cy="461665"/>
          </a:xfrm>
          <a:prstGeom prst="rect">
            <a:avLst/>
          </a:prstGeom>
          <a:solidFill>
            <a:schemeClr val="accent2"/>
          </a:solidFill>
        </p:spPr>
        <p:txBody>
          <a:bodyPr wrap="none" rtlCol="0">
            <a:spAutoFit/>
          </a:bodyPr>
          <a:lstStyle/>
          <a:p>
            <a:r>
              <a:rPr lang="en-US" sz="2400" dirty="0">
                <a:solidFill>
                  <a:schemeClr val="bg1"/>
                </a:solidFill>
              </a:rPr>
              <a:t>Net Pension Liability</a:t>
            </a:r>
          </a:p>
        </p:txBody>
      </p:sp>
      <p:sp>
        <p:nvSpPr>
          <p:cNvPr id="5" name="Rectangle 4"/>
          <p:cNvSpPr/>
          <p:nvPr/>
        </p:nvSpPr>
        <p:spPr>
          <a:xfrm>
            <a:off x="1182804" y="4137319"/>
            <a:ext cx="2597625" cy="3962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9D50EA6F-FF95-4EE5-B5BC-B60133069FE1}"/>
              </a:ext>
            </a:extLst>
          </p:cNvPr>
          <p:cNvSpPr/>
          <p:nvPr/>
        </p:nvSpPr>
        <p:spPr>
          <a:xfrm>
            <a:off x="1182804" y="4051139"/>
            <a:ext cx="2706290" cy="482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00"/>
                </a:solidFill>
              </a:rPr>
              <a:t>Covered Payroll</a:t>
            </a:r>
          </a:p>
        </p:txBody>
      </p:sp>
    </p:spTree>
    <p:extLst>
      <p:ext uri="{BB962C8B-B14F-4D97-AF65-F5344CB8AC3E}">
        <p14:creationId xmlns:p14="http://schemas.microsoft.com/office/powerpoint/2010/main" val="26212368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913775" y="80223"/>
            <a:ext cx="10364451" cy="1596177"/>
          </a:xfrm>
        </p:spPr>
        <p:txBody>
          <a:bodyPr/>
          <a:lstStyle/>
          <a:p>
            <a:pPr eaLnBrk="1" hangingPunct="1"/>
            <a:r>
              <a:rPr lang="en-US" sz="3200" dirty="0">
                <a:solidFill>
                  <a:sysClr val="windowText" lastClr="000000"/>
                </a:solidFill>
              </a:rPr>
              <a:t>Required Supplementary Information </a:t>
            </a:r>
          </a:p>
        </p:txBody>
      </p:sp>
      <p:pic>
        <p:nvPicPr>
          <p:cNvPr id="58371" name="Content Placeholder 6" descr="Book2_3.TIF"/>
          <p:cNvPicPr>
            <a:picLocks noGrp="1" noChangeAspect="1"/>
          </p:cNvPicPr>
          <p:nvPr>
            <p:ph idx="4294967295"/>
          </p:nvPr>
        </p:nvPicPr>
        <p:blipFill>
          <a:blip r:embed="rId3" cstate="print"/>
          <a:srcRect/>
          <a:stretch>
            <a:fillRect/>
          </a:stretch>
        </p:blipFill>
        <p:spPr>
          <a:xfrm>
            <a:off x="1282889" y="1676400"/>
            <a:ext cx="9635319" cy="3825240"/>
          </a:xfrm>
          <a:prstGeom prst="rect">
            <a:avLst/>
          </a:prstGeom>
        </p:spPr>
      </p:pic>
      <p:sp>
        <p:nvSpPr>
          <p:cNvPr id="2" name="Slide Number Placeholder 1"/>
          <p:cNvSpPr>
            <a:spLocks noGrp="1"/>
          </p:cNvSpPr>
          <p:nvPr>
            <p:ph type="sldNum" sz="quarter" idx="12"/>
          </p:nvPr>
        </p:nvSpPr>
        <p:spPr/>
        <p:txBody>
          <a:bodyPr/>
          <a:lstStyle/>
          <a:p>
            <a:fld id="{E1A953FE-008D-4B84-AA16-12880D631E95}" type="slidenum">
              <a:rPr lang="en-US" smtClean="0">
                <a:solidFill>
                  <a:prstClr val="black">
                    <a:tint val="75000"/>
                  </a:prstClr>
                </a:solidFill>
              </a:rPr>
              <a:pPr/>
              <a:t>42</a:t>
            </a:fld>
            <a:endParaRPr lang="en-US" dirty="0">
              <a:solidFill>
                <a:prstClr val="black">
                  <a:tint val="75000"/>
                </a:prstClr>
              </a:solidFill>
            </a:endParaRPr>
          </a:p>
        </p:txBody>
      </p:sp>
      <p:sp>
        <p:nvSpPr>
          <p:cNvPr id="7" name="Slide Number Placeholder 2"/>
          <p:cNvSpPr txBox="1">
            <a:spLocks/>
          </p:cNvSpPr>
          <p:nvPr/>
        </p:nvSpPr>
        <p:spPr>
          <a:xfrm>
            <a:off x="8077200" y="6520089"/>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4E7E98A9-4BF1-41DA-8CEC-9FAC514E23CA}" type="slidenum">
              <a:rPr lang="en-US"/>
              <a:pPr/>
              <a:t>42</a:t>
            </a:fld>
            <a:endParaRPr lang="en-US" dirty="0"/>
          </a:p>
        </p:txBody>
      </p:sp>
      <p:sp>
        <p:nvSpPr>
          <p:cNvPr id="8" name="TextBox 7"/>
          <p:cNvSpPr txBox="1"/>
          <p:nvPr/>
        </p:nvSpPr>
        <p:spPr>
          <a:xfrm>
            <a:off x="2971800" y="5710238"/>
            <a:ext cx="4648200" cy="646113"/>
          </a:xfrm>
          <a:prstGeom prst="rect">
            <a:avLst/>
          </a:prstGeom>
          <a:solidFill>
            <a:srgbClr val="FFFF00"/>
          </a:solidFill>
          <a:ln w="25400">
            <a:solidFill>
              <a:schemeClr val="bg2">
                <a:lumMod val="50000"/>
              </a:schemeClr>
            </a:solidFill>
          </a:ln>
        </p:spPr>
        <p:txBody>
          <a:bodyPr>
            <a:spAutoFit/>
          </a:bodyPr>
          <a:lstStyle/>
          <a:p>
            <a:pPr algn="ctr">
              <a:defRPr/>
            </a:pPr>
            <a:r>
              <a:rPr lang="en-US" dirty="0">
                <a:solidFill>
                  <a:srgbClr val="002060"/>
                </a:solidFill>
              </a:rPr>
              <a:t>Note: Only 5 years are presented here; </a:t>
            </a:r>
            <a:br>
              <a:rPr lang="en-US" dirty="0">
                <a:solidFill>
                  <a:srgbClr val="002060"/>
                </a:solidFill>
              </a:rPr>
            </a:br>
            <a:r>
              <a:rPr lang="en-US" dirty="0">
                <a:solidFill>
                  <a:srgbClr val="002060"/>
                </a:solidFill>
              </a:rPr>
              <a:t>10 years of information would be required</a:t>
            </a:r>
          </a:p>
        </p:txBody>
      </p:sp>
      <p:sp>
        <p:nvSpPr>
          <p:cNvPr id="3" name="TextBox 2"/>
          <p:cNvSpPr txBox="1"/>
          <p:nvPr/>
        </p:nvSpPr>
        <p:spPr>
          <a:xfrm>
            <a:off x="1981201" y="1706881"/>
            <a:ext cx="2972801" cy="461665"/>
          </a:xfrm>
          <a:prstGeom prst="rect">
            <a:avLst/>
          </a:prstGeom>
          <a:solidFill>
            <a:schemeClr val="accent2"/>
          </a:solidFill>
        </p:spPr>
        <p:txBody>
          <a:bodyPr wrap="none" rtlCol="0">
            <a:spAutoFit/>
          </a:bodyPr>
          <a:lstStyle/>
          <a:p>
            <a:r>
              <a:rPr lang="en-US" sz="2400" dirty="0">
                <a:solidFill>
                  <a:schemeClr val="bg1"/>
                </a:solidFill>
              </a:rPr>
              <a:t>Employer Contributions</a:t>
            </a:r>
          </a:p>
        </p:txBody>
      </p:sp>
      <p:sp>
        <p:nvSpPr>
          <p:cNvPr id="4" name="Rectangle 3"/>
          <p:cNvSpPr/>
          <p:nvPr/>
        </p:nvSpPr>
        <p:spPr>
          <a:xfrm>
            <a:off x="1387295" y="4146872"/>
            <a:ext cx="242316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0EF63D4B-7A0D-49FE-8FE2-17B21997C3F9}"/>
              </a:ext>
            </a:extLst>
          </p:cNvPr>
          <p:cNvSpPr/>
          <p:nvPr/>
        </p:nvSpPr>
        <p:spPr>
          <a:xfrm>
            <a:off x="1182804" y="4051139"/>
            <a:ext cx="2706290" cy="482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00"/>
                </a:solidFill>
              </a:rPr>
              <a:t>Covered Payroll</a:t>
            </a:r>
          </a:p>
        </p:txBody>
      </p:sp>
    </p:spTree>
    <p:extLst>
      <p:ext uri="{BB962C8B-B14F-4D97-AF65-F5344CB8AC3E}">
        <p14:creationId xmlns:p14="http://schemas.microsoft.com/office/powerpoint/2010/main" val="27314936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a:bodyPr>
          <a:lstStyle/>
          <a:p>
            <a:r>
              <a:rPr lang="en-US" dirty="0"/>
              <a:t>Pension Issues</a:t>
            </a:r>
          </a:p>
        </p:txBody>
      </p:sp>
      <p:sp>
        <p:nvSpPr>
          <p:cNvPr id="3" name="Content Placeholder 2"/>
          <p:cNvSpPr>
            <a:spLocks noGrp="1"/>
          </p:cNvSpPr>
          <p:nvPr>
            <p:ph idx="4294967295"/>
          </p:nvPr>
        </p:nvSpPr>
        <p:spPr>
          <a:xfrm>
            <a:off x="1068946" y="1295401"/>
            <a:ext cx="9929612" cy="4830763"/>
          </a:xfrm>
          <a:prstGeom prst="rect">
            <a:avLst/>
          </a:prstGeom>
        </p:spPr>
        <p:txBody>
          <a:bodyPr>
            <a:normAutofit/>
          </a:bodyPr>
          <a:lstStyle/>
          <a:p>
            <a:pPr algn="just"/>
            <a:r>
              <a:rPr lang="en-US" sz="2800" b="1" dirty="0">
                <a:solidFill>
                  <a:sysClr val="windowText" lastClr="000000"/>
                </a:solidFill>
              </a:rPr>
              <a:t>Practice Issue – Pension Issues</a:t>
            </a:r>
          </a:p>
          <a:p>
            <a:pPr algn="just"/>
            <a:r>
              <a:rPr lang="en-US" sz="2800" b="1" dirty="0">
                <a:solidFill>
                  <a:srgbClr val="FF0000"/>
                </a:solidFill>
              </a:rPr>
              <a:t>#2</a:t>
            </a:r>
          </a:p>
          <a:p>
            <a:pPr lvl="1" algn="just"/>
            <a:r>
              <a:rPr lang="en-US" sz="2400" b="1" dirty="0">
                <a:solidFill>
                  <a:sysClr val="windowText" lastClr="000000"/>
                </a:solidFill>
              </a:rPr>
              <a:t>Deviations from Actuarial Standards of Practice for financial reporting purposes:</a:t>
            </a:r>
          </a:p>
          <a:p>
            <a:pPr lvl="2" algn="just"/>
            <a:r>
              <a:rPr lang="en-US" sz="2000" b="1" dirty="0">
                <a:solidFill>
                  <a:sysClr val="windowText" lastClr="000000"/>
                </a:solidFill>
              </a:rPr>
              <a:t>The Statement would clarify that a deviation, as the term is used in Actuarial Standards of Practice, is </a:t>
            </a:r>
            <a:r>
              <a:rPr lang="en-US" sz="2000" b="1" u="sng" dirty="0">
                <a:solidFill>
                  <a:sysClr val="windowText" lastClr="000000"/>
                </a:solidFill>
              </a:rPr>
              <a:t>not</a:t>
            </a:r>
            <a:r>
              <a:rPr lang="en-US" sz="2000" b="1" dirty="0">
                <a:solidFill>
                  <a:sysClr val="windowText" lastClr="000000"/>
                </a:solidFill>
              </a:rPr>
              <a:t> considered to be in conformity with the requirements of Statements 67, 68, and 73 for the selection of assumptions in determining the total pension liability</a:t>
            </a:r>
          </a:p>
          <a:p>
            <a:pPr marL="914400" lvl="2" indent="0" algn="just">
              <a:buNone/>
            </a:pPr>
            <a:endParaRPr lang="en-US" sz="2000" b="1"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a:p>
            <a:pPr algn="just"/>
            <a:endParaRPr lang="en-US" sz="2800"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43</a:t>
            </a:fld>
            <a:endParaRPr lang="en-US" dirty="0">
              <a:solidFill>
                <a:prstClr val="black">
                  <a:tint val="75000"/>
                </a:prstClr>
              </a:solidFill>
            </a:endParaRPr>
          </a:p>
        </p:txBody>
      </p:sp>
    </p:spTree>
    <p:extLst>
      <p:ext uri="{BB962C8B-B14F-4D97-AF65-F5344CB8AC3E}">
        <p14:creationId xmlns:p14="http://schemas.microsoft.com/office/powerpoint/2010/main" val="21253713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a:bodyPr>
          <a:lstStyle/>
          <a:p>
            <a:r>
              <a:rPr lang="en-US" dirty="0"/>
              <a:t>Pension Issues</a:t>
            </a:r>
          </a:p>
        </p:txBody>
      </p:sp>
      <p:sp>
        <p:nvSpPr>
          <p:cNvPr id="3" name="Content Placeholder 2"/>
          <p:cNvSpPr>
            <a:spLocks noGrp="1"/>
          </p:cNvSpPr>
          <p:nvPr>
            <p:ph idx="4294967295"/>
          </p:nvPr>
        </p:nvSpPr>
        <p:spPr>
          <a:xfrm>
            <a:off x="927279" y="1295401"/>
            <a:ext cx="10006884" cy="4830763"/>
          </a:xfrm>
          <a:prstGeom prst="rect">
            <a:avLst/>
          </a:prstGeom>
          <a:noFill/>
        </p:spPr>
        <p:txBody>
          <a:bodyPr>
            <a:normAutofit/>
          </a:bodyPr>
          <a:lstStyle/>
          <a:p>
            <a:pPr algn="just"/>
            <a:r>
              <a:rPr lang="en-US" sz="2400" b="1" dirty="0">
                <a:solidFill>
                  <a:sysClr val="windowText" lastClr="000000"/>
                </a:solidFill>
              </a:rPr>
              <a:t>Practice Issue – Pension Issues</a:t>
            </a:r>
          </a:p>
          <a:p>
            <a:pPr lvl="1" algn="just"/>
            <a:r>
              <a:rPr lang="en-US" sz="2000" b="1" dirty="0">
                <a:solidFill>
                  <a:srgbClr val="FF0000"/>
                </a:solidFill>
              </a:rPr>
              <a:t>#3</a:t>
            </a:r>
          </a:p>
          <a:p>
            <a:pPr lvl="1" algn="just"/>
            <a:r>
              <a:rPr lang="en-US" sz="2000" b="1" dirty="0">
                <a:solidFill>
                  <a:sysClr val="windowText" lastClr="000000"/>
                </a:solidFill>
              </a:rPr>
              <a:t>Does the government Pick-up any payments that the plan officially designates as employee contributions.  Yes ____ No __X__ ?</a:t>
            </a:r>
          </a:p>
          <a:p>
            <a:pPr lvl="1" algn="just"/>
            <a:endParaRPr lang="en-US" sz="2000" b="1" dirty="0">
              <a:solidFill>
                <a:sysClr val="windowText" lastClr="000000"/>
              </a:solidFill>
            </a:endParaRPr>
          </a:p>
          <a:p>
            <a:pPr lvl="1" algn="just"/>
            <a:r>
              <a:rPr lang="en-US" sz="2000" b="1" dirty="0">
                <a:solidFill>
                  <a:sysClr val="windowText" lastClr="000000"/>
                </a:solidFill>
              </a:rPr>
              <a:t>If no, this part of GASB 82 will not apply to you.</a:t>
            </a:r>
          </a:p>
          <a:p>
            <a:pPr lvl="1" algn="just"/>
            <a:endParaRPr lang="en-US" sz="2000" b="1" dirty="0">
              <a:solidFill>
                <a:sysClr val="windowText" lastClr="000000"/>
              </a:solidFill>
            </a:endParaRPr>
          </a:p>
          <a:p>
            <a:pPr lvl="1" algn="just"/>
            <a:r>
              <a:rPr lang="en-US" sz="2000" b="1" dirty="0">
                <a:solidFill>
                  <a:sysClr val="windowText" lastClr="000000"/>
                </a:solidFill>
              </a:rPr>
              <a:t>Do we have anyone here that does pick-up employee contributions??</a:t>
            </a:r>
          </a:p>
          <a:p>
            <a:pPr lvl="1" algn="just"/>
            <a:endParaRPr lang="en-US" sz="2000" b="1" dirty="0">
              <a:solidFill>
                <a:sysClr val="windowText" lastClr="000000"/>
              </a:solidFill>
            </a:endParaRPr>
          </a:p>
          <a:p>
            <a:pPr marL="914400" lvl="2" indent="0" algn="just">
              <a:buNone/>
            </a:pPr>
            <a:endParaRPr lang="en-US" sz="1800" b="1" dirty="0">
              <a:solidFill>
                <a:sysClr val="windowText" lastClr="000000"/>
              </a:solidFill>
            </a:endParaRPr>
          </a:p>
          <a:p>
            <a:pPr algn="just"/>
            <a:endParaRPr lang="en-US" sz="2400" dirty="0">
              <a:solidFill>
                <a:sysClr val="windowText" lastClr="000000"/>
              </a:solidFill>
            </a:endParaRPr>
          </a:p>
          <a:p>
            <a:pPr algn="just"/>
            <a:endParaRPr lang="en-US" sz="2400" dirty="0">
              <a:solidFill>
                <a:sysClr val="windowText" lastClr="000000"/>
              </a:solidFill>
            </a:endParaRPr>
          </a:p>
          <a:p>
            <a:pPr algn="just"/>
            <a:endParaRPr lang="en-US" sz="2400" dirty="0">
              <a:solidFill>
                <a:sysClr val="windowText" lastClr="000000"/>
              </a:solidFill>
            </a:endParaRPr>
          </a:p>
          <a:p>
            <a:pPr algn="just"/>
            <a:endParaRPr lang="en-US" sz="2400" dirty="0">
              <a:solidFill>
                <a:sysClr val="windowText" lastClr="000000"/>
              </a:solidFill>
            </a:endParaRPr>
          </a:p>
          <a:p>
            <a:pPr algn="just"/>
            <a:endParaRPr lang="en-US" sz="2400"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44</a:t>
            </a:fld>
            <a:endParaRPr lang="en-US" dirty="0">
              <a:solidFill>
                <a:prstClr val="black">
                  <a:tint val="75000"/>
                </a:prstClr>
              </a:solidFill>
            </a:endParaRPr>
          </a:p>
        </p:txBody>
      </p:sp>
    </p:spTree>
    <p:extLst>
      <p:ext uri="{BB962C8B-B14F-4D97-AF65-F5344CB8AC3E}">
        <p14:creationId xmlns:p14="http://schemas.microsoft.com/office/powerpoint/2010/main" val="38233410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190847" y="1119116"/>
            <a:ext cx="9696893" cy="5404513"/>
          </a:xfrm>
          <a:prstGeom prst="rect">
            <a:avLst/>
          </a:prstGeom>
          <a:noFill/>
        </p:spPr>
        <p:txBody>
          <a:bodyPr>
            <a:normAutofit lnSpcReduction="10000"/>
          </a:bodyPr>
          <a:lstStyle/>
          <a:p>
            <a:r>
              <a:rPr lang="en-US" sz="2400" b="1" dirty="0"/>
              <a:t>GASBS 67, Footnote 2—In some circumstances, contributions are made by the employer to satisfy plan member contribution requirements. If the contribution amounts are recognized by the employer as salary expense, those contributions should be classified as plan member contributions for purposes of this Statement. Otherwise, those contributions should be classified as employer contributions. </a:t>
            </a:r>
            <a:r>
              <a:rPr lang="en-US" sz="1800" b="1" dirty="0"/>
              <a:t>(same description in 68 &amp; 73 considered employer contributions)</a:t>
            </a:r>
          </a:p>
          <a:p>
            <a:r>
              <a:rPr lang="en-US" sz="2200" b="1" dirty="0"/>
              <a:t>Pension Expense Definition –  Using footnote 2 would result in a change in pension expense.</a:t>
            </a:r>
          </a:p>
          <a:p>
            <a:r>
              <a:rPr lang="en-US" sz="2200" b="1" dirty="0">
                <a:solidFill>
                  <a:srgbClr val="C00000"/>
                </a:solidFill>
              </a:rPr>
              <a:t>Consideration for Cost-sharing plans in determination of allocation of NPL, Deferred Outflows/Inflows, &amp; Pension Expense.</a:t>
            </a:r>
          </a:p>
        </p:txBody>
      </p:sp>
      <p:sp>
        <p:nvSpPr>
          <p:cNvPr id="3" name="Slide Number Placeholder 2"/>
          <p:cNvSpPr>
            <a:spLocks noGrp="1"/>
          </p:cNvSpPr>
          <p:nvPr>
            <p:ph type="sldNum" sz="quarter" idx="12"/>
          </p:nvPr>
        </p:nvSpPr>
        <p:spPr/>
        <p:txBody>
          <a:bodyPr/>
          <a:lstStyle/>
          <a:p>
            <a:fld id="{FA978AFD-EA6C-401B-BC32-8DFAABDA37AE}" type="slidenum">
              <a:rPr lang="en-US" smtClean="0"/>
              <a:pPr/>
              <a:t>45</a:t>
            </a:fld>
            <a:endParaRPr lang="en-US" dirty="0"/>
          </a:p>
        </p:txBody>
      </p:sp>
      <p:sp>
        <p:nvSpPr>
          <p:cNvPr id="4" name="Title 3"/>
          <p:cNvSpPr>
            <a:spLocks noGrp="1"/>
          </p:cNvSpPr>
          <p:nvPr>
            <p:ph type="title"/>
          </p:nvPr>
        </p:nvSpPr>
        <p:spPr>
          <a:xfrm>
            <a:off x="913775" y="0"/>
            <a:ext cx="10364451" cy="1596177"/>
          </a:xfrm>
        </p:spPr>
        <p:txBody>
          <a:bodyPr>
            <a:normAutofit/>
          </a:bodyPr>
          <a:lstStyle/>
          <a:p>
            <a:r>
              <a:rPr lang="en-US" dirty="0"/>
              <a:t>Employer-Paid Member Contributions</a:t>
            </a:r>
          </a:p>
        </p:txBody>
      </p:sp>
    </p:spTree>
    <p:extLst>
      <p:ext uri="{BB962C8B-B14F-4D97-AF65-F5344CB8AC3E}">
        <p14:creationId xmlns:p14="http://schemas.microsoft.com/office/powerpoint/2010/main" val="27173292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fontScale="92500" lnSpcReduction="10000"/>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9600" b="1" cap="none" dirty="0">
                <a:ln/>
                <a:solidFill>
                  <a:schemeClr val="accent6">
                    <a:lumMod val="75000"/>
                  </a:schemeClr>
                </a:solidFill>
              </a:rPr>
              <a:t>GASB 84</a:t>
            </a:r>
          </a:p>
          <a:p>
            <a:pPr marL="0" indent="0" algn="ctr">
              <a:buNone/>
            </a:pPr>
            <a:r>
              <a:rPr lang="en-US" sz="9600" b="1" cap="none" dirty="0">
                <a:ln/>
                <a:solidFill>
                  <a:schemeClr val="accent6">
                    <a:lumMod val="75000"/>
                  </a:schemeClr>
                </a:solidFill>
              </a:rPr>
              <a:t>Fiduciary Activities</a:t>
            </a:r>
          </a:p>
        </p:txBody>
      </p:sp>
      <p:sp>
        <p:nvSpPr>
          <p:cNvPr id="4" name="Slide Number Placeholder 3"/>
          <p:cNvSpPr>
            <a:spLocks noGrp="1"/>
          </p:cNvSpPr>
          <p:nvPr>
            <p:ph type="sldNum" sz="quarter" idx="12"/>
          </p:nvPr>
        </p:nvSpPr>
        <p:spPr/>
        <p:txBody>
          <a:bodyPr/>
          <a:lstStyle/>
          <a:p>
            <a:fld id="{6D22F896-40B5-4ADD-8801-0D06FADFA095}" type="slidenum">
              <a:rPr lang="en-US" smtClean="0"/>
              <a:t>46</a:t>
            </a:fld>
            <a:endParaRPr lang="en-US" dirty="0"/>
          </a:p>
        </p:txBody>
      </p:sp>
    </p:spTree>
    <p:extLst>
      <p:ext uri="{BB962C8B-B14F-4D97-AF65-F5344CB8AC3E}">
        <p14:creationId xmlns:p14="http://schemas.microsoft.com/office/powerpoint/2010/main" val="10235649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2"/>
          <p:cNvSpPr>
            <a:spLocks noGrp="1" noChangeArrowheads="1"/>
          </p:cNvSpPr>
          <p:nvPr>
            <p:ph type="title"/>
          </p:nvPr>
        </p:nvSpPr>
        <p:spPr/>
        <p:txBody>
          <a:bodyPr vert="horz" lIns="92075" tIns="46038" rIns="92075" bIns="46038" rtlCol="0" anchor="ctr">
            <a:normAutofit fontScale="90000"/>
          </a:bodyPr>
          <a:lstStyle/>
          <a:p>
            <a:pPr eaLnBrk="1" hangingPunct="1">
              <a:defRPr/>
            </a:pPr>
            <a:br>
              <a:rPr lang="en-US" dirty="0"/>
            </a:br>
            <a:br>
              <a:rPr lang="en-US" dirty="0"/>
            </a:br>
            <a:endParaRPr lang="en-US" dirty="0"/>
          </a:p>
        </p:txBody>
      </p:sp>
      <p:sp>
        <p:nvSpPr>
          <p:cNvPr id="34819" name="Rectangle 3"/>
          <p:cNvSpPr>
            <a:spLocks noGrp="1" noChangeArrowheads="1"/>
          </p:cNvSpPr>
          <p:nvPr>
            <p:ph sz="half" idx="1"/>
          </p:nvPr>
        </p:nvSpPr>
        <p:spPr>
          <a:xfrm>
            <a:off x="5008728" y="2348673"/>
            <a:ext cx="6387153" cy="2478109"/>
          </a:xfrm>
          <a:ln>
            <a:solidFill>
              <a:srgbClr val="FFC000"/>
            </a:solidFill>
          </a:ln>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eaLnBrk="1" hangingPunct="1">
              <a:buFont typeface="Wingdings" pitchFamily="2" charset="2"/>
              <a:buNone/>
            </a:pPr>
            <a:r>
              <a:rPr lang="en-US" altLang="en-US" sz="2800" b="1" cap="none" dirty="0">
                <a:ln/>
                <a:solidFill>
                  <a:srgbClr val="FFC000"/>
                </a:solidFill>
              </a:rPr>
              <a:t>	  </a:t>
            </a:r>
          </a:p>
          <a:p>
            <a:pPr eaLnBrk="1" hangingPunct="1">
              <a:buFont typeface="Wingdings" pitchFamily="2" charset="2"/>
              <a:buNone/>
            </a:pPr>
            <a:r>
              <a:rPr lang="en-US" altLang="en-US" sz="2800" b="1" cap="none" dirty="0">
                <a:ln/>
                <a:solidFill>
                  <a:srgbClr val="FFC000"/>
                </a:solidFill>
              </a:rPr>
              <a:t>	Jerry E. Durham, CPA, CGFM, CFE</a:t>
            </a:r>
          </a:p>
          <a:p>
            <a:pPr eaLnBrk="1" hangingPunct="1">
              <a:buFont typeface="Wingdings" pitchFamily="2" charset="2"/>
              <a:buNone/>
            </a:pPr>
            <a:r>
              <a:rPr lang="en-US" altLang="en-US" sz="2800" b="1" cap="none" dirty="0">
                <a:ln/>
                <a:solidFill>
                  <a:srgbClr val="FFC000"/>
                </a:solidFill>
              </a:rPr>
              <a:t>	</a:t>
            </a:r>
          </a:p>
          <a:p>
            <a:pPr eaLnBrk="1" hangingPunct="1">
              <a:buFont typeface="Wingdings" pitchFamily="2" charset="2"/>
              <a:buNone/>
            </a:pPr>
            <a:endParaRPr lang="en-US" altLang="en-US" sz="2800" b="1" cap="none" dirty="0">
              <a:ln/>
              <a:solidFill>
                <a:srgbClr val="FFC000"/>
              </a:solidFill>
            </a:endParaRPr>
          </a:p>
          <a:p>
            <a:pPr eaLnBrk="1" hangingPunct="1">
              <a:buFont typeface="Wingdings" pitchFamily="2" charset="2"/>
              <a:buNone/>
            </a:pPr>
            <a:endParaRPr lang="en-US" altLang="en-US" sz="2800" b="1" cap="none" dirty="0">
              <a:ln/>
              <a:solidFill>
                <a:srgbClr val="FFC000"/>
              </a:solidFill>
            </a:endParaRPr>
          </a:p>
        </p:txBody>
      </p:sp>
      <p:sp>
        <p:nvSpPr>
          <p:cNvPr id="250885" name="Rectangle 4"/>
          <p:cNvSpPr>
            <a:spLocks noGrp="1" noChangeArrowheads="1"/>
          </p:cNvSpPr>
          <p:nvPr>
            <p:ph sz="quarter" idx="2"/>
          </p:nvPr>
        </p:nvSpPr>
        <p:spPr>
          <a:xfrm>
            <a:off x="2209800" y="228600"/>
            <a:ext cx="7772400" cy="990600"/>
          </a:xfrm>
        </p:spPr>
        <p:txBody>
          <a:bodyPr vert="horz" lIns="92075" tIns="46038" rIns="92075" bIns="46038" rtlCol="0">
            <a:normAutofit fontScale="92500" lnSpcReduction="10000"/>
            <a:scene3d>
              <a:camera prst="orthographicFront"/>
              <a:lightRig rig="harsh" dir="t"/>
            </a:scene3d>
            <a:sp3d extrusionH="57150" prstMaterial="matte">
              <a:bevelT w="63500" h="12700" prst="angle"/>
              <a:contourClr>
                <a:schemeClr val="bg1">
                  <a:lumMod val="65000"/>
                </a:schemeClr>
              </a:contourClr>
            </a:sp3d>
          </a:bodyPr>
          <a:lstStyle/>
          <a:p>
            <a:pPr algn="ctr" eaLnBrk="1" hangingPunct="1">
              <a:lnSpc>
                <a:spcPct val="80000"/>
              </a:lnSpc>
              <a:buFont typeface="Wingdings" pitchFamily="2" charset="2"/>
              <a:buNone/>
              <a:defRPr/>
            </a:pPr>
            <a:r>
              <a:rPr lang="en-US" sz="7700" b="1" cap="none" dirty="0">
                <a:ln/>
                <a:solidFill>
                  <a:schemeClr val="accent4"/>
                </a:solidFill>
              </a:rPr>
              <a:t>Questions</a:t>
            </a:r>
            <a:r>
              <a:rPr lang="en-US" sz="8600" b="1" cap="none" dirty="0">
                <a:ln/>
                <a:solidFill>
                  <a:schemeClr val="accent4"/>
                </a:solidFill>
              </a:rPr>
              <a:t>?</a:t>
            </a:r>
          </a:p>
        </p:txBody>
      </p:sp>
      <p:sp>
        <p:nvSpPr>
          <p:cNvPr id="34821"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280198D-99B1-462F-95AF-BFD313401252}" type="slidenum">
              <a:rPr lang="en-US" altLang="en-US" smtClean="0">
                <a:solidFill>
                  <a:srgbClr val="000000"/>
                </a:solidFill>
              </a:rPr>
              <a:pPr eaLnBrk="1" hangingPunct="1"/>
              <a:t>47</a:t>
            </a:fld>
            <a:endParaRPr lang="en-US" altLang="en-US" dirty="0">
              <a:solidFill>
                <a:srgbClr val="000000"/>
              </a:solidFill>
            </a:endParaRPr>
          </a:p>
        </p:txBody>
      </p:sp>
    </p:spTree>
    <p:extLst>
      <p:ext uri="{BB962C8B-B14F-4D97-AF65-F5344CB8AC3E}">
        <p14:creationId xmlns:p14="http://schemas.microsoft.com/office/powerpoint/2010/main" val="4132623995"/>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lnSpcReduction="10000"/>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9600" b="1" cap="none" dirty="0">
                <a:ln/>
                <a:solidFill>
                  <a:schemeClr val="accent6">
                    <a:lumMod val="75000"/>
                  </a:schemeClr>
                </a:solidFill>
              </a:rPr>
              <a:t>The Other Real Problem</a:t>
            </a:r>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802415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82404" y="0"/>
            <a:ext cx="6343650" cy="838200"/>
          </a:xfrm>
        </p:spPr>
        <p:txBody>
          <a:bodyPr>
            <a:normAutofit/>
          </a:bodyPr>
          <a:lstStyle/>
          <a:p>
            <a:pPr eaLnBrk="1" hangingPunct="1"/>
            <a:r>
              <a:rPr lang="en-US" sz="4000" dirty="0"/>
              <a:t>Effective Dates—June 30</a:t>
            </a:r>
          </a:p>
        </p:txBody>
      </p:sp>
      <p:sp>
        <p:nvSpPr>
          <p:cNvPr id="6147" name="Rectangle 3"/>
          <p:cNvSpPr>
            <a:spLocks noGrp="1" noChangeArrowheads="1"/>
          </p:cNvSpPr>
          <p:nvPr>
            <p:ph idx="4294967295"/>
          </p:nvPr>
        </p:nvSpPr>
        <p:spPr>
          <a:xfrm>
            <a:off x="669700" y="838201"/>
            <a:ext cx="10608525" cy="5045074"/>
          </a:xfrm>
          <a:prstGeom prst="rect">
            <a:avLst/>
          </a:prstGeom>
        </p:spPr>
        <p:txBody>
          <a:bodyPr rtlCol="0">
            <a:normAutofit/>
          </a:bodyPr>
          <a:lstStyle/>
          <a:p>
            <a:pPr>
              <a:lnSpc>
                <a:spcPct val="80000"/>
              </a:lnSpc>
              <a:defRPr/>
            </a:pPr>
            <a:endParaRPr lang="en-US" sz="1800" b="1" dirty="0"/>
          </a:p>
          <a:p>
            <a:pPr>
              <a:lnSpc>
                <a:spcPct val="80000"/>
              </a:lnSpc>
              <a:defRPr/>
            </a:pPr>
            <a:endParaRPr lang="en-US" sz="1800" b="1" dirty="0"/>
          </a:p>
          <a:p>
            <a:pPr>
              <a:lnSpc>
                <a:spcPct val="80000"/>
              </a:lnSpc>
              <a:defRPr/>
            </a:pPr>
            <a:r>
              <a:rPr lang="en-US" sz="1800" b="1" dirty="0"/>
              <a:t>2015</a:t>
            </a:r>
          </a:p>
          <a:p>
            <a:pPr lvl="1">
              <a:lnSpc>
                <a:spcPct val="120000"/>
              </a:lnSpc>
              <a:defRPr/>
            </a:pPr>
            <a:r>
              <a:rPr lang="en-US" sz="1400" b="1" dirty="0"/>
              <a:t>Statement 68—Pensions—Employers</a:t>
            </a:r>
          </a:p>
          <a:p>
            <a:pPr lvl="1">
              <a:lnSpc>
                <a:spcPct val="120000"/>
              </a:lnSpc>
              <a:defRPr/>
            </a:pPr>
            <a:r>
              <a:rPr lang="en-US" sz="1400" b="1" dirty="0"/>
              <a:t>Statement 69—Government Combinations and Disposals of Government Operations</a:t>
            </a:r>
          </a:p>
          <a:p>
            <a:pPr lvl="1">
              <a:lnSpc>
                <a:spcPct val="120000"/>
              </a:lnSpc>
              <a:defRPr/>
            </a:pPr>
            <a:r>
              <a:rPr lang="en-US" sz="1400" b="1" dirty="0"/>
              <a:t>Statement 71—Pension Transition for Contributions Made Subsequent to the  Measurement Date</a:t>
            </a:r>
          </a:p>
          <a:p>
            <a:pPr>
              <a:lnSpc>
                <a:spcPct val="80000"/>
              </a:lnSpc>
              <a:defRPr/>
            </a:pPr>
            <a:r>
              <a:rPr lang="en-US" sz="1800" b="1" dirty="0"/>
              <a:t>2016</a:t>
            </a:r>
          </a:p>
          <a:p>
            <a:pPr lvl="1">
              <a:lnSpc>
                <a:spcPct val="120000"/>
              </a:lnSpc>
              <a:defRPr/>
            </a:pPr>
            <a:r>
              <a:rPr lang="en-US" sz="1400" b="1" dirty="0"/>
              <a:t>Statement 72—Fair Value Measurement and Application</a:t>
            </a:r>
          </a:p>
          <a:p>
            <a:pPr lvl="1">
              <a:lnSpc>
                <a:spcPct val="120000"/>
              </a:lnSpc>
              <a:defRPr/>
            </a:pPr>
            <a:r>
              <a:rPr lang="en-US" sz="1400" b="1" dirty="0"/>
              <a:t>Statement 73—Pensions—Related Assets (outside scope of Statements 67 and 68)</a:t>
            </a:r>
          </a:p>
          <a:p>
            <a:pPr lvl="1">
              <a:lnSpc>
                <a:spcPct val="120000"/>
              </a:lnSpc>
              <a:defRPr/>
            </a:pPr>
            <a:r>
              <a:rPr lang="en-US" sz="1400" b="1" dirty="0"/>
              <a:t>Statement 76—Hierarchy of GAAP for State/Local Governments</a:t>
            </a:r>
          </a:p>
          <a:p>
            <a:pPr lvl="1">
              <a:lnSpc>
                <a:spcPct val="120000"/>
              </a:lnSpc>
              <a:defRPr/>
            </a:pPr>
            <a:r>
              <a:rPr lang="en-US" sz="1400" b="1" dirty="0"/>
              <a:t>Statement 79 – Certain External Investment Pools and Pool Participants</a:t>
            </a:r>
          </a:p>
          <a:p>
            <a:pPr marL="0" indent="0">
              <a:buNone/>
            </a:pPr>
            <a:endParaRPr lang="en-US" sz="1800" b="1" dirty="0"/>
          </a:p>
          <a:p>
            <a:pPr lvl="1"/>
            <a:endParaRPr lang="en-US" sz="1400" b="1" dirty="0"/>
          </a:p>
          <a:p>
            <a:pPr marL="393192" lvl="1" indent="0">
              <a:buNone/>
            </a:pPr>
            <a:endParaRPr lang="en-US" sz="1400" b="1" dirty="0"/>
          </a:p>
          <a:p>
            <a:pPr lvl="1"/>
            <a:endParaRPr lang="en-US" sz="1400" b="1" dirty="0"/>
          </a:p>
          <a:p>
            <a:pPr>
              <a:lnSpc>
                <a:spcPct val="80000"/>
              </a:lnSpc>
              <a:defRPr/>
            </a:pPr>
            <a:endParaRPr lang="en-US" sz="1200" b="1" dirty="0"/>
          </a:p>
          <a:p>
            <a:pPr>
              <a:lnSpc>
                <a:spcPct val="80000"/>
              </a:lnSpc>
              <a:defRPr/>
            </a:pPr>
            <a:endParaRPr lang="en-US" sz="1200" b="1" dirty="0"/>
          </a:p>
          <a:p>
            <a:pPr lvl="1">
              <a:lnSpc>
                <a:spcPct val="80000"/>
              </a:lnSpc>
              <a:defRPr/>
            </a:pPr>
            <a:endParaRPr lang="en-US" sz="1100" b="1" dirty="0"/>
          </a:p>
          <a:p>
            <a:pPr>
              <a:lnSpc>
                <a:spcPct val="80000"/>
              </a:lnSpc>
              <a:defRPr/>
            </a:pPr>
            <a:endParaRPr lang="en-US" sz="1800" b="1" dirty="0"/>
          </a:p>
          <a:p>
            <a:pPr>
              <a:lnSpc>
                <a:spcPct val="80000"/>
              </a:lnSpc>
              <a:buNone/>
              <a:defRPr/>
            </a:pPr>
            <a:endParaRPr lang="en-US" sz="1600" b="1" dirty="0"/>
          </a:p>
          <a:p>
            <a:pPr>
              <a:lnSpc>
                <a:spcPct val="80000"/>
              </a:lnSpc>
              <a:defRPr/>
            </a:pPr>
            <a:endParaRPr lang="en-US" sz="1800" b="1" dirty="0"/>
          </a:p>
          <a:p>
            <a:pPr lvl="1">
              <a:lnSpc>
                <a:spcPct val="80000"/>
              </a:lnSpc>
              <a:defRPr/>
            </a:pPr>
            <a:endParaRPr lang="en-US" sz="1600" b="1" dirty="0"/>
          </a:p>
        </p:txBody>
      </p:sp>
      <p:sp>
        <p:nvSpPr>
          <p:cNvPr id="2" name="Slide Number Placeholder 1"/>
          <p:cNvSpPr>
            <a:spLocks noGrp="1"/>
          </p:cNvSpPr>
          <p:nvPr>
            <p:ph type="sldNum" sz="quarter" idx="12"/>
          </p:nvPr>
        </p:nvSpPr>
        <p:spPr/>
        <p:txBody>
          <a:bodyPr/>
          <a:lstStyle/>
          <a:p>
            <a:fld id="{0A6CD987-DC65-4DEA-BF54-AB1A5238CBCD}" type="slidenum">
              <a:rPr lang="en-US" smtClean="0"/>
              <a:t>6</a:t>
            </a:fld>
            <a:endParaRPr lang="en-US" dirty="0"/>
          </a:p>
        </p:txBody>
      </p:sp>
    </p:spTree>
    <p:extLst>
      <p:ext uri="{BB962C8B-B14F-4D97-AF65-F5344CB8AC3E}">
        <p14:creationId xmlns:p14="http://schemas.microsoft.com/office/powerpoint/2010/main" val="33450445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6147">
                                            <p:txEl>
                                              <p:pRg st="3" end="3"/>
                                            </p:txEl>
                                          </p:spTgt>
                                        </p:tgtEl>
                                        <p:attrNameLst>
                                          <p:attrName>style.color</p:attrName>
                                        </p:attrNameLst>
                                      </p:cBhvr>
                                      <p:to>
                                        <p:clrVal>
                                          <a:schemeClr val="accent2"/>
                                        </p:clrVal>
                                      </p:to>
                                    </p:set>
                                    <p:set>
                                      <p:cBhvr>
                                        <p:cTn id="7" dur="500" fill="hold"/>
                                        <p:tgtEl>
                                          <p:spTgt spid="6147">
                                            <p:txEl>
                                              <p:pRg st="3" end="3"/>
                                            </p:txEl>
                                          </p:spTgt>
                                        </p:tgtEl>
                                        <p:attrNameLst>
                                          <p:attrName>fillcolor</p:attrName>
                                        </p:attrNameLst>
                                      </p:cBhvr>
                                      <p:to>
                                        <p:clrVal>
                                          <a:schemeClr val="accent2"/>
                                        </p:clrVal>
                                      </p:to>
                                    </p:set>
                                    <p:set>
                                      <p:cBhvr>
                                        <p:cTn id="8" dur="500" fill="hold"/>
                                        <p:tgtEl>
                                          <p:spTgt spid="6147">
                                            <p:txEl>
                                              <p:pRg st="3" end="3"/>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6147">
                                            <p:txEl>
                                              <p:pRg st="5" end="5"/>
                                            </p:txEl>
                                          </p:spTgt>
                                        </p:tgtEl>
                                        <p:attrNameLst>
                                          <p:attrName>style.color</p:attrName>
                                        </p:attrNameLst>
                                      </p:cBhvr>
                                      <p:to>
                                        <p:clrVal>
                                          <a:schemeClr val="accent2"/>
                                        </p:clrVal>
                                      </p:to>
                                    </p:set>
                                    <p:set>
                                      <p:cBhvr>
                                        <p:cTn id="13" dur="500" fill="hold"/>
                                        <p:tgtEl>
                                          <p:spTgt spid="6147">
                                            <p:txEl>
                                              <p:pRg st="5" end="5"/>
                                            </p:txEl>
                                          </p:spTgt>
                                        </p:tgtEl>
                                        <p:attrNameLst>
                                          <p:attrName>fillcolor</p:attrName>
                                        </p:attrNameLst>
                                      </p:cBhvr>
                                      <p:to>
                                        <p:clrVal>
                                          <a:schemeClr val="accent2"/>
                                        </p:clrVal>
                                      </p:to>
                                    </p:set>
                                    <p:set>
                                      <p:cBhvr>
                                        <p:cTn id="14" dur="500" fill="hold"/>
                                        <p:tgtEl>
                                          <p:spTgt spid="6147">
                                            <p:txEl>
                                              <p:pRg st="5" end="5"/>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4000"/>
                                  </p:iterate>
                                  <p:childTnLst>
                                    <p:set>
                                      <p:cBhvr override="childStyle">
                                        <p:cTn id="18" dur="500" fill="hold"/>
                                        <p:tgtEl>
                                          <p:spTgt spid="6147">
                                            <p:txEl>
                                              <p:pRg st="8" end="8"/>
                                            </p:txEl>
                                          </p:spTgt>
                                        </p:tgtEl>
                                        <p:attrNameLst>
                                          <p:attrName>style.color</p:attrName>
                                        </p:attrNameLst>
                                      </p:cBhvr>
                                      <p:to>
                                        <p:clrVal>
                                          <a:schemeClr val="accent2"/>
                                        </p:clrVal>
                                      </p:to>
                                    </p:set>
                                    <p:set>
                                      <p:cBhvr>
                                        <p:cTn id="19" dur="500" fill="hold"/>
                                        <p:tgtEl>
                                          <p:spTgt spid="6147">
                                            <p:txEl>
                                              <p:pRg st="8" end="8"/>
                                            </p:txEl>
                                          </p:spTgt>
                                        </p:tgtEl>
                                        <p:attrNameLst>
                                          <p:attrName>fillcolor</p:attrName>
                                        </p:attrNameLst>
                                      </p:cBhvr>
                                      <p:to>
                                        <p:clrVal>
                                          <a:schemeClr val="accent2"/>
                                        </p:clrVal>
                                      </p:to>
                                    </p:set>
                                    <p:set>
                                      <p:cBhvr>
                                        <p:cTn id="20" dur="500" fill="hold"/>
                                        <p:tgtEl>
                                          <p:spTgt spid="6147">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82404" y="0"/>
            <a:ext cx="6343650" cy="609600"/>
          </a:xfrm>
        </p:spPr>
        <p:txBody>
          <a:bodyPr>
            <a:normAutofit fontScale="90000"/>
          </a:bodyPr>
          <a:lstStyle/>
          <a:p>
            <a:pPr eaLnBrk="1" hangingPunct="1"/>
            <a:r>
              <a:rPr lang="en-US" sz="4000" dirty="0"/>
              <a:t>Effective Dates—June 30</a:t>
            </a:r>
          </a:p>
        </p:txBody>
      </p:sp>
      <p:sp>
        <p:nvSpPr>
          <p:cNvPr id="6147" name="Rectangle 3"/>
          <p:cNvSpPr>
            <a:spLocks noGrp="1" noChangeArrowheads="1"/>
          </p:cNvSpPr>
          <p:nvPr>
            <p:ph idx="4294967295"/>
          </p:nvPr>
        </p:nvSpPr>
        <p:spPr>
          <a:xfrm>
            <a:off x="887104" y="609601"/>
            <a:ext cx="9962866" cy="6208415"/>
          </a:xfrm>
          <a:prstGeom prst="rect">
            <a:avLst/>
          </a:prstGeom>
        </p:spPr>
        <p:txBody>
          <a:bodyPr rtlCol="0">
            <a:normAutofit fontScale="85000" lnSpcReduction="20000"/>
          </a:bodyPr>
          <a:lstStyle/>
          <a:p>
            <a:r>
              <a:rPr lang="en-US" b="1" dirty="0">
                <a:solidFill>
                  <a:srgbClr val="7030A0"/>
                </a:solidFill>
              </a:rPr>
              <a:t>2017</a:t>
            </a:r>
          </a:p>
          <a:p>
            <a:pPr lvl="1">
              <a:lnSpc>
                <a:spcPct val="120000"/>
              </a:lnSpc>
            </a:pPr>
            <a:r>
              <a:rPr lang="en-US" sz="1600" b="1" dirty="0"/>
              <a:t>Statement 73—Pensions Amendments to Certain Provisions of 67 &amp; 68</a:t>
            </a:r>
          </a:p>
          <a:p>
            <a:pPr lvl="1">
              <a:lnSpc>
                <a:spcPct val="120000"/>
              </a:lnSpc>
            </a:pPr>
            <a:r>
              <a:rPr lang="en-US" sz="1600" b="1" dirty="0"/>
              <a:t>Statement 74—Financial Reporting – OPEB Plans </a:t>
            </a:r>
          </a:p>
          <a:p>
            <a:pPr lvl="1">
              <a:lnSpc>
                <a:spcPct val="120000"/>
              </a:lnSpc>
            </a:pPr>
            <a:r>
              <a:rPr lang="en-US" sz="1600" b="1" dirty="0"/>
              <a:t>Statement 77—Tax Abatement Disclosures</a:t>
            </a:r>
          </a:p>
          <a:p>
            <a:pPr lvl="1">
              <a:lnSpc>
                <a:spcPct val="120000"/>
              </a:lnSpc>
            </a:pPr>
            <a:r>
              <a:rPr lang="en-US" sz="1600" b="1" dirty="0"/>
              <a:t>Statement 78 – Pensions Provided through Certain Multiple-Employer Defined Benefit 	Plans</a:t>
            </a:r>
          </a:p>
          <a:p>
            <a:pPr lvl="1"/>
            <a:r>
              <a:rPr lang="en-US" sz="1600" b="1" dirty="0"/>
              <a:t>Statement 79 – Certain External Investment Pools and Pool Participants</a:t>
            </a:r>
          </a:p>
          <a:p>
            <a:pPr lvl="1">
              <a:lnSpc>
                <a:spcPct val="120000"/>
              </a:lnSpc>
            </a:pPr>
            <a:r>
              <a:rPr lang="en-US" sz="1600" b="1" dirty="0"/>
              <a:t>Statement 80 - Blending Requirements for Certain Component Units</a:t>
            </a:r>
          </a:p>
          <a:p>
            <a:pPr lvl="1">
              <a:lnSpc>
                <a:spcPct val="120000"/>
              </a:lnSpc>
            </a:pPr>
            <a:r>
              <a:rPr lang="en-US" sz="1600" b="1" dirty="0"/>
              <a:t>Statement 82 – Pension Issues</a:t>
            </a:r>
          </a:p>
          <a:p>
            <a:r>
              <a:rPr lang="en-US" b="1" dirty="0">
                <a:solidFill>
                  <a:srgbClr val="7030A0"/>
                </a:solidFill>
              </a:rPr>
              <a:t>2018</a:t>
            </a:r>
          </a:p>
          <a:p>
            <a:pPr lvl="1"/>
            <a:r>
              <a:rPr lang="en-US" sz="1600" b="1" dirty="0"/>
              <a:t>Statement 75—Accounting and Financial Reporting – OPEB – Employers</a:t>
            </a:r>
          </a:p>
          <a:p>
            <a:pPr lvl="1"/>
            <a:r>
              <a:rPr lang="en-US" sz="1600" b="1" dirty="0"/>
              <a:t>Statement 81 – Irrevocable Split-Interest Agreements</a:t>
            </a:r>
          </a:p>
          <a:p>
            <a:pPr lvl="1"/>
            <a:r>
              <a:rPr lang="en-US" sz="1600" b="1" dirty="0"/>
              <a:t>Statement 82 – Pension Issues (Certain Provisions related to Assumptions)</a:t>
            </a:r>
          </a:p>
          <a:p>
            <a:pPr lvl="1"/>
            <a:r>
              <a:rPr lang="en-US" sz="1600" b="1" dirty="0"/>
              <a:t>Statement 85 – Omnibus 2017</a:t>
            </a:r>
          </a:p>
          <a:p>
            <a:pPr lvl="1"/>
            <a:r>
              <a:rPr lang="en-US" sz="1600" b="1" dirty="0"/>
              <a:t>Statement 86 – Certain Debt Extinguishments</a:t>
            </a:r>
          </a:p>
          <a:p>
            <a:r>
              <a:rPr lang="en-US" b="1" dirty="0">
                <a:solidFill>
                  <a:srgbClr val="7030A0"/>
                </a:solidFill>
              </a:rPr>
              <a:t>2019</a:t>
            </a:r>
          </a:p>
          <a:p>
            <a:pPr lvl="1"/>
            <a:r>
              <a:rPr lang="en-US" sz="1600" b="1" dirty="0"/>
              <a:t>Statement 83 - Certain Asset Retirement Obligations</a:t>
            </a:r>
          </a:p>
          <a:p>
            <a:r>
              <a:rPr lang="en-US" b="1" dirty="0">
                <a:solidFill>
                  <a:srgbClr val="7030A0"/>
                </a:solidFill>
              </a:rPr>
              <a:t>2020</a:t>
            </a:r>
          </a:p>
          <a:p>
            <a:pPr lvl="1"/>
            <a:r>
              <a:rPr lang="en-US" sz="1600" b="1" dirty="0"/>
              <a:t>Statement 84 - Fiduciary Activities</a:t>
            </a:r>
          </a:p>
          <a:p>
            <a:r>
              <a:rPr lang="en-US" sz="2100" b="1" dirty="0">
                <a:solidFill>
                  <a:srgbClr val="7030A0"/>
                </a:solidFill>
              </a:rPr>
              <a:t>2021</a:t>
            </a:r>
          </a:p>
          <a:p>
            <a:pPr lvl="1"/>
            <a:r>
              <a:rPr lang="en-US" sz="1600" b="1" dirty="0"/>
              <a:t>Statement 87 - Leases</a:t>
            </a:r>
          </a:p>
          <a:p>
            <a:pPr marL="457200" lvl="1" indent="0">
              <a:buNone/>
            </a:pPr>
            <a:endParaRPr lang="en-US" sz="1400" b="1" dirty="0">
              <a:solidFill>
                <a:srgbClr val="7030A0"/>
              </a:solidFill>
            </a:endParaRPr>
          </a:p>
          <a:p>
            <a:pPr lvl="1"/>
            <a:endParaRPr lang="en-US" sz="1300" b="1" dirty="0"/>
          </a:p>
          <a:p>
            <a:pPr marL="393192" lvl="1" indent="0">
              <a:buNone/>
            </a:pPr>
            <a:endParaRPr lang="en-US" sz="1600" b="1" dirty="0"/>
          </a:p>
          <a:p>
            <a:pPr marL="393192" lvl="1" indent="0">
              <a:buNone/>
            </a:pPr>
            <a:endParaRPr lang="en-US" sz="1600" b="1" dirty="0"/>
          </a:p>
          <a:p>
            <a:pPr marL="393192" lvl="1" indent="0">
              <a:buNone/>
            </a:pPr>
            <a:endParaRPr lang="en-US" b="1" dirty="0">
              <a:solidFill>
                <a:srgbClr val="7030A0"/>
              </a:solidFill>
            </a:endParaRPr>
          </a:p>
          <a:p>
            <a:pPr lvl="1"/>
            <a:endParaRPr lang="en-US" sz="1600" b="1" dirty="0"/>
          </a:p>
          <a:p>
            <a:pPr lvl="1"/>
            <a:endParaRPr lang="en-US" sz="1600" b="1" dirty="0"/>
          </a:p>
          <a:p>
            <a:pPr lvl="1"/>
            <a:endParaRPr lang="en-US" sz="1600" b="1" dirty="0"/>
          </a:p>
          <a:p>
            <a:pPr marL="393192" lvl="1" indent="0">
              <a:buNone/>
            </a:pPr>
            <a:endParaRPr lang="en-US" sz="1600" b="1" dirty="0"/>
          </a:p>
          <a:p>
            <a:pPr lvl="1"/>
            <a:endParaRPr lang="en-US" sz="1600" b="1" dirty="0"/>
          </a:p>
          <a:p>
            <a:pPr marL="393192" lvl="1" indent="0">
              <a:buNone/>
            </a:pPr>
            <a:endParaRPr lang="en-US" sz="1600" b="1" dirty="0"/>
          </a:p>
          <a:p>
            <a:pPr lvl="1"/>
            <a:endParaRPr lang="en-US" sz="1600" b="1" dirty="0"/>
          </a:p>
          <a:p>
            <a:pPr>
              <a:lnSpc>
                <a:spcPct val="80000"/>
              </a:lnSpc>
              <a:defRPr/>
            </a:pPr>
            <a:endParaRPr lang="en-US" sz="1800" b="1" dirty="0"/>
          </a:p>
          <a:p>
            <a:pPr>
              <a:lnSpc>
                <a:spcPct val="80000"/>
              </a:lnSpc>
              <a:defRPr/>
            </a:pPr>
            <a:endParaRPr lang="en-US" sz="1800" b="1" dirty="0"/>
          </a:p>
          <a:p>
            <a:pPr lvl="1">
              <a:lnSpc>
                <a:spcPct val="80000"/>
              </a:lnSpc>
              <a:defRPr/>
            </a:pPr>
            <a:endParaRPr lang="en-US" b="1" dirty="0"/>
          </a:p>
          <a:p>
            <a:pPr>
              <a:lnSpc>
                <a:spcPct val="80000"/>
              </a:lnSpc>
              <a:defRPr/>
            </a:pPr>
            <a:endParaRPr lang="en-US" sz="2400" b="1" dirty="0"/>
          </a:p>
          <a:p>
            <a:pPr>
              <a:lnSpc>
                <a:spcPct val="80000"/>
              </a:lnSpc>
              <a:buNone/>
              <a:defRPr/>
            </a:pPr>
            <a:endParaRPr lang="en-US" sz="1800" b="1" dirty="0"/>
          </a:p>
          <a:p>
            <a:pPr>
              <a:lnSpc>
                <a:spcPct val="80000"/>
              </a:lnSpc>
              <a:defRPr/>
            </a:pPr>
            <a:endParaRPr lang="en-US" sz="2400" b="1" dirty="0"/>
          </a:p>
          <a:p>
            <a:pPr lvl="1">
              <a:lnSpc>
                <a:spcPct val="80000"/>
              </a:lnSpc>
              <a:defRPr/>
            </a:pPr>
            <a:endParaRPr lang="en-US" b="1" dirty="0"/>
          </a:p>
        </p:txBody>
      </p:sp>
      <p:sp>
        <p:nvSpPr>
          <p:cNvPr id="2" name="Slide Number Placeholder 1"/>
          <p:cNvSpPr>
            <a:spLocks noGrp="1"/>
          </p:cNvSpPr>
          <p:nvPr>
            <p:ph type="sldNum" sz="quarter" idx="12"/>
          </p:nvPr>
        </p:nvSpPr>
        <p:spPr/>
        <p:txBody>
          <a:bodyPr/>
          <a:lstStyle/>
          <a:p>
            <a:fld id="{0A6CD987-DC65-4DEA-BF54-AB1A5238CBCD}" type="slidenum">
              <a:rPr lang="en-US" smtClean="0"/>
              <a:t>7</a:t>
            </a:fld>
            <a:endParaRPr lang="en-US" dirty="0"/>
          </a:p>
        </p:txBody>
      </p:sp>
    </p:spTree>
    <p:extLst>
      <p:ext uri="{BB962C8B-B14F-4D97-AF65-F5344CB8AC3E}">
        <p14:creationId xmlns:p14="http://schemas.microsoft.com/office/powerpoint/2010/main" val="41687106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6147">
                                            <p:txEl>
                                              <p:pRg st="1" end="1"/>
                                            </p:txEl>
                                          </p:spTgt>
                                        </p:tgtEl>
                                        <p:attrNameLst>
                                          <p:attrName>style.color</p:attrName>
                                        </p:attrNameLst>
                                      </p:cBhvr>
                                      <p:to>
                                        <p:clrVal>
                                          <a:schemeClr val="accent2"/>
                                        </p:clrVal>
                                      </p:to>
                                    </p:set>
                                    <p:set>
                                      <p:cBhvr>
                                        <p:cTn id="7" dur="500" fill="hold"/>
                                        <p:tgtEl>
                                          <p:spTgt spid="6147">
                                            <p:txEl>
                                              <p:pRg st="1" end="1"/>
                                            </p:txEl>
                                          </p:spTgt>
                                        </p:tgtEl>
                                        <p:attrNameLst>
                                          <p:attrName>fillcolor</p:attrName>
                                        </p:attrNameLst>
                                      </p:cBhvr>
                                      <p:to>
                                        <p:clrVal>
                                          <a:schemeClr val="accent2"/>
                                        </p:clrVal>
                                      </p:to>
                                    </p:set>
                                    <p:set>
                                      <p:cBhvr>
                                        <p:cTn id="8" dur="500" fill="hold"/>
                                        <p:tgtEl>
                                          <p:spTgt spid="6147">
                                            <p:txEl>
                                              <p:pRg st="1" end="1"/>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6147">
                                            <p:txEl>
                                              <p:pRg st="4" end="4"/>
                                            </p:txEl>
                                          </p:spTgt>
                                        </p:tgtEl>
                                        <p:attrNameLst>
                                          <p:attrName>style.color</p:attrName>
                                        </p:attrNameLst>
                                      </p:cBhvr>
                                      <p:to>
                                        <p:clrVal>
                                          <a:schemeClr val="accent2"/>
                                        </p:clrVal>
                                      </p:to>
                                    </p:set>
                                    <p:set>
                                      <p:cBhvr>
                                        <p:cTn id="13" dur="500" fill="hold"/>
                                        <p:tgtEl>
                                          <p:spTgt spid="6147">
                                            <p:txEl>
                                              <p:pRg st="4" end="4"/>
                                            </p:txEl>
                                          </p:spTgt>
                                        </p:tgtEl>
                                        <p:attrNameLst>
                                          <p:attrName>fillcolor</p:attrName>
                                        </p:attrNameLst>
                                      </p:cBhvr>
                                      <p:to>
                                        <p:clrVal>
                                          <a:schemeClr val="accent2"/>
                                        </p:clrVal>
                                      </p:to>
                                    </p:set>
                                    <p:set>
                                      <p:cBhvr>
                                        <p:cTn id="14" dur="500" fill="hold"/>
                                        <p:tgtEl>
                                          <p:spTgt spid="6147">
                                            <p:txEl>
                                              <p:pRg st="4" end="4"/>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4000"/>
                                  </p:iterate>
                                  <p:childTnLst>
                                    <p:set>
                                      <p:cBhvr override="childStyle">
                                        <p:cTn id="18" dur="500" fill="hold"/>
                                        <p:tgtEl>
                                          <p:spTgt spid="6147">
                                            <p:txEl>
                                              <p:pRg st="7" end="7"/>
                                            </p:txEl>
                                          </p:spTgt>
                                        </p:tgtEl>
                                        <p:attrNameLst>
                                          <p:attrName>style.color</p:attrName>
                                        </p:attrNameLst>
                                      </p:cBhvr>
                                      <p:to>
                                        <p:clrVal>
                                          <a:schemeClr val="accent2"/>
                                        </p:clrVal>
                                      </p:to>
                                    </p:set>
                                    <p:set>
                                      <p:cBhvr>
                                        <p:cTn id="19" dur="500" fill="hold"/>
                                        <p:tgtEl>
                                          <p:spTgt spid="6147">
                                            <p:txEl>
                                              <p:pRg st="7" end="7"/>
                                            </p:txEl>
                                          </p:spTgt>
                                        </p:tgtEl>
                                        <p:attrNameLst>
                                          <p:attrName>fillcolor</p:attrName>
                                        </p:attrNameLst>
                                      </p:cBhvr>
                                      <p:to>
                                        <p:clrVal>
                                          <a:schemeClr val="accent2"/>
                                        </p:clrVal>
                                      </p:to>
                                    </p:set>
                                    <p:set>
                                      <p:cBhvr>
                                        <p:cTn id="20" dur="500" fill="hold"/>
                                        <p:tgtEl>
                                          <p:spTgt spid="6147">
                                            <p:txEl>
                                              <p:pRg st="7" end="7"/>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16" presetClass="emph" presetSubtype="0" fill="hold" nodeType="clickEffect">
                                  <p:stCondLst>
                                    <p:cond delay="0"/>
                                  </p:stCondLst>
                                  <p:iterate type="lt">
                                    <p:tmPct val="4000"/>
                                  </p:iterate>
                                  <p:childTnLst>
                                    <p:set>
                                      <p:cBhvr override="childStyle">
                                        <p:cTn id="24" dur="500" fill="hold"/>
                                        <p:tgtEl>
                                          <p:spTgt spid="6147">
                                            <p:txEl>
                                              <p:pRg st="11" end="11"/>
                                            </p:txEl>
                                          </p:spTgt>
                                        </p:tgtEl>
                                        <p:attrNameLst>
                                          <p:attrName>style.color</p:attrName>
                                        </p:attrNameLst>
                                      </p:cBhvr>
                                      <p:to>
                                        <p:clrVal>
                                          <a:schemeClr val="accent2"/>
                                        </p:clrVal>
                                      </p:to>
                                    </p:set>
                                    <p:set>
                                      <p:cBhvr>
                                        <p:cTn id="25" dur="500" fill="hold"/>
                                        <p:tgtEl>
                                          <p:spTgt spid="6147">
                                            <p:txEl>
                                              <p:pRg st="11" end="11"/>
                                            </p:txEl>
                                          </p:spTgt>
                                        </p:tgtEl>
                                        <p:attrNameLst>
                                          <p:attrName>fillcolor</p:attrName>
                                        </p:attrNameLst>
                                      </p:cBhvr>
                                      <p:to>
                                        <p:clrVal>
                                          <a:schemeClr val="accent2"/>
                                        </p:clrVal>
                                      </p:to>
                                    </p:set>
                                    <p:set>
                                      <p:cBhvr>
                                        <p:cTn id="26" dur="500" fill="hold"/>
                                        <p:tgtEl>
                                          <p:spTgt spid="6147">
                                            <p:txEl>
                                              <p:pRg st="11" end="11"/>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16" presetClass="emph" presetSubtype="0" fill="hold" nodeType="clickEffect">
                                  <p:stCondLst>
                                    <p:cond delay="0"/>
                                  </p:stCondLst>
                                  <p:iterate type="lt">
                                    <p:tmPct val="4000"/>
                                  </p:iterate>
                                  <p:childTnLst>
                                    <p:set>
                                      <p:cBhvr override="childStyle">
                                        <p:cTn id="30" dur="500" fill="hold"/>
                                        <p:tgtEl>
                                          <p:spTgt spid="6147">
                                            <p:txEl>
                                              <p:pRg st="12" end="12"/>
                                            </p:txEl>
                                          </p:spTgt>
                                        </p:tgtEl>
                                        <p:attrNameLst>
                                          <p:attrName>style.color</p:attrName>
                                        </p:attrNameLst>
                                      </p:cBhvr>
                                      <p:to>
                                        <p:clrVal>
                                          <a:schemeClr val="accent2"/>
                                        </p:clrVal>
                                      </p:to>
                                    </p:set>
                                    <p:set>
                                      <p:cBhvr>
                                        <p:cTn id="31" dur="500" fill="hold"/>
                                        <p:tgtEl>
                                          <p:spTgt spid="6147">
                                            <p:txEl>
                                              <p:pRg st="12" end="12"/>
                                            </p:txEl>
                                          </p:spTgt>
                                        </p:tgtEl>
                                        <p:attrNameLst>
                                          <p:attrName>fillcolor</p:attrName>
                                        </p:attrNameLst>
                                      </p:cBhvr>
                                      <p:to>
                                        <p:clrVal>
                                          <a:schemeClr val="accent2"/>
                                        </p:clrVal>
                                      </p:to>
                                    </p:set>
                                    <p:set>
                                      <p:cBhvr>
                                        <p:cTn id="32" dur="500" fill="hold"/>
                                        <p:tgtEl>
                                          <p:spTgt spid="6147">
                                            <p:txEl>
                                              <p:pRg st="12" end="12"/>
                                            </p:txEl>
                                          </p:spTgt>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19" presetClass="emph" presetSubtype="0" fill="hold" nodeType="clickEffect">
                                  <p:stCondLst>
                                    <p:cond delay="0"/>
                                  </p:stCondLst>
                                  <p:childTnLst>
                                    <p:animClr clrSpc="rgb" dir="cw">
                                      <p:cBhvr override="childStyle">
                                        <p:cTn id="36" dur="500" fill="hold"/>
                                        <p:tgtEl>
                                          <p:spTgt spid="6147">
                                            <p:txEl>
                                              <p:pRg st="17" end="17"/>
                                            </p:txEl>
                                          </p:spTgt>
                                        </p:tgtEl>
                                        <p:attrNameLst>
                                          <p:attrName>style.color</p:attrName>
                                        </p:attrNameLst>
                                      </p:cBhvr>
                                      <p:to>
                                        <a:schemeClr val="accent2"/>
                                      </p:to>
                                    </p:animClr>
                                    <p:animClr clrSpc="rgb" dir="cw">
                                      <p:cBhvr>
                                        <p:cTn id="37" dur="500" fill="hold"/>
                                        <p:tgtEl>
                                          <p:spTgt spid="6147">
                                            <p:txEl>
                                              <p:pRg st="17" end="17"/>
                                            </p:txEl>
                                          </p:spTgt>
                                        </p:tgtEl>
                                        <p:attrNameLst>
                                          <p:attrName>fillcolor</p:attrName>
                                        </p:attrNameLst>
                                      </p:cBhvr>
                                      <p:to>
                                        <a:schemeClr val="accent2"/>
                                      </p:to>
                                    </p:animClr>
                                    <p:set>
                                      <p:cBhvr>
                                        <p:cTn id="38" dur="500" fill="hold"/>
                                        <p:tgtEl>
                                          <p:spTgt spid="6147">
                                            <p:txEl>
                                              <p:pRg st="17" end="17"/>
                                            </p:txEl>
                                          </p:spTgt>
                                        </p:tgtEl>
                                        <p:attrNameLst>
                                          <p:attrName>fill.type</p:attrName>
                                        </p:attrNameLst>
                                      </p:cBhvr>
                                      <p:to>
                                        <p:strVal val="solid"/>
                                      </p:to>
                                    </p:set>
                                    <p:set>
                                      <p:cBhvr>
                                        <p:cTn id="39" dur="500" fill="hold"/>
                                        <p:tgtEl>
                                          <p:spTgt spid="6147">
                                            <p:txEl>
                                              <p:pRg st="17" end="17"/>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normAutofit lnSpcReduction="10000"/>
            <a:scene3d>
              <a:camera prst="orthographicFront"/>
              <a:lightRig rig="harsh" dir="t"/>
            </a:scene3d>
            <a:sp3d extrusionH="57150" prstMaterial="matte">
              <a:bevelT w="63500" h="12700" prst="angle"/>
              <a:contourClr>
                <a:schemeClr val="bg1">
                  <a:lumMod val="65000"/>
                </a:schemeClr>
              </a:contourClr>
            </a:sp3d>
          </a:bodyPr>
          <a:lstStyle/>
          <a:p>
            <a:pPr marL="0" indent="0" algn="ctr">
              <a:buNone/>
            </a:pPr>
            <a:r>
              <a:rPr lang="en-US" sz="9600" b="1" cap="none" dirty="0">
                <a:ln/>
                <a:solidFill>
                  <a:schemeClr val="accent6">
                    <a:lumMod val="75000"/>
                  </a:schemeClr>
                </a:solidFill>
              </a:rPr>
              <a:t>Mission Impossible - Information</a:t>
            </a:r>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013110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13775" y="0"/>
            <a:ext cx="10364451" cy="1596177"/>
          </a:xfrm>
        </p:spPr>
        <p:txBody>
          <a:bodyPr>
            <a:normAutofit/>
          </a:bodyPr>
          <a:lstStyle/>
          <a:p>
            <a:r>
              <a:rPr lang="en-US" sz="4800" dirty="0"/>
              <a:t>GASB’S Top Five </a:t>
            </a:r>
          </a:p>
        </p:txBody>
      </p:sp>
      <p:sp>
        <p:nvSpPr>
          <p:cNvPr id="3" name="Content Placeholder 2"/>
          <p:cNvSpPr>
            <a:spLocks noGrp="1"/>
          </p:cNvSpPr>
          <p:nvPr>
            <p:ph idx="4294967295"/>
          </p:nvPr>
        </p:nvSpPr>
        <p:spPr>
          <a:xfrm>
            <a:off x="1981200" y="1262743"/>
            <a:ext cx="8229600" cy="4449763"/>
          </a:xfrm>
          <a:prstGeom prst="rect">
            <a:avLst/>
          </a:prstGeom>
        </p:spPr>
        <p:txBody>
          <a:bodyPr>
            <a:normAutofit/>
          </a:bodyPr>
          <a:lstStyle/>
          <a:p>
            <a:pPr marL="0" indent="0" algn="just">
              <a:buNone/>
            </a:pPr>
            <a:r>
              <a:rPr lang="en-US" sz="3000" b="1" dirty="0"/>
              <a:t>Five Main Issues in the new standards</a:t>
            </a:r>
          </a:p>
          <a:p>
            <a:pPr marL="515938" lvl="1" indent="-304800" algn="just">
              <a:buNone/>
            </a:pPr>
            <a:r>
              <a:rPr lang="en-US" b="1" dirty="0">
                <a:sym typeface="Wingdings" pitchFamily="34" charset="2"/>
              </a:rPr>
              <a:t>1. </a:t>
            </a:r>
            <a:r>
              <a:rPr lang="en-US" dirty="0"/>
              <a:t>Placing the Net Pension Liability on the Balance Sheet</a:t>
            </a:r>
          </a:p>
          <a:p>
            <a:pPr marL="515938" lvl="1" indent="-304800" algn="just">
              <a:buNone/>
            </a:pPr>
            <a:r>
              <a:rPr lang="en-US" b="1" dirty="0">
                <a:sym typeface="Wingdings" pitchFamily="34" charset="2"/>
              </a:rPr>
              <a:t>2. </a:t>
            </a:r>
            <a:r>
              <a:rPr lang="en-US" dirty="0"/>
              <a:t>Decoupling Expense from Funding</a:t>
            </a:r>
          </a:p>
          <a:p>
            <a:pPr marL="515938" lvl="1" indent="-304800" algn="just">
              <a:buNone/>
            </a:pPr>
            <a:r>
              <a:rPr lang="en-US" b="1" dirty="0">
                <a:sym typeface="Wingdings" pitchFamily="34" charset="2"/>
              </a:rPr>
              <a:t>3</a:t>
            </a:r>
            <a:r>
              <a:rPr lang="en-US" dirty="0">
                <a:sym typeface="Wingdings" pitchFamily="34" charset="2"/>
              </a:rPr>
              <a:t>.</a:t>
            </a:r>
            <a:r>
              <a:rPr lang="en-US" dirty="0"/>
              <a:t>Accounting for Cost-Sharing Plans </a:t>
            </a:r>
          </a:p>
          <a:p>
            <a:pPr marL="515938" lvl="1" indent="-304800" algn="just">
              <a:buNone/>
            </a:pPr>
            <a:r>
              <a:rPr lang="en-US" b="1" dirty="0">
                <a:sym typeface="Wingdings" pitchFamily="34" charset="2"/>
              </a:rPr>
              <a:t>4. </a:t>
            </a:r>
            <a:r>
              <a:rPr lang="en-US" dirty="0"/>
              <a:t>Expanding Disclosure Information (Notes &amp; RSI)</a:t>
            </a:r>
          </a:p>
          <a:p>
            <a:pPr marL="515938" lvl="1" indent="-304800" algn="just">
              <a:buNone/>
            </a:pPr>
            <a:r>
              <a:rPr lang="en-US" b="1" dirty="0"/>
              <a:t>5</a:t>
            </a:r>
            <a:r>
              <a:rPr lang="en-US" dirty="0"/>
              <a:t>. Timing of Measurements, Effective Dates</a:t>
            </a:r>
          </a:p>
          <a:p>
            <a:pPr marL="515938" lvl="1" indent="-304800" algn="just">
              <a:buNone/>
            </a:pPr>
            <a:endParaRPr lang="en-US" dirty="0"/>
          </a:p>
          <a:p>
            <a:pPr marL="0" indent="0" algn="just">
              <a:buNone/>
            </a:pPr>
            <a:r>
              <a:rPr lang="en-US" b="1" dirty="0"/>
              <a:t>Implementation Guide, and AICPA Whitepapers,  and 110 pages in 2015 AICPA Audit Guide</a:t>
            </a:r>
          </a:p>
        </p:txBody>
      </p:sp>
      <p:sp>
        <p:nvSpPr>
          <p:cNvPr id="2" name="Slide Number Placeholder 1"/>
          <p:cNvSpPr>
            <a:spLocks noGrp="1"/>
          </p:cNvSpPr>
          <p:nvPr>
            <p:ph type="sldNum" sz="quarter" idx="12"/>
          </p:nvPr>
        </p:nvSpPr>
        <p:spPr/>
        <p:txBody>
          <a:bodyPr/>
          <a:lstStyle/>
          <a:p>
            <a:fld id="{E1A953FE-008D-4B84-AA16-12880D631E95}"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295285407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2809</TotalTime>
  <Words>1854</Words>
  <Application>Microsoft Office PowerPoint</Application>
  <PresentationFormat>Widescreen</PresentationFormat>
  <Paragraphs>485</Paragraphs>
  <Slides>47</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ＭＳ Ｐゴシック</vt:lpstr>
      <vt:lpstr>Arial</vt:lpstr>
      <vt:lpstr>Calibri</vt:lpstr>
      <vt:lpstr>Palatino Linotype</vt:lpstr>
      <vt:lpstr>Times New Roman</vt:lpstr>
      <vt:lpstr>Tw Cen MT</vt:lpstr>
      <vt:lpstr>Wingdings</vt:lpstr>
      <vt:lpstr>Droplet</vt:lpstr>
      <vt:lpstr>Pensions – Are We There Yet?   October 12, 2017</vt:lpstr>
      <vt:lpstr>PowerPoint Presentation</vt:lpstr>
      <vt:lpstr>Implementation Issues</vt:lpstr>
      <vt:lpstr>PowerPoint Presentation</vt:lpstr>
      <vt:lpstr>PowerPoint Presentation</vt:lpstr>
      <vt:lpstr>Effective Dates—June 30</vt:lpstr>
      <vt:lpstr>Effective Dates—June 30</vt:lpstr>
      <vt:lpstr>PowerPoint Presentation</vt:lpstr>
      <vt:lpstr>GASB’S Top Five </vt:lpstr>
      <vt:lpstr>GASB Opening Thoughts</vt:lpstr>
      <vt:lpstr>Information</vt:lpstr>
      <vt:lpstr>Actuary and TCRS Provided Information </vt:lpstr>
      <vt:lpstr>State Audit  Provided Information Will Be Provided on LGA Website</vt:lpstr>
      <vt:lpstr>Other information</vt:lpstr>
      <vt:lpstr>PowerPoint Presentation</vt:lpstr>
      <vt:lpstr> The Basic Three-Step Approach for Defined Benefit Pensions </vt:lpstr>
      <vt:lpstr>Pension Plan Discount Rate Assumptions  </vt:lpstr>
      <vt:lpstr>PowerPoint Presentation</vt:lpstr>
      <vt:lpstr>Timing and Frequency—GASB 68 (Employer)</vt:lpstr>
      <vt:lpstr>Diverse year end dates</vt:lpstr>
      <vt:lpstr>Housing authority letter</vt:lpstr>
      <vt:lpstr>PowerPoint Presentation</vt:lpstr>
      <vt:lpstr>PowerPoint Presentation</vt:lpstr>
      <vt:lpstr>Allocations</vt:lpstr>
      <vt:lpstr>PowerPoint Presentation</vt:lpstr>
      <vt:lpstr>GASB Recalculating</vt:lpstr>
      <vt:lpstr>Accounting and Financial Reporting for Pensions and Related Assets that are Not within the Scope of GASB Statement 68, and Amendments to Certain Provisions of GASB Statements 67 and 68</vt:lpstr>
      <vt:lpstr>Pensions Not In Scope of 68 </vt:lpstr>
      <vt:lpstr>Pensions Not Administered through Trusts</vt:lpstr>
      <vt:lpstr>Pensions Not Administered through Trusts</vt:lpstr>
      <vt:lpstr>Pensions Provided Through Certain Multiple-Employer Defined Benefit Pension Plans</vt:lpstr>
      <vt:lpstr>Pensions Not In Scope of 68 </vt:lpstr>
      <vt:lpstr>Pensions Not In Scope of 68 </vt:lpstr>
      <vt:lpstr>Exception - Certain Pension Plans</vt:lpstr>
      <vt:lpstr>Exception - Certain Pension Plans</vt:lpstr>
      <vt:lpstr>Exception - Certain Pension Plans</vt:lpstr>
      <vt:lpstr>Exception - Certain Pension Plans</vt:lpstr>
      <vt:lpstr>Pension Issues </vt:lpstr>
      <vt:lpstr>Pension Issues</vt:lpstr>
      <vt:lpstr>Pension Issues</vt:lpstr>
      <vt:lpstr>Required Supplementary Information </vt:lpstr>
      <vt:lpstr>Required Supplementary Information </vt:lpstr>
      <vt:lpstr>Pension Issues</vt:lpstr>
      <vt:lpstr>Pension Issues</vt:lpstr>
      <vt:lpstr>Employer-Paid Member Contributions</vt:lpstr>
      <vt:lpstr>PowerPoint Presentation</vt:lpstr>
      <vt:lpstr>  </vt:lpstr>
    </vt:vector>
  </TitlesOfParts>
  <Company>Comptroller of Tennessee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Durham</dc:creator>
  <cp:lastModifiedBy>Jerry Durham</cp:lastModifiedBy>
  <cp:revision>211</cp:revision>
  <cp:lastPrinted>2017-08-13T19:02:37Z</cp:lastPrinted>
  <dcterms:created xsi:type="dcterms:W3CDTF">2016-05-05T16:10:33Z</dcterms:created>
  <dcterms:modified xsi:type="dcterms:W3CDTF">2017-10-09T20:21:33Z</dcterms:modified>
</cp:coreProperties>
</file>