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804" r:id="rId4"/>
    <p:sldMasterId id="2147483816" r:id="rId5"/>
  </p:sldMasterIdLst>
  <p:handoutMasterIdLst>
    <p:handoutMasterId r:id="rId59"/>
  </p:handoutMasterIdLst>
  <p:sldIdLst>
    <p:sldId id="295" r:id="rId6"/>
    <p:sldId id="301" r:id="rId7"/>
    <p:sldId id="291" r:id="rId8"/>
    <p:sldId id="292" r:id="rId9"/>
    <p:sldId id="300" r:id="rId10"/>
    <p:sldId id="296" r:id="rId11"/>
    <p:sldId id="343" r:id="rId12"/>
    <p:sldId id="307" r:id="rId13"/>
    <p:sldId id="304" r:id="rId14"/>
    <p:sldId id="306" r:id="rId15"/>
    <p:sldId id="344" r:id="rId16"/>
    <p:sldId id="303" r:id="rId17"/>
    <p:sldId id="311" r:id="rId18"/>
    <p:sldId id="308" r:id="rId19"/>
    <p:sldId id="302" r:id="rId20"/>
    <p:sldId id="325" r:id="rId21"/>
    <p:sldId id="284" r:id="rId22"/>
    <p:sldId id="315" r:id="rId23"/>
    <p:sldId id="314" r:id="rId24"/>
    <p:sldId id="326" r:id="rId25"/>
    <p:sldId id="349" r:id="rId26"/>
    <p:sldId id="327" r:id="rId27"/>
    <p:sldId id="320" r:id="rId28"/>
    <p:sldId id="316" r:id="rId29"/>
    <p:sldId id="322" r:id="rId30"/>
    <p:sldId id="328" r:id="rId31"/>
    <p:sldId id="329" r:id="rId32"/>
    <p:sldId id="287" r:id="rId33"/>
    <p:sldId id="273" r:id="rId34"/>
    <p:sldId id="333" r:id="rId35"/>
    <p:sldId id="332" r:id="rId36"/>
    <p:sldId id="321" r:id="rId37"/>
    <p:sldId id="340" r:id="rId38"/>
    <p:sldId id="341" r:id="rId39"/>
    <p:sldId id="305" r:id="rId40"/>
    <p:sldId id="281" r:id="rId41"/>
    <p:sldId id="280" r:id="rId42"/>
    <p:sldId id="277" r:id="rId43"/>
    <p:sldId id="283" r:id="rId44"/>
    <p:sldId id="336" r:id="rId45"/>
    <p:sldId id="282" r:id="rId46"/>
    <p:sldId id="346" r:id="rId47"/>
    <p:sldId id="278" r:id="rId48"/>
    <p:sldId id="338" r:id="rId49"/>
    <p:sldId id="334" r:id="rId50"/>
    <p:sldId id="342" r:id="rId51"/>
    <p:sldId id="275" r:id="rId52"/>
    <p:sldId id="276" r:id="rId53"/>
    <p:sldId id="270" r:id="rId54"/>
    <p:sldId id="271" r:id="rId55"/>
    <p:sldId id="345" r:id="rId56"/>
    <p:sldId id="347" r:id="rId57"/>
    <p:sldId id="348" r:id="rId5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477D7A-B695-419A-A7F2-2EBB2DD5B62B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4D55B1-A014-4090-AECE-47A6A752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88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D3FBA-C5E7-4AA8-80C8-6593E5DD5A3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7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4740E-5F08-4339-9075-7B2388B62D60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0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0337C-8DF6-408D-8DD0-7B17BB46254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0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D3FBA-C5E7-4AA8-80C8-6593E5DD5A3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0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3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FD03C-48C8-4B87-B21C-BEB24053802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28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2E0731-D6BE-4D14-97C5-890F4AE6CC20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7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2EC8E-92CA-474B-AB36-162B821BC8D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57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559861-4F37-48EA-ADCF-A8D8F5291F1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35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EBBA2-5D17-440F-9663-AB325FDC621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75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3D260-C3FB-4015-B95A-2BA898918BD5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1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18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524FD-0D6B-4714-950D-2B5181D5460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53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4740E-5F08-4339-9075-7B2388B62D60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67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0337C-8DF6-408D-8DD0-7B17BB46254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86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D3FBA-C5E7-4AA8-80C8-6593E5DD5A3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69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9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FD03C-48C8-4B87-B21C-BEB24053802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72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2E0731-D6BE-4D14-97C5-890F4AE6CC20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51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2EC8E-92CA-474B-AB36-162B821BC8D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25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559861-4F37-48EA-ADCF-A8D8F5291F1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66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EBBA2-5D17-440F-9663-AB325FDC621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6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FD03C-48C8-4B87-B21C-BEB24053802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88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3D260-C3FB-4015-B95A-2BA898918BD5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93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524FD-0D6B-4714-950D-2B5181D5460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02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4740E-5F08-4339-9075-7B2388B62D60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30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0337C-8DF6-408D-8DD0-7B17BB46254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58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D3FBA-C5E7-4AA8-80C8-6593E5DD5A3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82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75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FD03C-48C8-4B87-B21C-BEB24053802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79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2E0731-D6BE-4D14-97C5-890F4AE6CC20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50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2EC8E-92CA-474B-AB36-162B821BC8D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42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559861-4F37-48EA-ADCF-A8D8F5291F1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4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2E0731-D6BE-4D14-97C5-890F4AE6CC20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09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EBBA2-5D17-440F-9663-AB325FDC621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11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3D260-C3FB-4015-B95A-2BA898918BD5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33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524FD-0D6B-4714-950D-2B5181D5460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16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4740E-5F08-4339-9075-7B2388B62D60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4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0337C-8DF6-408D-8DD0-7B17BB46254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99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D3FBA-C5E7-4AA8-80C8-6593E5DD5A3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8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52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FD03C-48C8-4B87-B21C-BEB24053802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77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2E0731-D6BE-4D14-97C5-890F4AE6CC20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87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2EC8E-92CA-474B-AB36-162B821BC8D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9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2EC8E-92CA-474B-AB36-162B821BC8D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83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559861-4F37-48EA-ADCF-A8D8F5291F1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96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EBBA2-5D17-440F-9663-AB325FDC621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350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3D260-C3FB-4015-B95A-2BA898918BD5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686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524FD-0D6B-4714-950D-2B5181D5460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315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4740E-5F08-4339-9075-7B2388B62D60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0337C-8DF6-408D-8DD0-7B17BB46254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1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559861-4F37-48EA-ADCF-A8D8F5291F1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6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EBBA2-5D17-440F-9663-AB325FDC621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6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3D260-C3FB-4015-B95A-2BA898918BD5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0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524FD-0D6B-4714-950D-2B5181D5460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7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Arial: 36 point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5862145"/>
            <a:ext cx="11480800" cy="0"/>
          </a:xfrm>
          <a:prstGeom prst="line">
            <a:avLst/>
          </a:prstGeom>
          <a:ln w="44450">
            <a:solidFill>
              <a:srgbClr val="F89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379200" y="304800"/>
            <a:ext cx="0" cy="5867400"/>
          </a:xfrm>
          <a:prstGeom prst="line">
            <a:avLst/>
          </a:prstGeom>
          <a:ln w="38100">
            <a:solidFill>
              <a:srgbClr val="F89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34" y="6019801"/>
            <a:ext cx="6033932" cy="6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5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Arial: 36 point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5862145"/>
            <a:ext cx="11480800" cy="0"/>
          </a:xfrm>
          <a:prstGeom prst="line">
            <a:avLst/>
          </a:prstGeom>
          <a:ln w="44450">
            <a:solidFill>
              <a:srgbClr val="F89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379200" y="304800"/>
            <a:ext cx="0" cy="5867400"/>
          </a:xfrm>
          <a:prstGeom prst="line">
            <a:avLst/>
          </a:prstGeom>
          <a:ln w="38100">
            <a:solidFill>
              <a:srgbClr val="F89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34" y="6019801"/>
            <a:ext cx="6033932" cy="6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6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Arial: 36 point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5862145"/>
            <a:ext cx="11480800" cy="0"/>
          </a:xfrm>
          <a:prstGeom prst="line">
            <a:avLst/>
          </a:prstGeom>
          <a:ln w="44450">
            <a:solidFill>
              <a:srgbClr val="F89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379200" y="304800"/>
            <a:ext cx="0" cy="5867400"/>
          </a:xfrm>
          <a:prstGeom prst="line">
            <a:avLst/>
          </a:prstGeom>
          <a:ln w="38100">
            <a:solidFill>
              <a:srgbClr val="F89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34" y="6019801"/>
            <a:ext cx="6033932" cy="6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0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Arial: 36 point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5862145"/>
            <a:ext cx="11480800" cy="0"/>
          </a:xfrm>
          <a:prstGeom prst="line">
            <a:avLst/>
          </a:prstGeom>
          <a:ln w="44450">
            <a:solidFill>
              <a:srgbClr val="F89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379200" y="304800"/>
            <a:ext cx="0" cy="5867400"/>
          </a:xfrm>
          <a:prstGeom prst="line">
            <a:avLst/>
          </a:prstGeom>
          <a:ln w="38100">
            <a:solidFill>
              <a:srgbClr val="F89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34" y="6019801"/>
            <a:ext cx="6033932" cy="6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7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Arial: 36 point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5862145"/>
            <a:ext cx="11480800" cy="0"/>
          </a:xfrm>
          <a:prstGeom prst="line">
            <a:avLst/>
          </a:prstGeom>
          <a:ln w="44450">
            <a:solidFill>
              <a:srgbClr val="F89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379200" y="304800"/>
            <a:ext cx="0" cy="5867400"/>
          </a:xfrm>
          <a:prstGeom prst="line">
            <a:avLst/>
          </a:prstGeom>
          <a:ln w="38100">
            <a:solidFill>
              <a:srgbClr val="F89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34" y="6019801"/>
            <a:ext cx="6033932" cy="6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0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25" y="151070"/>
            <a:ext cx="10566400" cy="1109319"/>
          </a:xfrm>
        </p:spPr>
        <p:txBody>
          <a:bodyPr>
            <a:noAutofit/>
          </a:bodyPr>
          <a:lstStyle/>
          <a:p>
            <a:r>
              <a:rPr lang="en-US" dirty="0"/>
              <a:t>How Far Can You See Into The Future?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1" y="1363011"/>
            <a:ext cx="6325769" cy="44748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66400" cy="1628303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Right Now, </a:t>
            </a:r>
            <a:r>
              <a:rPr lang="en-US" sz="4900" dirty="0" smtClean="0"/>
              <a:t>Department </a:t>
            </a:r>
            <a:r>
              <a:rPr lang="en-US" sz="4900" dirty="0" smtClean="0"/>
              <a:t>Heads </a:t>
            </a:r>
            <a:r>
              <a:rPr lang="en-US" sz="4900" dirty="0" smtClean="0"/>
              <a:t>That Are Better Communicators Get Projects Funded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25" y="1911179"/>
            <a:ext cx="7524750" cy="395287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86899" y="3632886"/>
            <a:ext cx="5189836" cy="19276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66400" cy="1339978"/>
          </a:xfrm>
        </p:spPr>
        <p:txBody>
          <a:bodyPr>
            <a:noAutofit/>
          </a:bodyPr>
          <a:lstStyle/>
          <a:p>
            <a:r>
              <a:rPr lang="en-US" dirty="0"/>
              <a:t>All </a:t>
            </a:r>
            <a:r>
              <a:rPr lang="en-US" dirty="0" smtClean="0"/>
              <a:t>Future Capital Expenditures </a:t>
            </a:r>
            <a:r>
              <a:rPr lang="en-US" dirty="0"/>
              <a:t>C</a:t>
            </a:r>
            <a:r>
              <a:rPr lang="en-US" dirty="0" smtClean="0"/>
              <a:t>ould Be Delineated Along Fiscal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46" y="1600201"/>
            <a:ext cx="6988382" cy="4215714"/>
          </a:xfrm>
        </p:spPr>
      </p:pic>
    </p:spTree>
    <p:extLst>
      <p:ext uri="{BB962C8B-B14F-4D97-AF65-F5344CB8AC3E}">
        <p14:creationId xmlns:p14="http://schemas.microsoft.com/office/powerpoint/2010/main" val="32472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566400" cy="1143000"/>
          </a:xfrm>
        </p:spPr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Expenditures </a:t>
            </a:r>
            <a:r>
              <a:rPr lang="en-US" dirty="0" err="1" smtClean="0"/>
              <a:t>Shoud</a:t>
            </a:r>
            <a:r>
              <a:rPr lang="en-US" dirty="0" smtClean="0"/>
              <a:t> Be Prioritized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02" y="1229498"/>
            <a:ext cx="452596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66400" cy="1325564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Revenues </a:t>
            </a:r>
            <a:r>
              <a:rPr lang="en-US" sz="4900" dirty="0"/>
              <a:t>F</a:t>
            </a:r>
            <a:r>
              <a:rPr lang="en-US" sz="4900" dirty="0" smtClean="0"/>
              <a:t>or All Projects Should Be </a:t>
            </a:r>
            <a:r>
              <a:rPr lang="en-US" sz="4900" dirty="0"/>
              <a:t>I</a:t>
            </a:r>
            <a:r>
              <a:rPr lang="en-US" sz="4900" dirty="0" smtClean="0"/>
              <a:t>dentified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75173"/>
            <a:ext cx="5384800" cy="337601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1977080"/>
            <a:ext cx="5047049" cy="3739979"/>
          </a:xfrm>
        </p:spPr>
        <p:txBody>
          <a:bodyPr/>
          <a:lstStyle/>
          <a:p>
            <a:r>
              <a:rPr lang="en-US" sz="4000" dirty="0" smtClean="0"/>
              <a:t>Grants</a:t>
            </a:r>
          </a:p>
          <a:p>
            <a:r>
              <a:rPr lang="en-US" sz="4000" dirty="0" smtClean="0"/>
              <a:t>Debt</a:t>
            </a:r>
          </a:p>
          <a:p>
            <a:r>
              <a:rPr lang="en-US" sz="4000" dirty="0" smtClean="0"/>
              <a:t>Donations</a:t>
            </a:r>
          </a:p>
          <a:p>
            <a:r>
              <a:rPr lang="en-US" sz="4000" dirty="0" smtClean="0"/>
              <a:t>Fund Balance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7" y="274637"/>
            <a:ext cx="10566400" cy="1957817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Governing Body </a:t>
            </a:r>
            <a:r>
              <a:rPr lang="en-US" dirty="0"/>
              <a:t>S</a:t>
            </a:r>
            <a:r>
              <a:rPr lang="en-US" dirty="0" smtClean="0"/>
              <a:t>hould Approve Of </a:t>
            </a:r>
            <a:r>
              <a:rPr lang="en-US" dirty="0"/>
              <a:t>T</a:t>
            </a:r>
            <a:r>
              <a:rPr lang="en-US" dirty="0" smtClean="0"/>
              <a:t>he List Without Any Additional Spending Authorization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5" y="2434430"/>
            <a:ext cx="10655858" cy="33650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 You Need?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7" y="1647568"/>
            <a:ext cx="10709192" cy="41271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6" y="1021492"/>
            <a:ext cx="9315915" cy="42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You Need A Capital </a:t>
            </a:r>
            <a:r>
              <a:rPr lang="en-US" sz="4900" dirty="0"/>
              <a:t>Improvement Program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900" dirty="0"/>
              <a:t/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5974"/>
            <a:ext cx="10972800" cy="4525963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A Capital Improvement Program, Also Called A Capital Budget Or Capital Plan, Is A Spending Plan For Improvements To Or Acquisition Of Land, Facilities, And Infrastructure. 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It </a:t>
            </a:r>
            <a:r>
              <a:rPr lang="en-US" sz="3600" dirty="0"/>
              <a:t>Can Also Include Plans For Purchasing Other Assets.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</a:t>
            </a:r>
            <a:r>
              <a:rPr lang="en-US" dirty="0" smtClean="0"/>
              <a:t>apital Improvement Program </a:t>
            </a:r>
            <a:r>
              <a:rPr lang="en-US" dirty="0"/>
              <a:t>(CIP) </a:t>
            </a:r>
            <a:r>
              <a:rPr lang="en-US" dirty="0" smtClean="0"/>
              <a:t>Is Typically Approved By The Governing </a:t>
            </a:r>
            <a:r>
              <a:rPr lang="en-US" dirty="0"/>
              <a:t>B</a:t>
            </a:r>
            <a:r>
              <a:rPr lang="en-US" dirty="0" smtClean="0"/>
              <a:t>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31486"/>
            <a:ext cx="5384800" cy="3678321"/>
          </a:xfrm>
        </p:spPr>
        <p:txBody>
          <a:bodyPr/>
          <a:lstStyle/>
          <a:p>
            <a:r>
              <a:rPr lang="en-US" sz="3600" dirty="0" smtClean="0"/>
              <a:t>Governing body approval does NOT obligate the city to do anything.</a:t>
            </a:r>
          </a:p>
          <a:p>
            <a:r>
              <a:rPr lang="en-US" sz="3600" dirty="0" smtClean="0"/>
              <a:t>It is truly a plan for the future.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08" y="1600200"/>
            <a:ext cx="4481384" cy="41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566400" cy="1933104"/>
          </a:xfrm>
        </p:spPr>
        <p:txBody>
          <a:bodyPr>
            <a:noAutofit/>
          </a:bodyPr>
          <a:lstStyle/>
          <a:p>
            <a:r>
              <a:rPr lang="en-US" dirty="0" smtClean="0"/>
              <a:t>A CIP Balances Revenues And Expenditures</a:t>
            </a:r>
            <a:r>
              <a:rPr lang="en-US" dirty="0"/>
              <a:t>, </a:t>
            </a:r>
            <a:r>
              <a:rPr lang="en-US" dirty="0" smtClean="0"/>
              <a:t>Identifies The Sources Of Revenues</a:t>
            </a:r>
            <a:r>
              <a:rPr lang="en-US" dirty="0"/>
              <a:t>, </a:t>
            </a:r>
            <a:r>
              <a:rPr lang="en-US" dirty="0" smtClean="0"/>
              <a:t>And Lists Each Project </a:t>
            </a:r>
            <a:r>
              <a:rPr lang="en-US" dirty="0"/>
              <a:t>S</a:t>
            </a:r>
            <a:r>
              <a:rPr lang="en-US" dirty="0" smtClean="0"/>
              <a:t>eparately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0162"/>
            <a:ext cx="10725665" cy="33033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32" y="2430162"/>
            <a:ext cx="7620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566400" cy="1397643"/>
          </a:xfrm>
        </p:spPr>
        <p:txBody>
          <a:bodyPr>
            <a:noAutofit/>
          </a:bodyPr>
          <a:lstStyle/>
          <a:p>
            <a:r>
              <a:rPr lang="en-US" dirty="0"/>
              <a:t>I Am Talking About The City’s Financial Managing Capability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18271"/>
            <a:ext cx="10461885" cy="31303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76" y="357016"/>
            <a:ext cx="10566400" cy="1143000"/>
          </a:xfrm>
        </p:spPr>
        <p:txBody>
          <a:bodyPr>
            <a:noAutofit/>
          </a:bodyPr>
          <a:lstStyle/>
          <a:p>
            <a:r>
              <a:rPr lang="en-US" dirty="0"/>
              <a:t>The CIP Is A Subset Of The Adopted </a:t>
            </a:r>
            <a:r>
              <a:rPr lang="en-US" dirty="0" smtClean="0"/>
              <a:t>Annual Operating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51" y="1705232"/>
            <a:ext cx="4201298" cy="420129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1622" y="1795849"/>
            <a:ext cx="9382897" cy="41106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66400" cy="20896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All Department Heads Could Contribute </a:t>
            </a:r>
            <a:r>
              <a:rPr lang="en-US" sz="4900" dirty="0"/>
              <a:t>T</a:t>
            </a:r>
            <a:r>
              <a:rPr lang="en-US" sz="4900" dirty="0" smtClean="0"/>
              <a:t>heir Own Departmental </a:t>
            </a:r>
            <a:r>
              <a:rPr lang="en-US" sz="4900" dirty="0"/>
              <a:t>P</a:t>
            </a:r>
            <a:r>
              <a:rPr lang="en-US" sz="4900" dirty="0" smtClean="0"/>
              <a:t>roposals Along With Any Anticipated Revenues Or Grant Sources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29" y="2364259"/>
            <a:ext cx="5923785" cy="34516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6605"/>
            <a:ext cx="10566400" cy="915130"/>
          </a:xfrm>
        </p:spPr>
        <p:txBody>
          <a:bodyPr>
            <a:normAutofit/>
          </a:bodyPr>
          <a:lstStyle/>
          <a:p>
            <a:r>
              <a:rPr lang="en-US" dirty="0" smtClean="0"/>
              <a:t>Budget Rule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308" y="1869989"/>
            <a:ext cx="9588843" cy="383059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A </a:t>
            </a:r>
            <a:r>
              <a:rPr lang="en-US" sz="3600" dirty="0" smtClean="0"/>
              <a:t>municipality can have an operating budget without a </a:t>
            </a:r>
            <a:r>
              <a:rPr lang="en-US" sz="3600" dirty="0"/>
              <a:t>capital improvement </a:t>
            </a:r>
            <a:r>
              <a:rPr lang="en-US" sz="3600" dirty="0" smtClean="0"/>
              <a:t>budget, </a:t>
            </a:r>
          </a:p>
          <a:p>
            <a:pPr marL="0" indent="0">
              <a:buNone/>
            </a:pPr>
            <a:r>
              <a:rPr lang="en-US" sz="3600" dirty="0" smtClean="0"/>
              <a:t>But it cannot have a capital improvement budget without an operating budget.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5" y="288323"/>
            <a:ext cx="11019481" cy="21203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The Capital Budget Portion Of The Annual Operating Budgets Also Mark The First Year Of A </a:t>
            </a:r>
            <a:r>
              <a:rPr lang="en-US" sz="4900" dirty="0"/>
              <a:t>Capital Improvement Program (CIP) </a:t>
            </a:r>
            <a:r>
              <a:rPr lang="en-US" sz="4900" dirty="0" smtClean="0"/>
              <a:t>Or Multi-year Budget</a:t>
            </a:r>
            <a:r>
              <a:rPr lang="en-US" sz="4900" dirty="0"/>
              <a:t>, </a:t>
            </a:r>
            <a:r>
              <a:rPr lang="en-US" sz="4900" dirty="0" smtClean="0"/>
              <a:t>Which Typically Spans Five </a:t>
            </a:r>
            <a:r>
              <a:rPr lang="en-US" sz="4900" dirty="0"/>
              <a:t>Y</a:t>
            </a:r>
            <a:r>
              <a:rPr lang="en-US" sz="4900" dirty="0" smtClean="0"/>
              <a:t>ears</a:t>
            </a:r>
            <a:r>
              <a:rPr lang="en-US" sz="4900" dirty="0"/>
              <a:t/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772929"/>
            <a:ext cx="10313773" cy="21336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52" y="3130378"/>
            <a:ext cx="4402609" cy="26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8778"/>
            <a:ext cx="10566400" cy="26745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You Should Establish A Minimum Dollar Threshold For An Acquisition To Be Considered In The </a:t>
            </a:r>
            <a:r>
              <a:rPr lang="en-US" sz="4900" dirty="0"/>
              <a:t>CIP.  This </a:t>
            </a:r>
            <a:r>
              <a:rPr lang="en-US" sz="4900" dirty="0" smtClean="0"/>
              <a:t>Might Agree With Your Capitalization Threshold</a:t>
            </a:r>
            <a:r>
              <a:rPr lang="en-US" sz="4900" dirty="0"/>
              <a:t/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930" y="2858530"/>
            <a:ext cx="10725665" cy="29656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86" y="2957023"/>
            <a:ext cx="5972434" cy="28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Capital Improvement Projects </a:t>
            </a:r>
            <a:r>
              <a:rPr lang="en-US" sz="4900" dirty="0"/>
              <a:t>Typically Last For More Than One Fiscal Year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" y="1826899"/>
            <a:ext cx="10058400" cy="385451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0839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88323"/>
            <a:ext cx="10725665" cy="2537255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 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/>
              <a:t>The CIP </a:t>
            </a:r>
            <a:r>
              <a:rPr lang="en-US" sz="4900" dirty="0" smtClean="0"/>
              <a:t>Needs To Be Updated Every Year To Review Expected Revenues</a:t>
            </a:r>
            <a:r>
              <a:rPr lang="en-US" sz="4900" dirty="0"/>
              <a:t>, </a:t>
            </a:r>
            <a:r>
              <a:rPr lang="en-US" sz="4900" dirty="0" smtClean="0"/>
              <a:t>Inflation</a:t>
            </a:r>
            <a:r>
              <a:rPr lang="en-US" sz="4900" dirty="0"/>
              <a:t>, </a:t>
            </a:r>
            <a:r>
              <a:rPr lang="en-US" sz="4900" dirty="0" smtClean="0"/>
              <a:t>Project Length</a:t>
            </a:r>
            <a:r>
              <a:rPr lang="en-US" sz="4900" dirty="0"/>
              <a:t>, </a:t>
            </a:r>
            <a:r>
              <a:rPr lang="en-US" sz="4900" dirty="0" smtClean="0"/>
              <a:t>Project Necessity</a:t>
            </a:r>
            <a:r>
              <a:rPr lang="en-US" sz="4900" dirty="0"/>
              <a:t>, </a:t>
            </a:r>
            <a:r>
              <a:rPr lang="en-US" sz="4900" dirty="0" smtClean="0"/>
              <a:t>Project Prioritization</a:t>
            </a:r>
            <a:r>
              <a:rPr lang="en-US" sz="4900" dirty="0"/>
              <a:t>, </a:t>
            </a:r>
            <a:r>
              <a:rPr lang="en-US" sz="4900" dirty="0" smtClean="0"/>
              <a:t>And Status Of On-going Projects</a:t>
            </a:r>
            <a:r>
              <a:rPr lang="en-US" sz="4900" dirty="0"/>
              <a:t/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40908"/>
            <a:ext cx="10972800" cy="285138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47" y="2940908"/>
            <a:ext cx="7207672" cy="28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8" y="213411"/>
            <a:ext cx="9654745" cy="104697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Another State Law Requires…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788" y="1532238"/>
            <a:ext cx="5519353" cy="421374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Even If A Formal CIP Is Not Prepared, A Statement </a:t>
            </a:r>
            <a:r>
              <a:rPr lang="en-US" sz="3600" dirty="0"/>
              <a:t>Showing Pending And New Capital Projects Along With How The Projects Will Be Funded Must Be Included In The Budget </a:t>
            </a:r>
            <a:r>
              <a:rPr lang="en-US" sz="3600" dirty="0" smtClean="0"/>
              <a:t>Ordinance.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545859" y="1870762"/>
            <a:ext cx="3678022" cy="387521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89" y="1532238"/>
            <a:ext cx="3679994" cy="421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66400" cy="1339978"/>
          </a:xfrm>
        </p:spPr>
        <p:txBody>
          <a:bodyPr>
            <a:noAutofit/>
          </a:bodyPr>
          <a:lstStyle/>
          <a:p>
            <a:r>
              <a:rPr lang="en-US" dirty="0" smtClean="0"/>
              <a:t>Will The Capital Acquisition Have A Financial Operating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8" y="1771135"/>
            <a:ext cx="10750378" cy="40777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A </a:t>
            </a:r>
            <a:r>
              <a:rPr lang="en-US" sz="3600" dirty="0"/>
              <a:t>CIP includes how a project will affect the operating budget regarding increased revenues or expenditures. 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Many </a:t>
            </a:r>
            <a:r>
              <a:rPr lang="en-US" sz="3600" dirty="0"/>
              <a:t>capital projects will require additional expenditures for operations after the project is complete</a:t>
            </a:r>
            <a:r>
              <a:rPr lang="en-US" sz="36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It is also possible that a capital project will save on future operating costs.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What Are The Advantages Of A </a:t>
            </a:r>
            <a:r>
              <a:rPr lang="en-US" sz="4900" dirty="0"/>
              <a:t>CIP?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23070"/>
            <a:ext cx="3476368" cy="348460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You and the governing body can see and plan the future.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1" y="1309816"/>
            <a:ext cx="5801632" cy="44978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Your M</a:t>
            </a:r>
            <a:r>
              <a:rPr lang="en-US" dirty="0" smtClean="0"/>
              <a:t>anaging </a:t>
            </a:r>
            <a:r>
              <a:rPr lang="en-US" dirty="0"/>
              <a:t>C</a:t>
            </a:r>
            <a:r>
              <a:rPr lang="en-US" dirty="0" smtClean="0"/>
              <a:t>apability </a:t>
            </a:r>
            <a:r>
              <a:rPr lang="en-US" dirty="0"/>
              <a:t>P</a:t>
            </a:r>
            <a:r>
              <a:rPr lang="en-US" dirty="0" smtClean="0"/>
              <a:t>robably </a:t>
            </a:r>
            <a:r>
              <a:rPr lang="en-US" dirty="0"/>
              <a:t>E</a:t>
            </a:r>
            <a:r>
              <a:rPr lang="en-US" dirty="0" smtClean="0"/>
              <a:t>nds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O</a:t>
            </a:r>
            <a:r>
              <a:rPr lang="en-US" dirty="0" smtClean="0"/>
              <a:t>perating </a:t>
            </a:r>
            <a:r>
              <a:rPr lang="en-US" dirty="0"/>
              <a:t>B</a:t>
            </a:r>
            <a:r>
              <a:rPr lang="en-US" dirty="0" smtClean="0"/>
              <a:t>udget Ending </a:t>
            </a:r>
            <a:r>
              <a:rPr lang="en-US" dirty="0"/>
              <a:t>June </a:t>
            </a:r>
            <a:r>
              <a:rPr lang="en-US" dirty="0" smtClean="0"/>
              <a:t>30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7" y="1542537"/>
            <a:ext cx="9051926" cy="42980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What Are The Advantages Of A </a:t>
            </a:r>
            <a:r>
              <a:rPr lang="en-US" sz="4900" dirty="0"/>
              <a:t>CIP?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316627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It forces </a:t>
            </a:r>
            <a:r>
              <a:rPr lang="en-US" sz="3600" dirty="0"/>
              <a:t>consideration of life expectancies of facilities and </a:t>
            </a:r>
            <a:r>
              <a:rPr lang="en-US" sz="3600" dirty="0" smtClean="0"/>
              <a:t>equipment.  </a:t>
            </a:r>
          </a:p>
          <a:p>
            <a:pPr marL="0" indent="0">
              <a:buNone/>
            </a:pPr>
            <a:r>
              <a:rPr lang="en-US" sz="3600" dirty="0" smtClean="0"/>
              <a:t>How long will it be in service?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78" y="1520604"/>
            <a:ext cx="5365128" cy="39975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What Are The Advantages Of A </a:t>
            </a:r>
            <a:r>
              <a:rPr lang="en-US" sz="4900" dirty="0"/>
              <a:t>CIP?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3023"/>
            <a:ext cx="4143632" cy="46687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It helps </a:t>
            </a:r>
            <a:r>
              <a:rPr lang="en-US" sz="3600" dirty="0"/>
              <a:t>set </a:t>
            </a:r>
            <a:r>
              <a:rPr lang="en-US" sz="3600" dirty="0" smtClean="0"/>
              <a:t>priorities.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Some things need to happen before another can start.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There is never enough money</a:t>
            </a:r>
            <a:r>
              <a:rPr lang="en-US" sz="3600" dirty="0"/>
              <a:t> </a:t>
            </a:r>
            <a:r>
              <a:rPr lang="en-US" sz="3600" dirty="0" smtClean="0"/>
              <a:t>to fund a wish 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3" y="1928486"/>
            <a:ext cx="5873578" cy="3572130"/>
          </a:xfrm>
        </p:spPr>
      </p:pic>
    </p:spTree>
    <p:extLst>
      <p:ext uri="{BB962C8B-B14F-4D97-AF65-F5344CB8AC3E}">
        <p14:creationId xmlns:p14="http://schemas.microsoft.com/office/powerpoint/2010/main" val="24464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Advantages Of A CIP?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46490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It allows multi-year financing for projects that might otherwise not be attempted without debt issuance.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1647825"/>
            <a:ext cx="3771900" cy="379095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791200" y="1219930"/>
            <a:ext cx="53848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Advantages Of A CIP?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003589" cy="419099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It helps create an orderly process</a:t>
            </a:r>
            <a:r>
              <a:rPr lang="en-US" sz="3600" dirty="0" smtClean="0"/>
              <a:t>.  </a:t>
            </a:r>
          </a:p>
          <a:p>
            <a:pPr marL="0" indent="0">
              <a:buNone/>
            </a:pPr>
            <a:r>
              <a:rPr lang="en-US" sz="3600" dirty="0" smtClean="0"/>
              <a:t>Except </a:t>
            </a:r>
            <a:r>
              <a:rPr lang="en-US" sz="3600" dirty="0"/>
              <a:t>for emergencies, future purchases are planned and </a:t>
            </a:r>
            <a:r>
              <a:rPr lang="en-US" sz="3600" dirty="0" smtClean="0"/>
              <a:t>prioritized.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76" y="2240692"/>
            <a:ext cx="6618610" cy="2891537"/>
          </a:xfrm>
        </p:spPr>
      </p:pic>
    </p:spTree>
    <p:extLst>
      <p:ext uri="{BB962C8B-B14F-4D97-AF65-F5344CB8AC3E}">
        <p14:creationId xmlns:p14="http://schemas.microsoft.com/office/powerpoint/2010/main" val="18431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Advantages Of A CIP?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12973" cy="410862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The CIP </a:t>
            </a:r>
            <a:r>
              <a:rPr lang="en-US" sz="3600" dirty="0"/>
              <a:t>document becomes a roadmap for newly elected officials.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51" y="1073708"/>
            <a:ext cx="6266249" cy="4699687"/>
          </a:xfrm>
        </p:spPr>
      </p:pic>
    </p:spTree>
    <p:extLst>
      <p:ext uri="{BB962C8B-B14F-4D97-AF65-F5344CB8AC3E}">
        <p14:creationId xmlns:p14="http://schemas.microsoft.com/office/powerpoint/2010/main" val="5510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38" y="496759"/>
            <a:ext cx="7635875" cy="52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First </a:t>
            </a:r>
            <a:r>
              <a:rPr lang="en-US" dirty="0" smtClean="0"/>
              <a:t>Steps?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77" y="1070228"/>
            <a:ext cx="7133969" cy="47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46"/>
            <a:ext cx="10566400" cy="103046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The First Step In Developing A </a:t>
            </a:r>
            <a:r>
              <a:rPr lang="en-US" dirty="0">
                <a:solidFill>
                  <a:prstClr val="black"/>
                </a:solidFill>
              </a:rPr>
              <a:t>CIP </a:t>
            </a:r>
            <a:r>
              <a:rPr lang="en-US" dirty="0" smtClean="0">
                <a:solidFill>
                  <a:prstClr val="black"/>
                </a:solidFill>
              </a:rPr>
              <a:t>Is…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75" y="1196376"/>
            <a:ext cx="387939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First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46141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>
                <a:solidFill>
                  <a:prstClr val="black"/>
                </a:solidFill>
              </a:rPr>
              <a:t>The first step in developing a </a:t>
            </a:r>
            <a:r>
              <a:rPr lang="en-US" sz="3600" dirty="0" smtClean="0">
                <a:solidFill>
                  <a:prstClr val="black"/>
                </a:solidFill>
              </a:rPr>
              <a:t>CIP </a:t>
            </a:r>
            <a:r>
              <a:rPr lang="en-US" sz="3600" dirty="0">
                <a:solidFill>
                  <a:prstClr val="black"/>
                </a:solidFill>
              </a:rPr>
              <a:t>is to </a:t>
            </a:r>
            <a:r>
              <a:rPr lang="en-US" sz="3600" dirty="0" smtClean="0">
                <a:solidFill>
                  <a:prstClr val="black"/>
                </a:solidFill>
              </a:rPr>
              <a:t>start planning. This </a:t>
            </a:r>
            <a:r>
              <a:rPr lang="en-US" sz="3600" dirty="0">
                <a:solidFill>
                  <a:prstClr val="black"/>
                </a:solidFill>
              </a:rPr>
              <a:t>includes setting a </a:t>
            </a:r>
            <a:r>
              <a:rPr lang="en-US" sz="3600" dirty="0" smtClean="0">
                <a:solidFill>
                  <a:prstClr val="black"/>
                </a:solidFill>
              </a:rPr>
              <a:t>calendar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38" y="1108787"/>
            <a:ext cx="5782962" cy="465992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Create An Inventory Of Equipment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Buildings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And Facilities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348706"/>
            <a:ext cx="3048000" cy="30289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73362" y="1600201"/>
            <a:ext cx="6409038" cy="4174523"/>
          </a:xfrm>
        </p:spPr>
        <p:txBody>
          <a:bodyPr/>
          <a:lstStyle/>
          <a:p>
            <a:r>
              <a:rPr lang="en-US" sz="3600" dirty="0" smtClean="0"/>
              <a:t>You should have a minimum dollar threshold to be considered in the CIP.</a:t>
            </a:r>
          </a:p>
          <a:p>
            <a:r>
              <a:rPr lang="en-US" sz="3600" dirty="0" smtClean="0"/>
              <a:t>This may agree with your capitalization threshold.</a:t>
            </a:r>
          </a:p>
          <a:p>
            <a:r>
              <a:rPr lang="en-US" sz="3600" dirty="0" smtClean="0"/>
              <a:t>List all currently owned assets the will be replaced.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66400" cy="14058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/>
              <a:t>Until You Start The Next Budget Process, You Can’t See Beyond The Budget Year </a:t>
            </a:r>
            <a:br>
              <a:rPr lang="en-US" sz="4900" dirty="0"/>
            </a:br>
            <a:endParaRPr lang="en-US" sz="49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76" y="1680519"/>
            <a:ext cx="7772400" cy="41467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First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357816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 smtClean="0">
                <a:solidFill>
                  <a:prstClr val="black"/>
                </a:solidFill>
              </a:rPr>
              <a:t>Assess </a:t>
            </a:r>
            <a:r>
              <a:rPr lang="en-US" sz="3600" dirty="0">
                <a:solidFill>
                  <a:prstClr val="black"/>
                </a:solidFill>
              </a:rPr>
              <a:t>the status of current large projects, including funding and targeted completion </a:t>
            </a:r>
            <a:r>
              <a:rPr lang="en-US" sz="3600" dirty="0" smtClean="0">
                <a:solidFill>
                  <a:prstClr val="black"/>
                </a:solidFill>
              </a:rPr>
              <a:t>dates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  <a:endParaRPr lang="en-US" sz="36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76" y="1202362"/>
            <a:ext cx="4613189" cy="4529312"/>
          </a:xfrm>
        </p:spPr>
      </p:pic>
    </p:spTree>
    <p:extLst>
      <p:ext uri="{BB962C8B-B14F-4D97-AF65-F5344CB8AC3E}">
        <p14:creationId xmlns:p14="http://schemas.microsoft.com/office/powerpoint/2010/main" val="42667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2422"/>
            <a:ext cx="10566400" cy="14910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4900" dirty="0" smtClean="0">
                <a:solidFill>
                  <a:prstClr val="black"/>
                </a:solidFill>
              </a:rPr>
              <a:t>Assess The Status Of Current Large Projects Including Funding And </a:t>
            </a:r>
            <a:r>
              <a:rPr lang="en-US" sz="4900" dirty="0">
                <a:solidFill>
                  <a:prstClr val="black"/>
                </a:solidFill>
              </a:rPr>
              <a:t> </a:t>
            </a:r>
            <a:r>
              <a:rPr lang="en-US" sz="4900" dirty="0" smtClean="0">
                <a:solidFill>
                  <a:prstClr val="black"/>
                </a:solidFill>
              </a:rPr>
              <a:t>Completion Dates</a:t>
            </a:r>
            <a:r>
              <a:rPr lang="en-US" sz="4900" dirty="0">
                <a:solidFill>
                  <a:prstClr val="black"/>
                </a:solidFill>
              </a:rPr>
              <a:t/>
            </a:r>
            <a:br>
              <a:rPr lang="en-US" sz="4900" dirty="0">
                <a:solidFill>
                  <a:prstClr val="black"/>
                </a:solidFill>
              </a:rPr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265" y="2117124"/>
            <a:ext cx="10676238" cy="40694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All eligible projects must be tracked on the CIP.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A Key to accuracy is consistently tracking all expenditures for each project.  The recording of expenditures is usually done monthly.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Targeted Completion Dates should be monitored and updated as needed.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566400" cy="1842487"/>
          </a:xfrm>
        </p:spPr>
        <p:txBody>
          <a:bodyPr>
            <a:noAutofit/>
          </a:bodyPr>
          <a:lstStyle/>
          <a:p>
            <a:r>
              <a:rPr lang="en-US" dirty="0" smtClean="0"/>
              <a:t>I Hate It When Finance Asks Me About Spending Over The Next Five Years.  It’s Not Like I Have 2020 Vision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08" y="2180682"/>
            <a:ext cx="6694727" cy="44672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38" y="284140"/>
            <a:ext cx="10566400" cy="837470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dentifying Future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78" y="1417637"/>
            <a:ext cx="10808043" cy="4414751"/>
          </a:xfrm>
        </p:spPr>
        <p:txBody>
          <a:bodyPr/>
          <a:lstStyle/>
          <a:p>
            <a:r>
              <a:rPr lang="en-US" sz="3600" dirty="0" smtClean="0"/>
              <a:t>Each budgeted department should be planning for its future capital needs including replacement of their existing assets.</a:t>
            </a:r>
          </a:p>
          <a:p>
            <a:r>
              <a:rPr lang="en-US" sz="3600" dirty="0"/>
              <a:t>D</a:t>
            </a:r>
            <a:r>
              <a:rPr lang="en-US" sz="3600" dirty="0" smtClean="0"/>
              <a:t>etermine how much will be spent on the proposed capital replacement.  </a:t>
            </a:r>
          </a:p>
          <a:p>
            <a:r>
              <a:rPr lang="en-US" sz="3600" dirty="0" smtClean="0"/>
              <a:t>The department head should have the best cost estimate for their proposed purchase.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First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325" y="1600201"/>
            <a:ext cx="5272216" cy="424042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prstClr val="black"/>
                </a:solidFill>
              </a:rPr>
              <a:t>Some items need to be culled from a wish list to create a CIP.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prstClr val="black"/>
                </a:solidFill>
              </a:rPr>
              <a:t>Prioritize </a:t>
            </a:r>
            <a:r>
              <a:rPr lang="en-US" sz="3600" dirty="0">
                <a:solidFill>
                  <a:prstClr val="black"/>
                </a:solidFill>
              </a:rPr>
              <a:t>the items selected for the CIP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prstClr val="black"/>
                </a:solidFill>
              </a:rPr>
              <a:t>Some things need to come before another.</a:t>
            </a:r>
            <a:endParaRPr lang="en-US" sz="36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3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3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63448"/>
            <a:ext cx="5384800" cy="3589866"/>
          </a:xfrm>
        </p:spPr>
      </p:pic>
    </p:spTree>
    <p:extLst>
      <p:ext uri="{BB962C8B-B14F-4D97-AF65-F5344CB8AC3E}">
        <p14:creationId xmlns:p14="http://schemas.microsoft.com/office/powerpoint/2010/main" val="25932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66400" cy="895135"/>
          </a:xfrm>
        </p:spPr>
        <p:txBody>
          <a:bodyPr/>
          <a:lstStyle/>
          <a:p>
            <a:r>
              <a:rPr lang="en-US" dirty="0" smtClean="0"/>
              <a:t>What Are The First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2811"/>
            <a:ext cx="10453816" cy="4300151"/>
          </a:xfrm>
        </p:spPr>
        <p:txBody>
          <a:bodyPr/>
          <a:lstStyle/>
          <a:p>
            <a:pPr marL="742950" lvl="0" indent="-742950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</a:rPr>
              <a:t>All </a:t>
            </a:r>
            <a:r>
              <a:rPr lang="en-US" sz="3600" dirty="0">
                <a:solidFill>
                  <a:prstClr val="black"/>
                </a:solidFill>
              </a:rPr>
              <a:t>departments need to be involved in this process</a:t>
            </a:r>
            <a:r>
              <a:rPr lang="en-US" sz="3600" dirty="0" smtClean="0">
                <a:solidFill>
                  <a:prstClr val="black"/>
                </a:solidFill>
              </a:rPr>
              <a:t>.  Their input and support is valuable.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</a:rPr>
              <a:t>Even in a small town, it would be difficult for the city recorder to prepare a CIP by themselves.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</a:rPr>
              <a:t>It makes sense to use department heads</a:t>
            </a:r>
            <a:r>
              <a:rPr lang="en-US" sz="3600" dirty="0"/>
              <a:t> </a:t>
            </a:r>
            <a:r>
              <a:rPr lang="en-US" sz="3600" dirty="0" smtClean="0"/>
              <a:t>to complete their departmental priorities and proposed capital purchases.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66400" cy="895135"/>
          </a:xfrm>
        </p:spPr>
        <p:txBody>
          <a:bodyPr/>
          <a:lstStyle/>
          <a:p>
            <a:r>
              <a:rPr lang="en-US" dirty="0" smtClean="0"/>
              <a:t>What Are The First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4162"/>
            <a:ext cx="9910119" cy="4661853"/>
          </a:xfrm>
        </p:spPr>
        <p:txBody>
          <a:bodyPr/>
          <a:lstStyle/>
          <a:p>
            <a:pPr marL="742950" lvl="0" indent="-742950">
              <a:buFont typeface="+mj-lt"/>
              <a:buAutoNum type="arabicPeriod" startAt="4"/>
            </a:pPr>
            <a:r>
              <a:rPr lang="en-US" sz="3600" dirty="0" smtClean="0">
                <a:solidFill>
                  <a:prstClr val="black"/>
                </a:solidFill>
              </a:rPr>
              <a:t>Department heads are more likely to know about any available grants or low interest loan programs.</a:t>
            </a:r>
          </a:p>
          <a:p>
            <a:pPr marL="742950" lvl="0" indent="-742950">
              <a:buFont typeface="+mj-lt"/>
              <a:buAutoNum type="arabicPeriod" startAt="4"/>
            </a:pPr>
            <a:r>
              <a:rPr lang="en-US" sz="3600" dirty="0" smtClean="0">
                <a:solidFill>
                  <a:prstClr val="black"/>
                </a:solidFill>
              </a:rPr>
              <a:t>Also, you want the support of all departments with citizens and council members in the on-going CIP process.</a:t>
            </a:r>
          </a:p>
          <a:p>
            <a:pPr marL="742950" lvl="0" indent="-742950">
              <a:buFont typeface="+mj-lt"/>
              <a:buAutoNum type="arabicPeriod" startAt="4"/>
            </a:pPr>
            <a:r>
              <a:rPr lang="en-US" sz="3600" dirty="0" smtClean="0">
                <a:solidFill>
                  <a:prstClr val="black"/>
                </a:solidFill>
              </a:rPr>
              <a:t>You cannot have city employees railing against the CIP.</a:t>
            </a:r>
          </a:p>
          <a:p>
            <a:pPr marL="742950" lvl="0" indent="-742950">
              <a:buFont typeface="+mj-lt"/>
              <a:buAutoNum type="arabicPeriod" startAt="4"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66400" cy="1002227"/>
          </a:xfrm>
        </p:spPr>
        <p:txBody>
          <a:bodyPr/>
          <a:lstStyle/>
          <a:p>
            <a:r>
              <a:rPr lang="en-US" dirty="0" smtClean="0"/>
              <a:t>What</a:t>
            </a:r>
            <a:r>
              <a:rPr lang="en-US" dirty="0"/>
              <a:t> </a:t>
            </a:r>
            <a:r>
              <a:rPr lang="en-US" dirty="0" smtClean="0"/>
              <a:t>Is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16" y="1178012"/>
            <a:ext cx="10791568" cy="46461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The next step is to look at finances. 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Assess </a:t>
            </a:r>
            <a:r>
              <a:rPr lang="en-US" sz="3600" dirty="0"/>
              <a:t>and establish your financing options (Can we pay for this in cash if we set aside $10,000 each year for five years? Is </a:t>
            </a:r>
            <a:r>
              <a:rPr lang="en-US" sz="3600" dirty="0" smtClean="0"/>
              <a:t> a lease/purchase </a:t>
            </a:r>
            <a:r>
              <a:rPr lang="en-US" sz="3600" dirty="0"/>
              <a:t>a better </a:t>
            </a:r>
            <a:r>
              <a:rPr lang="en-US" sz="3600" dirty="0" smtClean="0"/>
              <a:t>option?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What </a:t>
            </a:r>
            <a:r>
              <a:rPr lang="en-US" sz="3600" dirty="0"/>
              <a:t>about issuing a </a:t>
            </a:r>
            <a:r>
              <a:rPr lang="en-US" sz="3600" dirty="0" smtClean="0"/>
              <a:t>bond?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D</a:t>
            </a:r>
            <a:r>
              <a:rPr lang="en-US" sz="3600" dirty="0" smtClean="0"/>
              <a:t>etermine your financial limits</a:t>
            </a:r>
            <a:r>
              <a:rPr lang="en-US" sz="3600" dirty="0"/>
              <a:t>.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D</a:t>
            </a:r>
            <a:r>
              <a:rPr lang="en-US" sz="3600" dirty="0" smtClean="0"/>
              <a:t>etermine </a:t>
            </a:r>
            <a:r>
              <a:rPr lang="en-US" sz="3600" dirty="0"/>
              <a:t>your current debt </a:t>
            </a:r>
            <a:r>
              <a:rPr lang="en-US" sz="3600" dirty="0" smtClean="0"/>
              <a:t>obligations.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18" descr="C:\Users\majora\AppData\Local\Microsoft\Windows\Temporary Internet Files\Content.IE5\FW6KFUHX\duda_leg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469334"/>
            <a:ext cx="2362200" cy="235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What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Is The Final </a:t>
            </a:r>
            <a:r>
              <a:rPr lang="en-US" dirty="0">
                <a:solidFill>
                  <a:prstClr val="black"/>
                </a:solidFill>
              </a:rPr>
              <a:t>Step?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547"/>
            <a:ext cx="10486768" cy="46770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The last </a:t>
            </a:r>
            <a:r>
              <a:rPr lang="en-US" sz="3600" dirty="0" smtClean="0"/>
              <a:t>step </a:t>
            </a:r>
            <a:r>
              <a:rPr lang="en-US" sz="3600" dirty="0"/>
              <a:t>of the capital budgeting process is </a:t>
            </a:r>
            <a:r>
              <a:rPr lang="en-US" sz="3600" dirty="0" smtClean="0"/>
              <a:t>its implementation</a:t>
            </a:r>
            <a:r>
              <a:rPr lang="en-US" sz="3600" dirty="0"/>
              <a:t>. 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The </a:t>
            </a:r>
            <a:r>
              <a:rPr lang="en-US" sz="3600" dirty="0"/>
              <a:t>CIP is normally approved by </a:t>
            </a:r>
            <a:r>
              <a:rPr lang="en-US" sz="3600" dirty="0" smtClean="0"/>
              <a:t>resolution.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No spending is authorized by this resolution.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The </a:t>
            </a:r>
            <a:r>
              <a:rPr lang="en-US" sz="3600" dirty="0"/>
              <a:t>first year of the </a:t>
            </a:r>
            <a:r>
              <a:rPr lang="en-US" sz="3600" dirty="0" smtClean="0"/>
              <a:t>CIP should be adopted </a:t>
            </a:r>
            <a:r>
              <a:rPr lang="en-US" sz="3600" dirty="0"/>
              <a:t>as a </a:t>
            </a:r>
            <a:r>
              <a:rPr lang="en-US" sz="3600" dirty="0" smtClean="0"/>
              <a:t>section </a:t>
            </a:r>
            <a:r>
              <a:rPr lang="en-US" sz="3600" dirty="0"/>
              <a:t>in the annual </a:t>
            </a:r>
            <a:r>
              <a:rPr lang="en-US" sz="3600" dirty="0" smtClean="0"/>
              <a:t>operating budget</a:t>
            </a:r>
            <a:r>
              <a:rPr lang="en-US" sz="3600" dirty="0"/>
              <a:t> </a:t>
            </a:r>
            <a:r>
              <a:rPr lang="en-US" sz="3600" dirty="0" smtClean="0"/>
              <a:t>wherein spending is authorized.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219200"/>
          </a:xfrm>
        </p:spPr>
        <p:txBody>
          <a:bodyPr>
            <a:noAutofit/>
          </a:bodyPr>
          <a:lstStyle/>
          <a:p>
            <a:r>
              <a:rPr lang="en-US" dirty="0"/>
              <a:t>What is the Role </a:t>
            </a:r>
            <a:r>
              <a:rPr lang="en-US" dirty="0" smtClean="0"/>
              <a:t>of </a:t>
            </a:r>
            <a:r>
              <a:rPr lang="en-US" dirty="0"/>
              <a:t>Fund Balance?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87396" y="1371601"/>
            <a:ext cx="6392561" cy="4427837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In </a:t>
            </a:r>
            <a:r>
              <a:rPr lang="en-US" sz="3600" dirty="0"/>
              <a:t>governmental </a:t>
            </a:r>
            <a:r>
              <a:rPr lang="en-US" sz="3600" dirty="0" smtClean="0"/>
              <a:t>funds, </a:t>
            </a:r>
            <a:r>
              <a:rPr lang="en-US" sz="3600" i="1" dirty="0"/>
              <a:t>f</a:t>
            </a:r>
            <a:r>
              <a:rPr lang="en-US" sz="3600" i="1" dirty="0" smtClean="0"/>
              <a:t>und </a:t>
            </a:r>
            <a:r>
              <a:rPr lang="en-US" sz="3600" i="1" dirty="0"/>
              <a:t>balance </a:t>
            </a:r>
            <a:r>
              <a:rPr lang="en-US" sz="3600" dirty="0"/>
              <a:t>is the difference between assets and deferred outflows less liabilities and deferred </a:t>
            </a:r>
            <a:r>
              <a:rPr lang="en-US" sz="3600" dirty="0" smtClean="0"/>
              <a:t>inflows. </a:t>
            </a:r>
          </a:p>
          <a:p>
            <a:pPr marL="0" indent="0">
              <a:buNone/>
            </a:pPr>
            <a:r>
              <a:rPr lang="en-US" sz="3600" dirty="0" smtClean="0"/>
              <a:t>It </a:t>
            </a:r>
            <a:r>
              <a:rPr lang="en-US" sz="3600" dirty="0"/>
              <a:t>is </a:t>
            </a:r>
            <a:r>
              <a:rPr lang="en-US" sz="3600" dirty="0" smtClean="0"/>
              <a:t>divided into </a:t>
            </a:r>
            <a:r>
              <a:rPr lang="en-US" sz="3600" dirty="0"/>
              <a:t>five </a:t>
            </a:r>
            <a:r>
              <a:rPr lang="en-US" sz="3600" dirty="0" smtClean="0"/>
              <a:t>classifications</a:t>
            </a:r>
            <a:r>
              <a:rPr lang="en-US" sz="3600" dirty="0"/>
              <a:t>.</a:t>
            </a:r>
            <a:endParaRPr lang="en-US" altLang="en-US" sz="3600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BBE36A-9E10-41CB-AC40-0537606E12EA}" type="slidenum">
              <a:rPr lang="en-US" altLang="en-US" sz="180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266" name="Picture 2" descr="C:\Users\majora\AppData\Local\Microsoft\Windows\Temporary Internet Files\Content.IE5\D79GXONJ\balan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12" y="2973860"/>
            <a:ext cx="36671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It I</a:t>
            </a:r>
            <a:r>
              <a:rPr lang="en-US" dirty="0" smtClean="0"/>
              <a:t>s </a:t>
            </a:r>
            <a:r>
              <a:rPr lang="en-US" dirty="0"/>
              <a:t>R</a:t>
            </a:r>
            <a:r>
              <a:rPr lang="en-US" dirty="0" smtClean="0"/>
              <a:t>eally </a:t>
            </a:r>
            <a:r>
              <a:rPr lang="en-US" dirty="0"/>
              <a:t>D</a:t>
            </a:r>
            <a:r>
              <a:rPr lang="en-US" dirty="0" smtClean="0"/>
              <a:t>ifficult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S</a:t>
            </a:r>
            <a:r>
              <a:rPr lang="en-US" dirty="0" smtClean="0"/>
              <a:t>ee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D</a:t>
            </a:r>
            <a:r>
              <a:rPr lang="en-US" dirty="0" smtClean="0"/>
              <a:t>ocumentation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92" y="1513810"/>
            <a:ext cx="8255000" cy="431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Unassigned Fund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784" y="1371602"/>
            <a:ext cx="10247870" cy="446902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The </a:t>
            </a:r>
            <a:r>
              <a:rPr lang="en-US" sz="3600" dirty="0"/>
              <a:t>unassigned amounts represent those funds which are left for spending after funds earmarked for specified purposes have been otherwise classified. </a:t>
            </a:r>
            <a:endParaRPr lang="en-US" sz="3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Unassigned </a:t>
            </a:r>
            <a:r>
              <a:rPr lang="en-US" sz="3600" dirty="0"/>
              <a:t>fund balance can be a budget lifesaver.  It can make up for a temporary reduction in revenues.  It is used for any emergency or unplanned expenditure.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That You Have A CIP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784" y="1276865"/>
            <a:ext cx="10247870" cy="4563763"/>
          </a:xfrm>
        </p:spPr>
        <p:txBody>
          <a:bodyPr/>
          <a:lstStyle/>
          <a:p>
            <a:r>
              <a:rPr lang="en-US" sz="3600" dirty="0" smtClean="0"/>
              <a:t>The CIP is not a static document.  </a:t>
            </a:r>
            <a:endParaRPr lang="en-US" sz="3600" dirty="0"/>
          </a:p>
          <a:p>
            <a:r>
              <a:rPr lang="en-US" sz="3600" dirty="0" smtClean="0"/>
              <a:t>IT IS ALIVE.</a:t>
            </a:r>
          </a:p>
          <a:p>
            <a:r>
              <a:rPr lang="en-US" sz="3600" dirty="0" smtClean="0"/>
              <a:t>The CIP’s credibility comes from: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Its support from staff and council members</a:t>
            </a:r>
          </a:p>
          <a:p>
            <a:pPr lvl="1"/>
            <a:r>
              <a:rPr lang="en-US" sz="3600" dirty="0" smtClean="0"/>
              <a:t>Following the priorities established in the CIP</a:t>
            </a:r>
          </a:p>
          <a:p>
            <a:pPr lvl="1"/>
            <a:r>
              <a:rPr lang="en-US" sz="3600" dirty="0" smtClean="0"/>
              <a:t>Purchasing as planned in the CIP, except for emergencies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That You Have A CIP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784" y="1276865"/>
            <a:ext cx="10247870" cy="4563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A CIP can add significant stability to your future capital spending.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S</a:t>
            </a:r>
            <a:r>
              <a:rPr lang="en-US" sz="3600" dirty="0" smtClean="0"/>
              <a:t>pending may be planned and prioritized.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A CIP can last beyond any individual elected official.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Multiple capital projects could be financed with a single debt – lowering borrowing costs.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All can SEE planned future projects.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4" y="450850"/>
            <a:ext cx="7359135" cy="5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66400" cy="1949578"/>
          </a:xfrm>
        </p:spPr>
        <p:txBody>
          <a:bodyPr>
            <a:noAutofit/>
          </a:bodyPr>
          <a:lstStyle/>
          <a:p>
            <a:r>
              <a:rPr lang="en-US" dirty="0" smtClean="0"/>
              <a:t>Wouldn’t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F</a:t>
            </a:r>
            <a:r>
              <a:rPr lang="en-US" dirty="0" smtClean="0"/>
              <a:t>antastic To Consider/Plan/Prioritize </a:t>
            </a:r>
            <a:r>
              <a:rPr lang="en-US" dirty="0"/>
              <a:t>A</a:t>
            </a:r>
            <a:r>
              <a:rPr lang="en-US" dirty="0" smtClean="0"/>
              <a:t>ny </a:t>
            </a:r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E</a:t>
            </a:r>
            <a:r>
              <a:rPr lang="en-US" dirty="0" smtClean="0"/>
              <a:t>xpenditures For </a:t>
            </a:r>
            <a:r>
              <a:rPr lang="en-US" dirty="0"/>
              <a:t>5 </a:t>
            </a:r>
            <a:r>
              <a:rPr lang="en-US" dirty="0" smtClean="0"/>
              <a:t>Or </a:t>
            </a:r>
            <a:r>
              <a:rPr lang="en-US" dirty="0"/>
              <a:t>6 </a:t>
            </a:r>
            <a:r>
              <a:rPr lang="en-US" dirty="0" smtClean="0"/>
              <a:t>Years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02" y="2224216"/>
            <a:ext cx="7163368" cy="36246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4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What Do You Need To See Into The Future</a:t>
            </a:r>
            <a:r>
              <a:rPr lang="en-US" sz="4900" dirty="0"/>
              <a:t>?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81" y="1558893"/>
            <a:ext cx="4979619" cy="4182880"/>
          </a:xfrm>
        </p:spPr>
      </p:pic>
    </p:spTree>
    <p:extLst>
      <p:ext uri="{BB962C8B-B14F-4D97-AF65-F5344CB8AC3E}">
        <p14:creationId xmlns:p14="http://schemas.microsoft.com/office/powerpoint/2010/main" val="25113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41" y="735827"/>
            <a:ext cx="7327825" cy="48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I</a:t>
            </a:r>
            <a:r>
              <a:rPr lang="en-US" dirty="0" smtClean="0"/>
              <a:t>f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C</a:t>
            </a:r>
            <a:r>
              <a:rPr lang="en-US" dirty="0" smtClean="0"/>
              <a:t>reated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ist </a:t>
            </a:r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/>
              <a:t>P</a:t>
            </a:r>
            <a:r>
              <a:rPr lang="en-US" dirty="0" smtClean="0"/>
              <a:t>roposed </a:t>
            </a:r>
            <a:r>
              <a:rPr lang="en-US" dirty="0"/>
              <a:t>L</a:t>
            </a:r>
            <a:r>
              <a:rPr lang="en-US" dirty="0" smtClean="0"/>
              <a:t>arge Expenditures By Department?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80" y="1417638"/>
            <a:ext cx="5748907" cy="43887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55CD-968A-4196-9F68-D3E44CB17C7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AS Presentation Slides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TAS Presentation Slides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TAS Presentation Slides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MTAS Presentation Slides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MTAS Presentation Slides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1202</Words>
  <Application>Microsoft Office PowerPoint</Application>
  <PresentationFormat>Widescreen</PresentationFormat>
  <Paragraphs>175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Courier New</vt:lpstr>
      <vt:lpstr>Wingdings</vt:lpstr>
      <vt:lpstr>MTAS Presentation Slides 2015</vt:lpstr>
      <vt:lpstr>1_MTAS Presentation Slides 2015</vt:lpstr>
      <vt:lpstr>3_MTAS Presentation Slides 2015</vt:lpstr>
      <vt:lpstr>12_MTAS Presentation Slides 2015</vt:lpstr>
      <vt:lpstr>13_MTAS Presentation Slides 2015</vt:lpstr>
      <vt:lpstr>How Far Can You See Into The Future?</vt:lpstr>
      <vt:lpstr>I Am Talking About The City’s Financial Managing Capability</vt:lpstr>
      <vt:lpstr>Your Managing Capability Probably Ends With The Operating Budget Ending June 30</vt:lpstr>
      <vt:lpstr> Until You Start The Next Budget Process, You Can’t See Beyond The Budget Year  </vt:lpstr>
      <vt:lpstr>It Is Really Difficult To See A Future When There Is No Documentation</vt:lpstr>
      <vt:lpstr>Wouldn’t It Be Fantastic To Consider/Plan/Prioritize Any Future Large Expenditures For 5 Or 6 Years</vt:lpstr>
      <vt:lpstr> What Do You Need To See Into The Future? </vt:lpstr>
      <vt:lpstr>PowerPoint Presentation</vt:lpstr>
      <vt:lpstr>What If You Created A List Of Proposed Large Expenditures By Department?</vt:lpstr>
      <vt:lpstr>Right Now, Department Heads That Are Better Communicators Get Projects Funded</vt:lpstr>
      <vt:lpstr>All Future Capital Expenditures Could Be Delineated Along Fiscal Years</vt:lpstr>
      <vt:lpstr>All Expenditures Shoud Be Prioritized</vt:lpstr>
      <vt:lpstr> Revenues For All Projects Should Be Identified </vt:lpstr>
      <vt:lpstr>The Governing Body Should Approve Of The List Without Any Additional Spending Authorization</vt:lpstr>
      <vt:lpstr>What Do You Need?</vt:lpstr>
      <vt:lpstr>PowerPoint Presentation</vt:lpstr>
      <vt:lpstr>    You Need A Capital Improvement Program    </vt:lpstr>
      <vt:lpstr>The Capital Improvement Program (CIP) Is Typically Approved By The Governing Body</vt:lpstr>
      <vt:lpstr>A CIP Balances Revenues And Expenditures, Identifies The Sources Of Revenues, And Lists Each Project Separately</vt:lpstr>
      <vt:lpstr>The CIP Is A Subset Of The Adopted Annual Operating Budget</vt:lpstr>
      <vt:lpstr> All Department Heads Could Contribute Their Own Departmental Proposals Along With Any Anticipated Revenues Or Grant Sources </vt:lpstr>
      <vt:lpstr>Budget Rule</vt:lpstr>
      <vt:lpstr>  The Capital Budget Portion Of The Annual Operating Budgets Also Mark The First Year Of A Capital Improvement Program (CIP) Or Multi-year Budget, Which Typically Spans Five Years </vt:lpstr>
      <vt:lpstr> You Should Establish A Minimum Dollar Threshold For An Acquisition To Be Considered In The CIP.  This Might Agree With Your Capitalization Threshold </vt:lpstr>
      <vt:lpstr> Capital Improvement Projects Typically Last For More Than One Fiscal Year </vt:lpstr>
      <vt:lpstr>  The CIP Needs To Be Updated Every Year To Review Expected Revenues, Inflation, Project Length, Project Necessity, Project Prioritization, And Status Of On-going Projects </vt:lpstr>
      <vt:lpstr>Another State Law Requires…</vt:lpstr>
      <vt:lpstr>Will The Capital Acquisition Have A Financial Operating Impact?</vt:lpstr>
      <vt:lpstr> What Are The Advantages Of A CIP? </vt:lpstr>
      <vt:lpstr> What Are The Advantages Of A CIP? </vt:lpstr>
      <vt:lpstr> What Are The Advantages Of A CIP? </vt:lpstr>
      <vt:lpstr>What Are The Advantages Of A CIP? </vt:lpstr>
      <vt:lpstr>What Are The Advantages Of A CIP? </vt:lpstr>
      <vt:lpstr>What Are The Advantages Of A CIP? </vt:lpstr>
      <vt:lpstr>PowerPoint Presentation</vt:lpstr>
      <vt:lpstr>What Are The First Steps?</vt:lpstr>
      <vt:lpstr> The First Step In Developing A CIP Is… </vt:lpstr>
      <vt:lpstr>What Are The First Steps?</vt:lpstr>
      <vt:lpstr>Create An Inventory Of Equipment, Buildings, And Facilities</vt:lpstr>
      <vt:lpstr>What Are The First Steps?</vt:lpstr>
      <vt:lpstr> Assess The Status Of Current Large Projects Including Funding And  Completion Dates </vt:lpstr>
      <vt:lpstr>I Hate It When Finance Asks Me About Spending Over The Next Five Years.  It’s Not Like I Have 2020 Vision</vt:lpstr>
      <vt:lpstr>Identifying Future Needs</vt:lpstr>
      <vt:lpstr>What Are The First Steps?</vt:lpstr>
      <vt:lpstr>What Are The First Steps?</vt:lpstr>
      <vt:lpstr>What Are The First Steps?</vt:lpstr>
      <vt:lpstr>What Is Next?</vt:lpstr>
      <vt:lpstr>What Is The Final Step?</vt:lpstr>
      <vt:lpstr>What is the Role of Fund Balance?</vt:lpstr>
      <vt:lpstr>Unassigned Fund Balance</vt:lpstr>
      <vt:lpstr>Now That You Have A CIP</vt:lpstr>
      <vt:lpstr>Now That You Have A CIP</vt:lpstr>
      <vt:lpstr>PowerPoint Presentation</vt:lpstr>
    </vt:vector>
  </TitlesOfParts>
  <Company>University of Tennessee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Major, Alan E</dc:creator>
  <cp:lastModifiedBy>Major, Alan E</cp:lastModifiedBy>
  <cp:revision>82</cp:revision>
  <cp:lastPrinted>2018-01-22T15:55:05Z</cp:lastPrinted>
  <dcterms:created xsi:type="dcterms:W3CDTF">2018-01-02T15:05:00Z</dcterms:created>
  <dcterms:modified xsi:type="dcterms:W3CDTF">2018-01-22T19:57:26Z</dcterms:modified>
</cp:coreProperties>
</file>