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89" r:id="rId3"/>
  </p:sldMasterIdLst>
  <p:notesMasterIdLst>
    <p:notesMasterId r:id="rId57"/>
  </p:notesMasterIdLst>
  <p:handoutMasterIdLst>
    <p:handoutMasterId r:id="rId58"/>
  </p:handoutMasterIdLst>
  <p:sldIdLst>
    <p:sldId id="321" r:id="rId4"/>
    <p:sldId id="441" r:id="rId5"/>
    <p:sldId id="453" r:id="rId6"/>
    <p:sldId id="306" r:id="rId7"/>
    <p:sldId id="318" r:id="rId8"/>
    <p:sldId id="386" r:id="rId9"/>
    <p:sldId id="397" r:id="rId10"/>
    <p:sldId id="401" r:id="rId11"/>
    <p:sldId id="402" r:id="rId12"/>
    <p:sldId id="442" r:id="rId13"/>
    <p:sldId id="413" r:id="rId14"/>
    <p:sldId id="443" r:id="rId15"/>
    <p:sldId id="434" r:id="rId16"/>
    <p:sldId id="447" r:id="rId17"/>
    <p:sldId id="448" r:id="rId18"/>
    <p:sldId id="449" r:id="rId19"/>
    <p:sldId id="454" r:id="rId20"/>
    <p:sldId id="409" r:id="rId21"/>
    <p:sldId id="410" r:id="rId22"/>
    <p:sldId id="412" r:id="rId23"/>
    <p:sldId id="451" r:id="rId24"/>
    <p:sldId id="452" r:id="rId25"/>
    <p:sldId id="328" r:id="rId26"/>
    <p:sldId id="436" r:id="rId27"/>
    <p:sldId id="437" r:id="rId28"/>
    <p:sldId id="333" r:id="rId29"/>
    <p:sldId id="379" r:id="rId30"/>
    <p:sldId id="334" r:id="rId31"/>
    <p:sldId id="417" r:id="rId32"/>
    <p:sldId id="392" r:id="rId33"/>
    <p:sldId id="376" r:id="rId34"/>
    <p:sldId id="444" r:id="rId35"/>
    <p:sldId id="418" r:id="rId36"/>
    <p:sldId id="419" r:id="rId37"/>
    <p:sldId id="426" r:id="rId38"/>
    <p:sldId id="439" r:id="rId39"/>
    <p:sldId id="420" r:id="rId40"/>
    <p:sldId id="421" r:id="rId41"/>
    <p:sldId id="338" r:id="rId42"/>
    <p:sldId id="422" r:id="rId43"/>
    <p:sldId id="423" r:id="rId44"/>
    <p:sldId id="352" r:id="rId45"/>
    <p:sldId id="353" r:id="rId46"/>
    <p:sldId id="354" r:id="rId47"/>
    <p:sldId id="430" r:id="rId48"/>
    <p:sldId id="368" r:id="rId49"/>
    <p:sldId id="370" r:id="rId50"/>
    <p:sldId id="429" r:id="rId51"/>
    <p:sldId id="394" r:id="rId52"/>
    <p:sldId id="440" r:id="rId53"/>
    <p:sldId id="445" r:id="rId54"/>
    <p:sldId id="446" r:id="rId55"/>
    <p:sldId id="369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Downey" initials="RD" lastIdx="6" clrIdx="0">
    <p:extLst>
      <p:ext uri="{19B8F6BF-5375-455C-9EA6-DF929625EA0E}">
        <p15:presenceInfo xmlns:p15="http://schemas.microsoft.com/office/powerpoint/2012/main" userId="S-1-5-21-1789288690-345265129-1361462980-11068" providerId="AD"/>
      </p:ext>
    </p:extLst>
  </p:cmAuthor>
  <p:cmAuthor id="2" name="Leah Szarek" initials="LS" lastIdx="2" clrIdx="1">
    <p:extLst>
      <p:ext uri="{19B8F6BF-5375-455C-9EA6-DF929625EA0E}">
        <p15:presenceInfo xmlns:p15="http://schemas.microsoft.com/office/powerpoint/2012/main" userId="Leah Sza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6370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55" d="100"/>
          <a:sy n="155" d="100"/>
        </p:scale>
        <p:origin x="-5632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01A1C-CF5D-4B62-86C9-E05F47AA16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6D4CFB1-74CE-4F36-AA3D-D3CF5560639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Regulation</a:t>
          </a:r>
        </a:p>
      </dgm:t>
    </dgm:pt>
    <dgm:pt modelId="{4E2A96EB-8B54-45B9-A558-E32AFDEF3902}" type="parTrans" cxnId="{5AE304D6-C01A-4ED2-82CB-D0AF6AB952F5}">
      <dgm:prSet/>
      <dgm:spPr/>
      <dgm:t>
        <a:bodyPr/>
        <a:lstStyle/>
        <a:p>
          <a:endParaRPr lang="en-US"/>
        </a:p>
      </dgm:t>
    </dgm:pt>
    <dgm:pt modelId="{A97E0AE1-75DF-459A-BE70-F1F7F3177E26}" type="sibTrans" cxnId="{5AE304D6-C01A-4ED2-82CB-D0AF6AB952F5}">
      <dgm:prSet/>
      <dgm:spPr/>
      <dgm:t>
        <a:bodyPr/>
        <a:lstStyle/>
        <a:p>
          <a:endParaRPr lang="en-US"/>
        </a:p>
      </dgm:t>
    </dgm:pt>
    <dgm:pt modelId="{DE0A9D27-2BD6-443A-A082-1ABA942B10A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Transparency</a:t>
          </a:r>
        </a:p>
      </dgm:t>
    </dgm:pt>
    <dgm:pt modelId="{026F1902-EEB8-428B-9A11-6F4F3104B914}" type="parTrans" cxnId="{782B9BCC-D797-4AAA-80D5-29F79CC76B5B}">
      <dgm:prSet/>
      <dgm:spPr/>
      <dgm:t>
        <a:bodyPr/>
        <a:lstStyle/>
        <a:p>
          <a:endParaRPr lang="en-US"/>
        </a:p>
      </dgm:t>
    </dgm:pt>
    <dgm:pt modelId="{5F63E02C-ED1A-4B67-86C1-32A87E66FAC5}" type="sibTrans" cxnId="{782B9BCC-D797-4AAA-80D5-29F79CC76B5B}">
      <dgm:prSet/>
      <dgm:spPr/>
      <dgm:t>
        <a:bodyPr/>
        <a:lstStyle/>
        <a:p>
          <a:endParaRPr lang="en-US"/>
        </a:p>
      </dgm:t>
    </dgm:pt>
    <dgm:pt modelId="{F62D8F69-BB36-4941-BA1A-5CCA38545E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Education</a:t>
          </a:r>
        </a:p>
      </dgm:t>
    </dgm:pt>
    <dgm:pt modelId="{0E7917E9-0341-4E5E-9080-CDE14B151BCD}" type="parTrans" cxnId="{AB0EA2CE-57CB-420A-9F53-030B2B7AAC62}">
      <dgm:prSet/>
      <dgm:spPr/>
      <dgm:t>
        <a:bodyPr/>
        <a:lstStyle/>
        <a:p>
          <a:endParaRPr lang="en-US"/>
        </a:p>
      </dgm:t>
    </dgm:pt>
    <dgm:pt modelId="{66CE0E0A-DC1A-4407-8308-29773D4EA094}" type="sibTrans" cxnId="{AB0EA2CE-57CB-420A-9F53-030B2B7AAC62}">
      <dgm:prSet/>
      <dgm:spPr/>
      <dgm:t>
        <a:bodyPr/>
        <a:lstStyle/>
        <a:p>
          <a:endParaRPr lang="en-US"/>
        </a:p>
      </dgm:t>
    </dgm:pt>
    <dgm:pt modelId="{596FD10A-0C54-42C3-83E0-8E74A29B2747}" type="pres">
      <dgm:prSet presAssocID="{32401A1C-CF5D-4B62-86C9-E05F47AA16C5}" presName="linearFlow" presStyleCnt="0">
        <dgm:presLayoutVars>
          <dgm:dir/>
          <dgm:resizeHandles val="exact"/>
        </dgm:presLayoutVars>
      </dgm:prSet>
      <dgm:spPr/>
    </dgm:pt>
    <dgm:pt modelId="{7E5214B4-38FB-4E7A-AD9E-AA04DB55C738}" type="pres">
      <dgm:prSet presAssocID="{26D4CFB1-74CE-4F36-AA3D-D3CF5560639F}" presName="composite" presStyleCnt="0"/>
      <dgm:spPr/>
    </dgm:pt>
    <dgm:pt modelId="{2D38BF59-2AD8-4AE7-B43D-5734C0E03664}" type="pres">
      <dgm:prSet presAssocID="{26D4CFB1-74CE-4F36-AA3D-D3CF5560639F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>
          <a:solidFill>
            <a:schemeClr val="tx2"/>
          </a:solidFill>
        </a:ln>
      </dgm:spPr>
    </dgm:pt>
    <dgm:pt modelId="{9D1D81D5-A7EE-49A3-A112-942CF71EBFC2}" type="pres">
      <dgm:prSet presAssocID="{26D4CFB1-74CE-4F36-AA3D-D3CF556063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F5821-948A-42D8-8162-7B293BB5D958}" type="pres">
      <dgm:prSet presAssocID="{A97E0AE1-75DF-459A-BE70-F1F7F3177E26}" presName="spacing" presStyleCnt="0"/>
      <dgm:spPr/>
    </dgm:pt>
    <dgm:pt modelId="{1E03B0F6-555A-4473-8004-BBBCDE4FB781}" type="pres">
      <dgm:prSet presAssocID="{DE0A9D27-2BD6-443A-A082-1ABA942B10A6}" presName="composite" presStyleCnt="0"/>
      <dgm:spPr/>
    </dgm:pt>
    <dgm:pt modelId="{C7D8B42E-2ABA-4806-AE84-096DEA6D96A3}" type="pres">
      <dgm:prSet presAssocID="{DE0A9D27-2BD6-443A-A082-1ABA942B10A6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>
          <a:solidFill>
            <a:schemeClr val="accent3"/>
          </a:solidFill>
        </a:ln>
      </dgm:spPr>
    </dgm:pt>
    <dgm:pt modelId="{ED829AC6-E629-4062-B4B4-84A41DA9F805}" type="pres">
      <dgm:prSet presAssocID="{DE0A9D27-2BD6-443A-A082-1ABA942B10A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BB09F-AD48-4F02-B4F7-2F001D4ED453}" type="pres">
      <dgm:prSet presAssocID="{5F63E02C-ED1A-4B67-86C1-32A87E66FAC5}" presName="spacing" presStyleCnt="0"/>
      <dgm:spPr/>
    </dgm:pt>
    <dgm:pt modelId="{79BEEB38-554A-4CCF-94E3-337286C6C569}" type="pres">
      <dgm:prSet presAssocID="{F62D8F69-BB36-4941-BA1A-5CCA38545E04}" presName="composite" presStyleCnt="0"/>
      <dgm:spPr/>
    </dgm:pt>
    <dgm:pt modelId="{7012ACF3-E57C-485B-970D-C2EA000C6EB9}" type="pres">
      <dgm:prSet presAssocID="{F62D8F69-BB36-4941-BA1A-5CCA38545E04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6000" r="-6000"/>
          </a:stretch>
        </a:blipFill>
        <a:ln>
          <a:solidFill>
            <a:schemeClr val="accent1"/>
          </a:solidFill>
        </a:ln>
      </dgm:spPr>
    </dgm:pt>
    <dgm:pt modelId="{2EC34CC2-E5C3-43F5-9DD7-4016C5156554}" type="pres">
      <dgm:prSet presAssocID="{F62D8F69-BB36-4941-BA1A-5CCA38545E0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8BB9F-DDEA-461A-A9A1-FB8E31B0D24E}" type="presOf" srcId="{DE0A9D27-2BD6-443A-A082-1ABA942B10A6}" destId="{ED829AC6-E629-4062-B4B4-84A41DA9F805}" srcOrd="0" destOrd="0" presId="urn:microsoft.com/office/officeart/2005/8/layout/vList3"/>
    <dgm:cxn modelId="{5AE304D6-C01A-4ED2-82CB-D0AF6AB952F5}" srcId="{32401A1C-CF5D-4B62-86C9-E05F47AA16C5}" destId="{26D4CFB1-74CE-4F36-AA3D-D3CF5560639F}" srcOrd="0" destOrd="0" parTransId="{4E2A96EB-8B54-45B9-A558-E32AFDEF3902}" sibTransId="{A97E0AE1-75DF-459A-BE70-F1F7F3177E26}"/>
    <dgm:cxn modelId="{782B9BCC-D797-4AAA-80D5-29F79CC76B5B}" srcId="{32401A1C-CF5D-4B62-86C9-E05F47AA16C5}" destId="{DE0A9D27-2BD6-443A-A082-1ABA942B10A6}" srcOrd="1" destOrd="0" parTransId="{026F1902-EEB8-428B-9A11-6F4F3104B914}" sibTransId="{5F63E02C-ED1A-4B67-86C1-32A87E66FAC5}"/>
    <dgm:cxn modelId="{AB0EA2CE-57CB-420A-9F53-030B2B7AAC62}" srcId="{32401A1C-CF5D-4B62-86C9-E05F47AA16C5}" destId="{F62D8F69-BB36-4941-BA1A-5CCA38545E04}" srcOrd="2" destOrd="0" parTransId="{0E7917E9-0341-4E5E-9080-CDE14B151BCD}" sibTransId="{66CE0E0A-DC1A-4407-8308-29773D4EA094}"/>
    <dgm:cxn modelId="{5D132833-573A-4FE2-9F61-DD482BE595F2}" type="presOf" srcId="{32401A1C-CF5D-4B62-86C9-E05F47AA16C5}" destId="{596FD10A-0C54-42C3-83E0-8E74A29B2747}" srcOrd="0" destOrd="0" presId="urn:microsoft.com/office/officeart/2005/8/layout/vList3"/>
    <dgm:cxn modelId="{3F95A89D-8912-4E38-B2B5-7C1D3773D62A}" type="presOf" srcId="{F62D8F69-BB36-4941-BA1A-5CCA38545E04}" destId="{2EC34CC2-E5C3-43F5-9DD7-4016C5156554}" srcOrd="0" destOrd="0" presId="urn:microsoft.com/office/officeart/2005/8/layout/vList3"/>
    <dgm:cxn modelId="{5219E110-E01D-483A-89ED-66386F8BD874}" type="presOf" srcId="{26D4CFB1-74CE-4F36-AA3D-D3CF5560639F}" destId="{9D1D81D5-A7EE-49A3-A112-942CF71EBFC2}" srcOrd="0" destOrd="0" presId="urn:microsoft.com/office/officeart/2005/8/layout/vList3"/>
    <dgm:cxn modelId="{63AFC6C0-A746-42AF-8DAA-F8C04C403649}" type="presParOf" srcId="{596FD10A-0C54-42C3-83E0-8E74A29B2747}" destId="{7E5214B4-38FB-4E7A-AD9E-AA04DB55C738}" srcOrd="0" destOrd="0" presId="urn:microsoft.com/office/officeart/2005/8/layout/vList3"/>
    <dgm:cxn modelId="{383F4220-823A-4836-AA90-3205B12A0D11}" type="presParOf" srcId="{7E5214B4-38FB-4E7A-AD9E-AA04DB55C738}" destId="{2D38BF59-2AD8-4AE7-B43D-5734C0E03664}" srcOrd="0" destOrd="0" presId="urn:microsoft.com/office/officeart/2005/8/layout/vList3"/>
    <dgm:cxn modelId="{37A6AE6C-C240-445A-A942-AFED1F130B14}" type="presParOf" srcId="{7E5214B4-38FB-4E7A-AD9E-AA04DB55C738}" destId="{9D1D81D5-A7EE-49A3-A112-942CF71EBFC2}" srcOrd="1" destOrd="0" presId="urn:microsoft.com/office/officeart/2005/8/layout/vList3"/>
    <dgm:cxn modelId="{E74FAB0D-CC8B-4DB3-812D-721C59E11CE4}" type="presParOf" srcId="{596FD10A-0C54-42C3-83E0-8E74A29B2747}" destId="{8A1F5821-948A-42D8-8162-7B293BB5D958}" srcOrd="1" destOrd="0" presId="urn:microsoft.com/office/officeart/2005/8/layout/vList3"/>
    <dgm:cxn modelId="{6BDB9326-DFDC-40F2-8564-5DBA0DE8E295}" type="presParOf" srcId="{596FD10A-0C54-42C3-83E0-8E74A29B2747}" destId="{1E03B0F6-555A-4473-8004-BBBCDE4FB781}" srcOrd="2" destOrd="0" presId="urn:microsoft.com/office/officeart/2005/8/layout/vList3"/>
    <dgm:cxn modelId="{EC37D160-BFF9-4089-BD14-6C3941CEB823}" type="presParOf" srcId="{1E03B0F6-555A-4473-8004-BBBCDE4FB781}" destId="{C7D8B42E-2ABA-4806-AE84-096DEA6D96A3}" srcOrd="0" destOrd="0" presId="urn:microsoft.com/office/officeart/2005/8/layout/vList3"/>
    <dgm:cxn modelId="{570D8A19-99E4-41C6-899D-B35DBAB3F03F}" type="presParOf" srcId="{1E03B0F6-555A-4473-8004-BBBCDE4FB781}" destId="{ED829AC6-E629-4062-B4B4-84A41DA9F805}" srcOrd="1" destOrd="0" presId="urn:microsoft.com/office/officeart/2005/8/layout/vList3"/>
    <dgm:cxn modelId="{10CCF98D-0B70-4259-AC6F-13CD00134FAD}" type="presParOf" srcId="{596FD10A-0C54-42C3-83E0-8E74A29B2747}" destId="{429BB09F-AD48-4F02-B4F7-2F001D4ED453}" srcOrd="3" destOrd="0" presId="urn:microsoft.com/office/officeart/2005/8/layout/vList3"/>
    <dgm:cxn modelId="{2862ED96-DA8D-4529-B569-4636FCC82D4E}" type="presParOf" srcId="{596FD10A-0C54-42C3-83E0-8E74A29B2747}" destId="{79BEEB38-554A-4CCF-94E3-337286C6C569}" srcOrd="4" destOrd="0" presId="urn:microsoft.com/office/officeart/2005/8/layout/vList3"/>
    <dgm:cxn modelId="{4FBBD9AE-1194-4495-B02D-AE3BE0854BD7}" type="presParOf" srcId="{79BEEB38-554A-4CCF-94E3-337286C6C569}" destId="{7012ACF3-E57C-485B-970D-C2EA000C6EB9}" srcOrd="0" destOrd="0" presId="urn:microsoft.com/office/officeart/2005/8/layout/vList3"/>
    <dgm:cxn modelId="{F5334C82-2412-420A-AC21-E63942059A0C}" type="presParOf" srcId="{79BEEB38-554A-4CCF-94E3-337286C6C569}" destId="{2EC34CC2-E5C3-43F5-9DD7-4016C51565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EC5B7-9349-4753-AD32-C7EC638B6A7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946C2-7C3B-4A13-A113-1998502C6EAC}">
      <dgm:prSet phldrT="[Text]"/>
      <dgm:spPr/>
      <dgm:t>
        <a:bodyPr/>
        <a:lstStyle/>
        <a:p>
          <a:r>
            <a:rPr lang="en-US" dirty="0"/>
            <a:t>Designing</a:t>
          </a:r>
          <a:r>
            <a:rPr lang="en-US" sz="1050" dirty="0"/>
            <a:t> the plan of finance</a:t>
          </a:r>
        </a:p>
      </dgm:t>
    </dgm:pt>
    <dgm:pt modelId="{74A3893A-FCEA-4162-A628-72A7F70C5B00}" type="parTrans" cxnId="{1F6483CB-8ED0-4984-8883-37C37A97B5CF}">
      <dgm:prSet/>
      <dgm:spPr/>
      <dgm:t>
        <a:bodyPr/>
        <a:lstStyle/>
        <a:p>
          <a:endParaRPr lang="en-US"/>
        </a:p>
      </dgm:t>
    </dgm:pt>
    <dgm:pt modelId="{F5B2186F-65D1-4071-9AB5-438308827598}" type="sibTrans" cxnId="{1F6483CB-8ED0-4984-8883-37C37A97B5CF}">
      <dgm:prSet/>
      <dgm:spPr/>
      <dgm:t>
        <a:bodyPr/>
        <a:lstStyle/>
        <a:p>
          <a:endParaRPr lang="en-US"/>
        </a:p>
      </dgm:t>
    </dgm:pt>
    <dgm:pt modelId="{7BE588B0-802B-445D-B489-DD503986C475}">
      <dgm:prSet phldrT="[Text]"/>
      <dgm:spPr/>
      <dgm:t>
        <a:bodyPr/>
        <a:lstStyle/>
        <a:p>
          <a:r>
            <a:rPr lang="en-US" dirty="0"/>
            <a:t>Developing the bond structure</a:t>
          </a:r>
        </a:p>
      </dgm:t>
    </dgm:pt>
    <dgm:pt modelId="{B4673D9B-1CC3-4DE5-92AD-C97808E3D8C8}" type="parTrans" cxnId="{9B64DFFF-A6AD-41C1-9C87-ED3C50F1D3B1}">
      <dgm:prSet/>
      <dgm:spPr/>
      <dgm:t>
        <a:bodyPr/>
        <a:lstStyle/>
        <a:p>
          <a:endParaRPr lang="en-US"/>
        </a:p>
      </dgm:t>
    </dgm:pt>
    <dgm:pt modelId="{C25F2806-4FD7-438F-B230-7C2408073200}" type="sibTrans" cxnId="{9B64DFFF-A6AD-41C1-9C87-ED3C50F1D3B1}">
      <dgm:prSet/>
      <dgm:spPr/>
      <dgm:t>
        <a:bodyPr/>
        <a:lstStyle/>
        <a:p>
          <a:endParaRPr lang="en-US"/>
        </a:p>
      </dgm:t>
    </dgm:pt>
    <dgm:pt modelId="{9029A5CE-4646-49D4-B317-4382162F381B}">
      <dgm:prSet phldrT="[Text]"/>
      <dgm:spPr/>
      <dgm:t>
        <a:bodyPr/>
        <a:lstStyle/>
        <a:p>
          <a:r>
            <a:rPr lang="en-US" dirty="0"/>
            <a:t>Providing proceeds at closing</a:t>
          </a:r>
        </a:p>
      </dgm:t>
    </dgm:pt>
    <dgm:pt modelId="{A1EFE41E-079B-4501-B4A6-2219DE135E48}" type="parTrans" cxnId="{20D922AF-FDFD-47F7-A0E1-C956D8B725A1}">
      <dgm:prSet/>
      <dgm:spPr/>
      <dgm:t>
        <a:bodyPr/>
        <a:lstStyle/>
        <a:p>
          <a:endParaRPr lang="en-US"/>
        </a:p>
      </dgm:t>
    </dgm:pt>
    <dgm:pt modelId="{1BCD8F14-2546-45BE-826B-A142DED186E3}" type="sibTrans" cxnId="{20D922AF-FDFD-47F7-A0E1-C956D8B725A1}">
      <dgm:prSet/>
      <dgm:spPr/>
      <dgm:t>
        <a:bodyPr/>
        <a:lstStyle/>
        <a:p>
          <a:endParaRPr lang="en-US"/>
        </a:p>
      </dgm:t>
    </dgm:pt>
    <dgm:pt modelId="{324E9467-3791-4675-95EA-63B82DF01665}">
      <dgm:prSet/>
      <dgm:spPr/>
      <dgm:t>
        <a:bodyPr/>
        <a:lstStyle/>
        <a:p>
          <a:r>
            <a:rPr lang="en-US" dirty="0"/>
            <a:t>Determining timing of sale</a:t>
          </a:r>
        </a:p>
      </dgm:t>
    </dgm:pt>
    <dgm:pt modelId="{5455A61E-99A5-4CB1-A919-4F95585CFDC6}" type="parTrans" cxnId="{2280016C-6052-47D7-AF5D-BDD7968AAF2B}">
      <dgm:prSet/>
      <dgm:spPr/>
      <dgm:t>
        <a:bodyPr/>
        <a:lstStyle/>
        <a:p>
          <a:endParaRPr lang="en-US"/>
        </a:p>
      </dgm:t>
    </dgm:pt>
    <dgm:pt modelId="{49AE629B-B1F0-4AFC-9159-C611AFBE6B10}" type="sibTrans" cxnId="{2280016C-6052-47D7-AF5D-BDD7968AAF2B}">
      <dgm:prSet/>
      <dgm:spPr/>
      <dgm:t>
        <a:bodyPr/>
        <a:lstStyle/>
        <a:p>
          <a:endParaRPr lang="en-US"/>
        </a:p>
      </dgm:t>
    </dgm:pt>
    <dgm:pt modelId="{23BA9535-67D8-403A-B351-30911DC6A1E2}">
      <dgm:prSet/>
      <dgm:spPr/>
      <dgm:t>
        <a:bodyPr/>
        <a:lstStyle/>
        <a:p>
          <a:r>
            <a:rPr lang="en-US" dirty="0"/>
            <a:t>Executing pre-sale marketing</a:t>
          </a:r>
        </a:p>
      </dgm:t>
    </dgm:pt>
    <dgm:pt modelId="{727C4BDC-5FDE-4B09-9B7A-828A3EC55283}" type="parTrans" cxnId="{E86D76D8-5EC8-4315-BEF0-DAEBDFA31283}">
      <dgm:prSet/>
      <dgm:spPr/>
      <dgm:t>
        <a:bodyPr/>
        <a:lstStyle/>
        <a:p>
          <a:endParaRPr lang="en-US"/>
        </a:p>
      </dgm:t>
    </dgm:pt>
    <dgm:pt modelId="{417C7BCD-67E5-4FF2-9234-FAF406E0FC6E}" type="sibTrans" cxnId="{E86D76D8-5EC8-4315-BEF0-DAEBDFA31283}">
      <dgm:prSet/>
      <dgm:spPr/>
      <dgm:t>
        <a:bodyPr/>
        <a:lstStyle/>
        <a:p>
          <a:endParaRPr lang="en-US"/>
        </a:p>
      </dgm:t>
    </dgm:pt>
    <dgm:pt modelId="{75EBE0D8-ABAA-46FC-801B-E8BC495CFC02}">
      <dgm:prSet/>
      <dgm:spPr/>
      <dgm:t>
        <a:bodyPr/>
        <a:lstStyle/>
        <a:p>
          <a:r>
            <a:rPr lang="en-US" dirty="0"/>
            <a:t>Managing bond pricing</a:t>
          </a:r>
        </a:p>
      </dgm:t>
    </dgm:pt>
    <dgm:pt modelId="{C566A661-FD58-4151-8321-25632A38FE62}" type="parTrans" cxnId="{1A20323F-92A0-47FD-AD25-346B1647D900}">
      <dgm:prSet/>
      <dgm:spPr/>
      <dgm:t>
        <a:bodyPr/>
        <a:lstStyle/>
        <a:p>
          <a:endParaRPr lang="en-US"/>
        </a:p>
      </dgm:t>
    </dgm:pt>
    <dgm:pt modelId="{3971A972-B8AC-43DC-BB60-37428EA0E986}" type="sibTrans" cxnId="{1A20323F-92A0-47FD-AD25-346B1647D900}">
      <dgm:prSet/>
      <dgm:spPr/>
      <dgm:t>
        <a:bodyPr/>
        <a:lstStyle/>
        <a:p>
          <a:endParaRPr lang="en-US"/>
        </a:p>
      </dgm:t>
    </dgm:pt>
    <dgm:pt modelId="{043DA8A0-548E-42DA-AB4D-159C829D10A0}">
      <dgm:prSet/>
      <dgm:spPr/>
      <dgm:t>
        <a:bodyPr/>
        <a:lstStyle/>
        <a:p>
          <a:r>
            <a:rPr lang="en-US" dirty="0"/>
            <a:t>Developing bond documents</a:t>
          </a:r>
        </a:p>
      </dgm:t>
    </dgm:pt>
    <dgm:pt modelId="{5218305E-49AF-42F8-8D0A-86321833B87B}" type="parTrans" cxnId="{3532B33A-B712-47E9-B859-A534FE76F701}">
      <dgm:prSet/>
      <dgm:spPr/>
      <dgm:t>
        <a:bodyPr/>
        <a:lstStyle/>
        <a:p>
          <a:endParaRPr lang="en-US"/>
        </a:p>
      </dgm:t>
    </dgm:pt>
    <dgm:pt modelId="{BB8A2D48-FA7A-41D4-92E8-CA63A1694D94}" type="sibTrans" cxnId="{3532B33A-B712-47E9-B859-A534FE76F701}">
      <dgm:prSet/>
      <dgm:spPr/>
      <dgm:t>
        <a:bodyPr/>
        <a:lstStyle/>
        <a:p>
          <a:endParaRPr lang="en-US"/>
        </a:p>
      </dgm:t>
    </dgm:pt>
    <dgm:pt modelId="{207DD84F-C613-4C73-838B-3DF7B9CE18D3}" type="pres">
      <dgm:prSet presAssocID="{189EC5B7-9349-4753-AD32-C7EC638B6A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239C6E-968D-49CC-A8C6-CE4ECB81450F}" type="pres">
      <dgm:prSet presAssocID="{02A946C2-7C3B-4A13-A113-1998502C6EAC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D7AC-8E71-4CE6-B523-F032F98D3925}" type="pres">
      <dgm:prSet presAssocID="{F5B2186F-65D1-4071-9AB5-438308827598}" presName="parSpace" presStyleCnt="0"/>
      <dgm:spPr/>
    </dgm:pt>
    <dgm:pt modelId="{AF49762F-B0A1-4E24-9733-100765570636}" type="pres">
      <dgm:prSet presAssocID="{7BE588B0-802B-445D-B489-DD503986C475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8CC65-E7E9-4C30-AB59-43833FD211DB}" type="pres">
      <dgm:prSet presAssocID="{C25F2806-4FD7-438F-B230-7C2408073200}" presName="parSpace" presStyleCnt="0"/>
      <dgm:spPr/>
    </dgm:pt>
    <dgm:pt modelId="{2E7019DA-BBE2-4AD1-AD00-A8DFF34B104E}" type="pres">
      <dgm:prSet presAssocID="{043DA8A0-548E-42DA-AB4D-159C829D10A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91AEA-729F-4737-A6FA-0E8CCF7F75C0}" type="pres">
      <dgm:prSet presAssocID="{BB8A2D48-FA7A-41D4-92E8-CA63A1694D94}" presName="parSpace" presStyleCnt="0"/>
      <dgm:spPr/>
    </dgm:pt>
    <dgm:pt modelId="{CDBC8B62-228B-45BE-BB79-C2D324276A97}" type="pres">
      <dgm:prSet presAssocID="{324E9467-3791-4675-95EA-63B82DF01665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10C73-5BA2-42D4-9E2B-25D28576D195}" type="pres">
      <dgm:prSet presAssocID="{49AE629B-B1F0-4AFC-9159-C611AFBE6B10}" presName="parSpace" presStyleCnt="0"/>
      <dgm:spPr/>
    </dgm:pt>
    <dgm:pt modelId="{C34E37C3-B8B2-4890-A535-572939F89151}" type="pres">
      <dgm:prSet presAssocID="{23BA9535-67D8-403A-B351-30911DC6A1E2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35B39-6016-45DA-9BCA-DF53D573C8C5}" type="pres">
      <dgm:prSet presAssocID="{417C7BCD-67E5-4FF2-9234-FAF406E0FC6E}" presName="parSpace" presStyleCnt="0"/>
      <dgm:spPr/>
    </dgm:pt>
    <dgm:pt modelId="{F61C96D4-E1BB-449A-BA87-A39C7F9CFFA6}" type="pres">
      <dgm:prSet presAssocID="{75EBE0D8-ABAA-46FC-801B-E8BC495CFC02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734C3-7222-4BDB-B6F7-1CEF140B95FB}" type="pres">
      <dgm:prSet presAssocID="{3971A972-B8AC-43DC-BB60-37428EA0E986}" presName="parSpace" presStyleCnt="0"/>
      <dgm:spPr/>
    </dgm:pt>
    <dgm:pt modelId="{91884E83-8392-446E-A81D-F8D5B8FEE13A}" type="pres">
      <dgm:prSet presAssocID="{9029A5CE-4646-49D4-B317-4382162F381B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64DFFF-A6AD-41C1-9C87-ED3C50F1D3B1}" srcId="{189EC5B7-9349-4753-AD32-C7EC638B6A77}" destId="{7BE588B0-802B-445D-B489-DD503986C475}" srcOrd="1" destOrd="0" parTransId="{B4673D9B-1CC3-4DE5-92AD-C97808E3D8C8}" sibTransId="{C25F2806-4FD7-438F-B230-7C2408073200}"/>
    <dgm:cxn modelId="{2280016C-6052-47D7-AF5D-BDD7968AAF2B}" srcId="{189EC5B7-9349-4753-AD32-C7EC638B6A77}" destId="{324E9467-3791-4675-95EA-63B82DF01665}" srcOrd="3" destOrd="0" parTransId="{5455A61E-99A5-4CB1-A919-4F95585CFDC6}" sibTransId="{49AE629B-B1F0-4AFC-9159-C611AFBE6B10}"/>
    <dgm:cxn modelId="{1F6483CB-8ED0-4984-8883-37C37A97B5CF}" srcId="{189EC5B7-9349-4753-AD32-C7EC638B6A77}" destId="{02A946C2-7C3B-4A13-A113-1998502C6EAC}" srcOrd="0" destOrd="0" parTransId="{74A3893A-FCEA-4162-A628-72A7F70C5B00}" sibTransId="{F5B2186F-65D1-4071-9AB5-438308827598}"/>
    <dgm:cxn modelId="{9A6FEB3D-4311-4468-A6CE-F8539A4881ED}" type="presOf" srcId="{324E9467-3791-4675-95EA-63B82DF01665}" destId="{CDBC8B62-228B-45BE-BB79-C2D324276A97}" srcOrd="0" destOrd="0" presId="urn:microsoft.com/office/officeart/2005/8/layout/hChevron3"/>
    <dgm:cxn modelId="{14D08D30-88E4-4020-BA35-6173752760B0}" type="presOf" srcId="{7BE588B0-802B-445D-B489-DD503986C475}" destId="{AF49762F-B0A1-4E24-9733-100765570636}" srcOrd="0" destOrd="0" presId="urn:microsoft.com/office/officeart/2005/8/layout/hChevron3"/>
    <dgm:cxn modelId="{1A20323F-92A0-47FD-AD25-346B1647D900}" srcId="{189EC5B7-9349-4753-AD32-C7EC638B6A77}" destId="{75EBE0D8-ABAA-46FC-801B-E8BC495CFC02}" srcOrd="5" destOrd="0" parTransId="{C566A661-FD58-4151-8321-25632A38FE62}" sibTransId="{3971A972-B8AC-43DC-BB60-37428EA0E986}"/>
    <dgm:cxn modelId="{EC79F188-B61F-41C6-A9AC-9C2F5E7E0862}" type="presOf" srcId="{9029A5CE-4646-49D4-B317-4382162F381B}" destId="{91884E83-8392-446E-A81D-F8D5B8FEE13A}" srcOrd="0" destOrd="0" presId="urn:microsoft.com/office/officeart/2005/8/layout/hChevron3"/>
    <dgm:cxn modelId="{E817FAAD-FDB1-48DE-B75D-08BA1313D068}" type="presOf" srcId="{75EBE0D8-ABAA-46FC-801B-E8BC495CFC02}" destId="{F61C96D4-E1BB-449A-BA87-A39C7F9CFFA6}" srcOrd="0" destOrd="0" presId="urn:microsoft.com/office/officeart/2005/8/layout/hChevron3"/>
    <dgm:cxn modelId="{A3B25BE8-AD82-486E-866E-3A7F9CEA4AD0}" type="presOf" srcId="{02A946C2-7C3B-4A13-A113-1998502C6EAC}" destId="{2B239C6E-968D-49CC-A8C6-CE4ECB81450F}" srcOrd="0" destOrd="0" presId="urn:microsoft.com/office/officeart/2005/8/layout/hChevron3"/>
    <dgm:cxn modelId="{612F16DE-168C-4244-BF89-E5996E7EF0F2}" type="presOf" srcId="{043DA8A0-548E-42DA-AB4D-159C829D10A0}" destId="{2E7019DA-BBE2-4AD1-AD00-A8DFF34B104E}" srcOrd="0" destOrd="0" presId="urn:microsoft.com/office/officeart/2005/8/layout/hChevron3"/>
    <dgm:cxn modelId="{E86D76D8-5EC8-4315-BEF0-DAEBDFA31283}" srcId="{189EC5B7-9349-4753-AD32-C7EC638B6A77}" destId="{23BA9535-67D8-403A-B351-30911DC6A1E2}" srcOrd="4" destOrd="0" parTransId="{727C4BDC-5FDE-4B09-9B7A-828A3EC55283}" sibTransId="{417C7BCD-67E5-4FF2-9234-FAF406E0FC6E}"/>
    <dgm:cxn modelId="{63CDA23F-30AC-4990-A414-B7196DF1BFB5}" type="presOf" srcId="{23BA9535-67D8-403A-B351-30911DC6A1E2}" destId="{C34E37C3-B8B2-4890-A535-572939F89151}" srcOrd="0" destOrd="0" presId="urn:microsoft.com/office/officeart/2005/8/layout/hChevron3"/>
    <dgm:cxn modelId="{20D922AF-FDFD-47F7-A0E1-C956D8B725A1}" srcId="{189EC5B7-9349-4753-AD32-C7EC638B6A77}" destId="{9029A5CE-4646-49D4-B317-4382162F381B}" srcOrd="6" destOrd="0" parTransId="{A1EFE41E-079B-4501-B4A6-2219DE135E48}" sibTransId="{1BCD8F14-2546-45BE-826B-A142DED186E3}"/>
    <dgm:cxn modelId="{F8866C3E-8104-4485-A65B-C623611FE9C6}" type="presOf" srcId="{189EC5B7-9349-4753-AD32-C7EC638B6A77}" destId="{207DD84F-C613-4C73-838B-3DF7B9CE18D3}" srcOrd="0" destOrd="0" presId="urn:microsoft.com/office/officeart/2005/8/layout/hChevron3"/>
    <dgm:cxn modelId="{3532B33A-B712-47E9-B859-A534FE76F701}" srcId="{189EC5B7-9349-4753-AD32-C7EC638B6A77}" destId="{043DA8A0-548E-42DA-AB4D-159C829D10A0}" srcOrd="2" destOrd="0" parTransId="{5218305E-49AF-42F8-8D0A-86321833B87B}" sibTransId="{BB8A2D48-FA7A-41D4-92E8-CA63A1694D94}"/>
    <dgm:cxn modelId="{3514E3A5-B841-407D-A73B-CF41490AA480}" type="presParOf" srcId="{207DD84F-C613-4C73-838B-3DF7B9CE18D3}" destId="{2B239C6E-968D-49CC-A8C6-CE4ECB81450F}" srcOrd="0" destOrd="0" presId="urn:microsoft.com/office/officeart/2005/8/layout/hChevron3"/>
    <dgm:cxn modelId="{9B9FAFAD-C8EA-4343-8287-F0A38CCEE471}" type="presParOf" srcId="{207DD84F-C613-4C73-838B-3DF7B9CE18D3}" destId="{3450D7AC-8E71-4CE6-B523-F032F98D3925}" srcOrd="1" destOrd="0" presId="urn:microsoft.com/office/officeart/2005/8/layout/hChevron3"/>
    <dgm:cxn modelId="{C89B97E3-BA34-47C6-9F7E-F6D45EF17122}" type="presParOf" srcId="{207DD84F-C613-4C73-838B-3DF7B9CE18D3}" destId="{AF49762F-B0A1-4E24-9733-100765570636}" srcOrd="2" destOrd="0" presId="urn:microsoft.com/office/officeart/2005/8/layout/hChevron3"/>
    <dgm:cxn modelId="{894C3DF5-327A-43E5-92DB-5FD7AEDC136B}" type="presParOf" srcId="{207DD84F-C613-4C73-838B-3DF7B9CE18D3}" destId="{1978CC65-E7E9-4C30-AB59-43833FD211DB}" srcOrd="3" destOrd="0" presId="urn:microsoft.com/office/officeart/2005/8/layout/hChevron3"/>
    <dgm:cxn modelId="{2498414E-71BF-4911-9DD9-084AF7D58F73}" type="presParOf" srcId="{207DD84F-C613-4C73-838B-3DF7B9CE18D3}" destId="{2E7019DA-BBE2-4AD1-AD00-A8DFF34B104E}" srcOrd="4" destOrd="0" presId="urn:microsoft.com/office/officeart/2005/8/layout/hChevron3"/>
    <dgm:cxn modelId="{551B7B5F-C4BA-4B49-90DA-7C039DB4312A}" type="presParOf" srcId="{207DD84F-C613-4C73-838B-3DF7B9CE18D3}" destId="{B7791AEA-729F-4737-A6FA-0E8CCF7F75C0}" srcOrd="5" destOrd="0" presId="urn:microsoft.com/office/officeart/2005/8/layout/hChevron3"/>
    <dgm:cxn modelId="{0C9D0975-5177-41A3-BE89-5AC0F03306AB}" type="presParOf" srcId="{207DD84F-C613-4C73-838B-3DF7B9CE18D3}" destId="{CDBC8B62-228B-45BE-BB79-C2D324276A97}" srcOrd="6" destOrd="0" presId="urn:microsoft.com/office/officeart/2005/8/layout/hChevron3"/>
    <dgm:cxn modelId="{35E9D97B-82F5-4C4E-A6EB-00AF420A3D5B}" type="presParOf" srcId="{207DD84F-C613-4C73-838B-3DF7B9CE18D3}" destId="{30610C73-5BA2-42D4-9E2B-25D28576D195}" srcOrd="7" destOrd="0" presId="urn:microsoft.com/office/officeart/2005/8/layout/hChevron3"/>
    <dgm:cxn modelId="{10B8DDD3-AEA2-4EDB-8322-ADEA26DA7381}" type="presParOf" srcId="{207DD84F-C613-4C73-838B-3DF7B9CE18D3}" destId="{C34E37C3-B8B2-4890-A535-572939F89151}" srcOrd="8" destOrd="0" presId="urn:microsoft.com/office/officeart/2005/8/layout/hChevron3"/>
    <dgm:cxn modelId="{01704D07-632C-4E28-9BD6-C8AB1F660B0F}" type="presParOf" srcId="{207DD84F-C613-4C73-838B-3DF7B9CE18D3}" destId="{3D235B39-6016-45DA-9BCA-DF53D573C8C5}" srcOrd="9" destOrd="0" presId="urn:microsoft.com/office/officeart/2005/8/layout/hChevron3"/>
    <dgm:cxn modelId="{A12BEB03-35DE-44CD-BF3D-711029074920}" type="presParOf" srcId="{207DD84F-C613-4C73-838B-3DF7B9CE18D3}" destId="{F61C96D4-E1BB-449A-BA87-A39C7F9CFFA6}" srcOrd="10" destOrd="0" presId="urn:microsoft.com/office/officeart/2005/8/layout/hChevron3"/>
    <dgm:cxn modelId="{3ECCFFD5-1409-44D1-BC2A-CAE5BBC345DA}" type="presParOf" srcId="{207DD84F-C613-4C73-838B-3DF7B9CE18D3}" destId="{81A734C3-7222-4BDB-B6F7-1CEF140B95FB}" srcOrd="11" destOrd="0" presId="urn:microsoft.com/office/officeart/2005/8/layout/hChevron3"/>
    <dgm:cxn modelId="{D152126D-ECD0-404A-BB42-93865E15C617}" type="presParOf" srcId="{207DD84F-C613-4C73-838B-3DF7B9CE18D3}" destId="{91884E83-8392-446E-A81D-F8D5B8FEE13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EC5B7-9349-4753-AD32-C7EC638B6A7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946C2-7C3B-4A13-A113-1998502C6EAC}">
      <dgm:prSet phldrT="[Text]"/>
      <dgm:spPr/>
      <dgm:t>
        <a:bodyPr/>
        <a:lstStyle/>
        <a:p>
          <a:r>
            <a:rPr lang="en-US" dirty="0"/>
            <a:t>Developing requests for proposals</a:t>
          </a:r>
          <a:endParaRPr lang="en-US" sz="1050" dirty="0"/>
        </a:p>
      </dgm:t>
    </dgm:pt>
    <dgm:pt modelId="{74A3893A-FCEA-4162-A628-72A7F70C5B00}" type="parTrans" cxnId="{1F6483CB-8ED0-4984-8883-37C37A97B5CF}">
      <dgm:prSet/>
      <dgm:spPr/>
      <dgm:t>
        <a:bodyPr/>
        <a:lstStyle/>
        <a:p>
          <a:endParaRPr lang="en-US"/>
        </a:p>
      </dgm:t>
    </dgm:pt>
    <dgm:pt modelId="{F5B2186F-65D1-4071-9AB5-438308827598}" type="sibTrans" cxnId="{1F6483CB-8ED0-4984-8883-37C37A97B5CF}">
      <dgm:prSet/>
      <dgm:spPr/>
      <dgm:t>
        <a:bodyPr/>
        <a:lstStyle/>
        <a:p>
          <a:endParaRPr lang="en-US"/>
        </a:p>
      </dgm:t>
    </dgm:pt>
    <dgm:pt modelId="{7BE588B0-802B-445D-B489-DD503986C475}">
      <dgm:prSet phldrT="[Text]"/>
      <dgm:spPr/>
      <dgm:t>
        <a:bodyPr/>
        <a:lstStyle/>
        <a:p>
          <a:r>
            <a:rPr lang="en-US" dirty="0"/>
            <a:t>Assisting in selection of underwriters</a:t>
          </a:r>
        </a:p>
      </dgm:t>
    </dgm:pt>
    <dgm:pt modelId="{B4673D9B-1CC3-4DE5-92AD-C97808E3D8C8}" type="parTrans" cxnId="{9B64DFFF-A6AD-41C1-9C87-ED3C50F1D3B1}">
      <dgm:prSet/>
      <dgm:spPr/>
      <dgm:t>
        <a:bodyPr/>
        <a:lstStyle/>
        <a:p>
          <a:endParaRPr lang="en-US"/>
        </a:p>
      </dgm:t>
    </dgm:pt>
    <dgm:pt modelId="{C25F2806-4FD7-438F-B230-7C2408073200}" type="sibTrans" cxnId="{9B64DFFF-A6AD-41C1-9C87-ED3C50F1D3B1}">
      <dgm:prSet/>
      <dgm:spPr/>
      <dgm:t>
        <a:bodyPr/>
        <a:lstStyle/>
        <a:p>
          <a:endParaRPr lang="en-US"/>
        </a:p>
      </dgm:t>
    </dgm:pt>
    <dgm:pt modelId="{324E9467-3791-4675-95EA-63B82DF01665}">
      <dgm:prSet/>
      <dgm:spPr/>
      <dgm:t>
        <a:bodyPr/>
        <a:lstStyle/>
        <a:p>
          <a:r>
            <a:rPr lang="en-US" dirty="0"/>
            <a:t>Analyzing financing alternatives</a:t>
          </a:r>
        </a:p>
      </dgm:t>
    </dgm:pt>
    <dgm:pt modelId="{5455A61E-99A5-4CB1-A919-4F95585CFDC6}" type="parTrans" cxnId="{2280016C-6052-47D7-AF5D-BDD7968AAF2B}">
      <dgm:prSet/>
      <dgm:spPr/>
      <dgm:t>
        <a:bodyPr/>
        <a:lstStyle/>
        <a:p>
          <a:endParaRPr lang="en-US"/>
        </a:p>
      </dgm:t>
    </dgm:pt>
    <dgm:pt modelId="{49AE629B-B1F0-4AFC-9159-C611AFBE6B10}" type="sibTrans" cxnId="{2280016C-6052-47D7-AF5D-BDD7968AAF2B}">
      <dgm:prSet/>
      <dgm:spPr/>
      <dgm:t>
        <a:bodyPr/>
        <a:lstStyle/>
        <a:p>
          <a:endParaRPr lang="en-US"/>
        </a:p>
      </dgm:t>
    </dgm:pt>
    <dgm:pt modelId="{23BA9535-67D8-403A-B351-30911DC6A1E2}">
      <dgm:prSet/>
      <dgm:spPr/>
      <dgm:t>
        <a:bodyPr/>
        <a:lstStyle/>
        <a:p>
          <a:r>
            <a:rPr lang="en-US" dirty="0"/>
            <a:t>Advising on the method of sale</a:t>
          </a:r>
        </a:p>
      </dgm:t>
    </dgm:pt>
    <dgm:pt modelId="{727C4BDC-5FDE-4B09-9B7A-828A3EC55283}" type="parTrans" cxnId="{E86D76D8-5EC8-4315-BEF0-DAEBDFA31283}">
      <dgm:prSet/>
      <dgm:spPr/>
      <dgm:t>
        <a:bodyPr/>
        <a:lstStyle/>
        <a:p>
          <a:endParaRPr lang="en-US"/>
        </a:p>
      </dgm:t>
    </dgm:pt>
    <dgm:pt modelId="{417C7BCD-67E5-4FF2-9234-FAF406E0FC6E}" type="sibTrans" cxnId="{E86D76D8-5EC8-4315-BEF0-DAEBDFA31283}">
      <dgm:prSet/>
      <dgm:spPr/>
      <dgm:t>
        <a:bodyPr/>
        <a:lstStyle/>
        <a:p>
          <a:endParaRPr lang="en-US"/>
        </a:p>
      </dgm:t>
    </dgm:pt>
    <dgm:pt modelId="{043DA8A0-548E-42DA-AB4D-159C829D10A0}">
      <dgm:prSet/>
      <dgm:spPr/>
      <dgm:t>
        <a:bodyPr/>
        <a:lstStyle/>
        <a:p>
          <a:r>
            <a:rPr lang="en-US" dirty="0"/>
            <a:t>Developing the plan of finance</a:t>
          </a:r>
        </a:p>
      </dgm:t>
    </dgm:pt>
    <dgm:pt modelId="{5218305E-49AF-42F8-8D0A-86321833B87B}" type="parTrans" cxnId="{3532B33A-B712-47E9-B859-A534FE76F701}">
      <dgm:prSet/>
      <dgm:spPr/>
      <dgm:t>
        <a:bodyPr/>
        <a:lstStyle/>
        <a:p>
          <a:endParaRPr lang="en-US"/>
        </a:p>
      </dgm:t>
    </dgm:pt>
    <dgm:pt modelId="{BB8A2D48-FA7A-41D4-92E8-CA63A1694D94}" type="sibTrans" cxnId="{3532B33A-B712-47E9-B859-A534FE76F701}">
      <dgm:prSet/>
      <dgm:spPr/>
      <dgm:t>
        <a:bodyPr/>
        <a:lstStyle/>
        <a:p>
          <a:endParaRPr lang="en-US"/>
        </a:p>
      </dgm:t>
    </dgm:pt>
    <dgm:pt modelId="{207DD84F-C613-4C73-838B-3DF7B9CE18D3}" type="pres">
      <dgm:prSet presAssocID="{189EC5B7-9349-4753-AD32-C7EC638B6A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239C6E-968D-49CC-A8C6-CE4ECB81450F}" type="pres">
      <dgm:prSet presAssocID="{02A946C2-7C3B-4A13-A113-1998502C6EAC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D7AC-8E71-4CE6-B523-F032F98D3925}" type="pres">
      <dgm:prSet presAssocID="{F5B2186F-65D1-4071-9AB5-438308827598}" presName="parSpace" presStyleCnt="0"/>
      <dgm:spPr/>
    </dgm:pt>
    <dgm:pt modelId="{AF49762F-B0A1-4E24-9733-100765570636}" type="pres">
      <dgm:prSet presAssocID="{7BE588B0-802B-445D-B489-DD503986C47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8CC65-E7E9-4C30-AB59-43833FD211DB}" type="pres">
      <dgm:prSet presAssocID="{C25F2806-4FD7-438F-B230-7C2408073200}" presName="parSpace" presStyleCnt="0"/>
      <dgm:spPr/>
    </dgm:pt>
    <dgm:pt modelId="{2E7019DA-BBE2-4AD1-AD00-A8DFF34B104E}" type="pres">
      <dgm:prSet presAssocID="{043DA8A0-548E-42DA-AB4D-159C829D10A0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91AEA-729F-4737-A6FA-0E8CCF7F75C0}" type="pres">
      <dgm:prSet presAssocID="{BB8A2D48-FA7A-41D4-92E8-CA63A1694D94}" presName="parSpace" presStyleCnt="0"/>
      <dgm:spPr/>
    </dgm:pt>
    <dgm:pt modelId="{CDBC8B62-228B-45BE-BB79-C2D324276A97}" type="pres">
      <dgm:prSet presAssocID="{324E9467-3791-4675-95EA-63B82DF0166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10C73-5BA2-42D4-9E2B-25D28576D195}" type="pres">
      <dgm:prSet presAssocID="{49AE629B-B1F0-4AFC-9159-C611AFBE6B10}" presName="parSpace" presStyleCnt="0"/>
      <dgm:spPr/>
    </dgm:pt>
    <dgm:pt modelId="{C34E37C3-B8B2-4890-A535-572939F89151}" type="pres">
      <dgm:prSet presAssocID="{23BA9535-67D8-403A-B351-30911DC6A1E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64DFFF-A6AD-41C1-9C87-ED3C50F1D3B1}" srcId="{189EC5B7-9349-4753-AD32-C7EC638B6A77}" destId="{7BE588B0-802B-445D-B489-DD503986C475}" srcOrd="1" destOrd="0" parTransId="{B4673D9B-1CC3-4DE5-92AD-C97808E3D8C8}" sibTransId="{C25F2806-4FD7-438F-B230-7C2408073200}"/>
    <dgm:cxn modelId="{2280016C-6052-47D7-AF5D-BDD7968AAF2B}" srcId="{189EC5B7-9349-4753-AD32-C7EC638B6A77}" destId="{324E9467-3791-4675-95EA-63B82DF01665}" srcOrd="3" destOrd="0" parTransId="{5455A61E-99A5-4CB1-A919-4F95585CFDC6}" sibTransId="{49AE629B-B1F0-4AFC-9159-C611AFBE6B10}"/>
    <dgm:cxn modelId="{1F6483CB-8ED0-4984-8883-37C37A97B5CF}" srcId="{189EC5B7-9349-4753-AD32-C7EC638B6A77}" destId="{02A946C2-7C3B-4A13-A113-1998502C6EAC}" srcOrd="0" destOrd="0" parTransId="{74A3893A-FCEA-4162-A628-72A7F70C5B00}" sibTransId="{F5B2186F-65D1-4071-9AB5-438308827598}"/>
    <dgm:cxn modelId="{9A6FEB3D-4311-4468-A6CE-F8539A4881ED}" type="presOf" srcId="{324E9467-3791-4675-95EA-63B82DF01665}" destId="{CDBC8B62-228B-45BE-BB79-C2D324276A97}" srcOrd="0" destOrd="0" presId="urn:microsoft.com/office/officeart/2005/8/layout/hChevron3"/>
    <dgm:cxn modelId="{14D08D30-88E4-4020-BA35-6173752760B0}" type="presOf" srcId="{7BE588B0-802B-445D-B489-DD503986C475}" destId="{AF49762F-B0A1-4E24-9733-100765570636}" srcOrd="0" destOrd="0" presId="urn:microsoft.com/office/officeart/2005/8/layout/hChevron3"/>
    <dgm:cxn modelId="{A3B25BE8-AD82-486E-866E-3A7F9CEA4AD0}" type="presOf" srcId="{02A946C2-7C3B-4A13-A113-1998502C6EAC}" destId="{2B239C6E-968D-49CC-A8C6-CE4ECB81450F}" srcOrd="0" destOrd="0" presId="urn:microsoft.com/office/officeart/2005/8/layout/hChevron3"/>
    <dgm:cxn modelId="{612F16DE-168C-4244-BF89-E5996E7EF0F2}" type="presOf" srcId="{043DA8A0-548E-42DA-AB4D-159C829D10A0}" destId="{2E7019DA-BBE2-4AD1-AD00-A8DFF34B104E}" srcOrd="0" destOrd="0" presId="urn:microsoft.com/office/officeart/2005/8/layout/hChevron3"/>
    <dgm:cxn modelId="{E86D76D8-5EC8-4315-BEF0-DAEBDFA31283}" srcId="{189EC5B7-9349-4753-AD32-C7EC638B6A77}" destId="{23BA9535-67D8-403A-B351-30911DC6A1E2}" srcOrd="4" destOrd="0" parTransId="{727C4BDC-5FDE-4B09-9B7A-828A3EC55283}" sibTransId="{417C7BCD-67E5-4FF2-9234-FAF406E0FC6E}"/>
    <dgm:cxn modelId="{63CDA23F-30AC-4990-A414-B7196DF1BFB5}" type="presOf" srcId="{23BA9535-67D8-403A-B351-30911DC6A1E2}" destId="{C34E37C3-B8B2-4890-A535-572939F89151}" srcOrd="0" destOrd="0" presId="urn:microsoft.com/office/officeart/2005/8/layout/hChevron3"/>
    <dgm:cxn modelId="{F8866C3E-8104-4485-A65B-C623611FE9C6}" type="presOf" srcId="{189EC5B7-9349-4753-AD32-C7EC638B6A77}" destId="{207DD84F-C613-4C73-838B-3DF7B9CE18D3}" srcOrd="0" destOrd="0" presId="urn:microsoft.com/office/officeart/2005/8/layout/hChevron3"/>
    <dgm:cxn modelId="{3532B33A-B712-47E9-B859-A534FE76F701}" srcId="{189EC5B7-9349-4753-AD32-C7EC638B6A77}" destId="{043DA8A0-548E-42DA-AB4D-159C829D10A0}" srcOrd="2" destOrd="0" parTransId="{5218305E-49AF-42F8-8D0A-86321833B87B}" sibTransId="{BB8A2D48-FA7A-41D4-92E8-CA63A1694D94}"/>
    <dgm:cxn modelId="{3514E3A5-B841-407D-A73B-CF41490AA480}" type="presParOf" srcId="{207DD84F-C613-4C73-838B-3DF7B9CE18D3}" destId="{2B239C6E-968D-49CC-A8C6-CE4ECB81450F}" srcOrd="0" destOrd="0" presId="urn:microsoft.com/office/officeart/2005/8/layout/hChevron3"/>
    <dgm:cxn modelId="{9B9FAFAD-C8EA-4343-8287-F0A38CCEE471}" type="presParOf" srcId="{207DD84F-C613-4C73-838B-3DF7B9CE18D3}" destId="{3450D7AC-8E71-4CE6-B523-F032F98D3925}" srcOrd="1" destOrd="0" presId="urn:microsoft.com/office/officeart/2005/8/layout/hChevron3"/>
    <dgm:cxn modelId="{C89B97E3-BA34-47C6-9F7E-F6D45EF17122}" type="presParOf" srcId="{207DD84F-C613-4C73-838B-3DF7B9CE18D3}" destId="{AF49762F-B0A1-4E24-9733-100765570636}" srcOrd="2" destOrd="0" presId="urn:microsoft.com/office/officeart/2005/8/layout/hChevron3"/>
    <dgm:cxn modelId="{894C3DF5-327A-43E5-92DB-5FD7AEDC136B}" type="presParOf" srcId="{207DD84F-C613-4C73-838B-3DF7B9CE18D3}" destId="{1978CC65-E7E9-4C30-AB59-43833FD211DB}" srcOrd="3" destOrd="0" presId="urn:microsoft.com/office/officeart/2005/8/layout/hChevron3"/>
    <dgm:cxn modelId="{2498414E-71BF-4911-9DD9-084AF7D58F73}" type="presParOf" srcId="{207DD84F-C613-4C73-838B-3DF7B9CE18D3}" destId="{2E7019DA-BBE2-4AD1-AD00-A8DFF34B104E}" srcOrd="4" destOrd="0" presId="urn:microsoft.com/office/officeart/2005/8/layout/hChevron3"/>
    <dgm:cxn modelId="{551B7B5F-C4BA-4B49-90DA-7C039DB4312A}" type="presParOf" srcId="{207DD84F-C613-4C73-838B-3DF7B9CE18D3}" destId="{B7791AEA-729F-4737-A6FA-0E8CCF7F75C0}" srcOrd="5" destOrd="0" presId="urn:microsoft.com/office/officeart/2005/8/layout/hChevron3"/>
    <dgm:cxn modelId="{0C9D0975-5177-41A3-BE89-5AC0F03306AB}" type="presParOf" srcId="{207DD84F-C613-4C73-838B-3DF7B9CE18D3}" destId="{CDBC8B62-228B-45BE-BB79-C2D324276A97}" srcOrd="6" destOrd="0" presId="urn:microsoft.com/office/officeart/2005/8/layout/hChevron3"/>
    <dgm:cxn modelId="{35E9D97B-82F5-4C4E-A6EB-00AF420A3D5B}" type="presParOf" srcId="{207DD84F-C613-4C73-838B-3DF7B9CE18D3}" destId="{30610C73-5BA2-42D4-9E2B-25D28576D195}" srcOrd="7" destOrd="0" presId="urn:microsoft.com/office/officeart/2005/8/layout/hChevron3"/>
    <dgm:cxn modelId="{10B8DDD3-AEA2-4EDB-8322-ADEA26DA7381}" type="presParOf" srcId="{207DD84F-C613-4C73-838B-3DF7B9CE18D3}" destId="{C34E37C3-B8B2-4890-A535-572939F8915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2D69B6-A38E-452B-8F0E-F5C3A246E5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F3FEF-8A8A-439F-BD7E-C960AE9D3102}">
      <dgm:prSet phldrT="[Text]"/>
      <dgm:spPr/>
      <dgm:t>
        <a:bodyPr/>
        <a:lstStyle/>
        <a:p>
          <a:r>
            <a:rPr lang="en-US" dirty="0"/>
            <a:t>Check</a:t>
          </a:r>
        </a:p>
      </dgm:t>
    </dgm:pt>
    <dgm:pt modelId="{2D489DA6-95E3-4F28-9EBB-3B922C6DFA25}" type="parTrans" cxnId="{1123154C-8B94-49A5-9A7D-2EA2AFFC0229}">
      <dgm:prSet/>
      <dgm:spPr/>
      <dgm:t>
        <a:bodyPr/>
        <a:lstStyle/>
        <a:p>
          <a:endParaRPr lang="en-US"/>
        </a:p>
      </dgm:t>
    </dgm:pt>
    <dgm:pt modelId="{423FD973-52F1-4B83-BC7C-F735C937BEE5}" type="sibTrans" cxnId="{1123154C-8B94-49A5-9A7D-2EA2AFFC0229}">
      <dgm:prSet/>
      <dgm:spPr/>
      <dgm:t>
        <a:bodyPr/>
        <a:lstStyle/>
        <a:p>
          <a:endParaRPr lang="en-US"/>
        </a:p>
      </dgm:t>
    </dgm:pt>
    <dgm:pt modelId="{FC4AA2EF-2343-4B5F-983B-CF80FCB0A2D9}">
      <dgm:prSet phldrT="[Text]"/>
      <dgm:spPr/>
      <dgm:t>
        <a:bodyPr/>
        <a:lstStyle/>
        <a:p>
          <a:r>
            <a:rPr lang="en-US" dirty="0"/>
            <a:t>Verify firm registration</a:t>
          </a:r>
        </a:p>
      </dgm:t>
    </dgm:pt>
    <dgm:pt modelId="{40E56505-D6BC-4611-B1FC-BAB9F4BFD9EE}" type="parTrans" cxnId="{EE08BEAF-6D0F-4668-941E-1468C13B5E89}">
      <dgm:prSet/>
      <dgm:spPr/>
      <dgm:t>
        <a:bodyPr/>
        <a:lstStyle/>
        <a:p>
          <a:endParaRPr lang="en-US"/>
        </a:p>
      </dgm:t>
    </dgm:pt>
    <dgm:pt modelId="{44A0FA8A-E8B1-40F6-A202-11B5451C3CA8}" type="sibTrans" cxnId="{EE08BEAF-6D0F-4668-941E-1468C13B5E89}">
      <dgm:prSet/>
      <dgm:spPr/>
      <dgm:t>
        <a:bodyPr/>
        <a:lstStyle/>
        <a:p>
          <a:endParaRPr lang="en-US"/>
        </a:p>
      </dgm:t>
    </dgm:pt>
    <dgm:pt modelId="{FD5BF7C7-1A64-4859-A3B6-5BFEBEC7A2CD}">
      <dgm:prSet phldrT="[Text]"/>
      <dgm:spPr/>
      <dgm:t>
        <a:bodyPr/>
        <a:lstStyle/>
        <a:p>
          <a:r>
            <a:rPr lang="en-US" dirty="0"/>
            <a:t>Check professional qualification</a:t>
          </a:r>
        </a:p>
      </dgm:t>
    </dgm:pt>
    <dgm:pt modelId="{DA80F5FB-9B22-40F1-87C0-E1618E4269CA}" type="parTrans" cxnId="{37DAD778-ABF8-42F2-A2CE-9F6C18F28DBE}">
      <dgm:prSet/>
      <dgm:spPr/>
      <dgm:t>
        <a:bodyPr/>
        <a:lstStyle/>
        <a:p>
          <a:endParaRPr lang="en-US"/>
        </a:p>
      </dgm:t>
    </dgm:pt>
    <dgm:pt modelId="{FF51F354-80AE-4BB0-9687-E834CF7EF516}" type="sibTrans" cxnId="{37DAD778-ABF8-42F2-A2CE-9F6C18F28DBE}">
      <dgm:prSet/>
      <dgm:spPr/>
      <dgm:t>
        <a:bodyPr/>
        <a:lstStyle/>
        <a:p>
          <a:endParaRPr lang="en-US"/>
        </a:p>
      </dgm:t>
    </dgm:pt>
    <dgm:pt modelId="{CAA24780-7AAD-4DC5-A1B8-B3C59A361015}">
      <dgm:prSet phldrT="[Text]"/>
      <dgm:spPr/>
      <dgm:t>
        <a:bodyPr/>
        <a:lstStyle/>
        <a:p>
          <a:r>
            <a:rPr lang="en-US" dirty="0"/>
            <a:t>Know</a:t>
          </a:r>
        </a:p>
      </dgm:t>
    </dgm:pt>
    <dgm:pt modelId="{67903E6F-E781-4310-81E5-70C3B3AE0F8F}" type="parTrans" cxnId="{FDD69893-AEF8-4C5A-A73D-4D1515C93610}">
      <dgm:prSet/>
      <dgm:spPr/>
      <dgm:t>
        <a:bodyPr/>
        <a:lstStyle/>
        <a:p>
          <a:endParaRPr lang="en-US"/>
        </a:p>
      </dgm:t>
    </dgm:pt>
    <dgm:pt modelId="{1D8410F2-08D2-4884-8025-36EB70258C1C}" type="sibTrans" cxnId="{FDD69893-AEF8-4C5A-A73D-4D1515C93610}">
      <dgm:prSet/>
      <dgm:spPr/>
      <dgm:t>
        <a:bodyPr/>
        <a:lstStyle/>
        <a:p>
          <a:endParaRPr lang="en-US"/>
        </a:p>
      </dgm:t>
    </dgm:pt>
    <dgm:pt modelId="{3A6494F2-29CD-4B0B-90C1-3F7D22EB7F82}">
      <dgm:prSet phldrT="[Text]"/>
      <dgm:spPr/>
      <dgm:t>
        <a:bodyPr/>
        <a:lstStyle/>
        <a:p>
          <a:r>
            <a:rPr lang="en-US" dirty="0"/>
            <a:t>Understand </a:t>
          </a:r>
          <a:r>
            <a:rPr lang="en-US"/>
            <a:t>what professionals </a:t>
          </a:r>
          <a:r>
            <a:rPr lang="en-US" dirty="0"/>
            <a:t>can and can’t do under MSRB rules</a:t>
          </a:r>
        </a:p>
      </dgm:t>
    </dgm:pt>
    <dgm:pt modelId="{9FD90298-A1CF-4A4C-9989-C34EA499A14A}" type="parTrans" cxnId="{5817E27F-5BFF-4A00-8766-7ED069FA28E3}">
      <dgm:prSet/>
      <dgm:spPr/>
      <dgm:t>
        <a:bodyPr/>
        <a:lstStyle/>
        <a:p>
          <a:endParaRPr lang="en-US"/>
        </a:p>
      </dgm:t>
    </dgm:pt>
    <dgm:pt modelId="{DAB83B1C-B19A-4A0B-AD78-46805F860D61}" type="sibTrans" cxnId="{5817E27F-5BFF-4A00-8766-7ED069FA28E3}">
      <dgm:prSet/>
      <dgm:spPr/>
      <dgm:t>
        <a:bodyPr/>
        <a:lstStyle/>
        <a:p>
          <a:endParaRPr lang="en-US"/>
        </a:p>
      </dgm:t>
    </dgm:pt>
    <dgm:pt modelId="{7E81C07C-5195-4979-8637-B7A68EEF2323}">
      <dgm:prSet phldrT="[Text]"/>
      <dgm:spPr/>
      <dgm:t>
        <a:bodyPr/>
        <a:lstStyle/>
        <a:p>
          <a:r>
            <a:rPr lang="en-US" dirty="0"/>
            <a:t>Report</a:t>
          </a:r>
        </a:p>
      </dgm:t>
    </dgm:pt>
    <dgm:pt modelId="{3E86C280-DF87-4C43-BCDC-5F8A71194202}" type="parTrans" cxnId="{2A31017A-8ADC-4086-8AEF-78CF67D2CD8F}">
      <dgm:prSet/>
      <dgm:spPr/>
      <dgm:t>
        <a:bodyPr/>
        <a:lstStyle/>
        <a:p>
          <a:endParaRPr lang="en-US"/>
        </a:p>
      </dgm:t>
    </dgm:pt>
    <dgm:pt modelId="{4CD54F45-5947-48BE-919A-550005151C96}" type="sibTrans" cxnId="{2A31017A-8ADC-4086-8AEF-78CF67D2CD8F}">
      <dgm:prSet/>
      <dgm:spPr/>
      <dgm:t>
        <a:bodyPr/>
        <a:lstStyle/>
        <a:p>
          <a:endParaRPr lang="en-US"/>
        </a:p>
      </dgm:t>
    </dgm:pt>
    <dgm:pt modelId="{6E153CE9-C919-4CD2-934D-A7B10B75B206}">
      <dgm:prSet phldrT="[Text]"/>
      <dgm:spPr/>
      <dgm:t>
        <a:bodyPr/>
        <a:lstStyle/>
        <a:p>
          <a:r>
            <a:rPr lang="en-US" dirty="0"/>
            <a:t>Contact the MSRB to report potential rule violations</a:t>
          </a:r>
        </a:p>
      </dgm:t>
    </dgm:pt>
    <dgm:pt modelId="{A0C9926C-D401-4F12-8674-4D4EBCF73C50}" type="parTrans" cxnId="{67990D5B-1019-487C-99A4-B1CE089E641B}">
      <dgm:prSet/>
      <dgm:spPr/>
      <dgm:t>
        <a:bodyPr/>
        <a:lstStyle/>
        <a:p>
          <a:endParaRPr lang="en-US"/>
        </a:p>
      </dgm:t>
    </dgm:pt>
    <dgm:pt modelId="{92F1CC17-98BC-4BFC-B325-09C25E0B126D}" type="sibTrans" cxnId="{67990D5B-1019-487C-99A4-B1CE089E641B}">
      <dgm:prSet/>
      <dgm:spPr/>
      <dgm:t>
        <a:bodyPr/>
        <a:lstStyle/>
        <a:p>
          <a:endParaRPr lang="en-US"/>
        </a:p>
      </dgm:t>
    </dgm:pt>
    <dgm:pt modelId="{D816D809-1AD5-4136-8A25-E2730CAC390E}" type="pres">
      <dgm:prSet presAssocID="{BF2D69B6-A38E-452B-8F0E-F5C3A246E5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05480-C9C8-42B6-9EA9-3A1E7C3751C2}" type="pres">
      <dgm:prSet presAssocID="{A76F3FEF-8A8A-439F-BD7E-C960AE9D3102}" presName="composite" presStyleCnt="0"/>
      <dgm:spPr/>
    </dgm:pt>
    <dgm:pt modelId="{FEDBE1A2-842A-4F39-9419-4BF5BD54A155}" type="pres">
      <dgm:prSet presAssocID="{A76F3FEF-8A8A-439F-BD7E-C960AE9D31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8FC7D-0950-4C54-BFD9-E1B891B56FF0}" type="pres">
      <dgm:prSet presAssocID="{A76F3FEF-8A8A-439F-BD7E-C960AE9D31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B6480-8BAB-4365-82AB-B4D0903B2FA3}" type="pres">
      <dgm:prSet presAssocID="{423FD973-52F1-4B83-BC7C-F735C937BEE5}" presName="sp" presStyleCnt="0"/>
      <dgm:spPr/>
    </dgm:pt>
    <dgm:pt modelId="{F3DF1E77-C6EE-43B4-8626-436A22B77897}" type="pres">
      <dgm:prSet presAssocID="{CAA24780-7AAD-4DC5-A1B8-B3C59A361015}" presName="composite" presStyleCnt="0"/>
      <dgm:spPr/>
    </dgm:pt>
    <dgm:pt modelId="{0E9EF53F-F3AD-4D2C-862A-B41775A086BF}" type="pres">
      <dgm:prSet presAssocID="{CAA24780-7AAD-4DC5-A1B8-B3C59A3610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78D65-E5CA-465E-B56A-90D4D0244E04}" type="pres">
      <dgm:prSet presAssocID="{CAA24780-7AAD-4DC5-A1B8-B3C59A3610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9AFB4-F1D9-4675-AE51-C82FA54B5708}" type="pres">
      <dgm:prSet presAssocID="{1D8410F2-08D2-4884-8025-36EB70258C1C}" presName="sp" presStyleCnt="0"/>
      <dgm:spPr/>
    </dgm:pt>
    <dgm:pt modelId="{A8ED2592-F30D-4553-A618-8199C46D66AB}" type="pres">
      <dgm:prSet presAssocID="{7E81C07C-5195-4979-8637-B7A68EEF2323}" presName="composite" presStyleCnt="0"/>
      <dgm:spPr/>
    </dgm:pt>
    <dgm:pt modelId="{9D3269C0-659E-44F0-8BF6-55798E1E6B2B}" type="pres">
      <dgm:prSet presAssocID="{7E81C07C-5195-4979-8637-B7A68EEF232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8562C-0C57-4712-BA98-36A9185057EB}" type="pres">
      <dgm:prSet presAssocID="{7E81C07C-5195-4979-8637-B7A68EEF232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D69893-AEF8-4C5A-A73D-4D1515C93610}" srcId="{BF2D69B6-A38E-452B-8F0E-F5C3A246E559}" destId="{CAA24780-7AAD-4DC5-A1B8-B3C59A361015}" srcOrd="1" destOrd="0" parTransId="{67903E6F-E781-4310-81E5-70C3B3AE0F8F}" sibTransId="{1D8410F2-08D2-4884-8025-36EB70258C1C}"/>
    <dgm:cxn modelId="{5817E27F-5BFF-4A00-8766-7ED069FA28E3}" srcId="{CAA24780-7AAD-4DC5-A1B8-B3C59A361015}" destId="{3A6494F2-29CD-4B0B-90C1-3F7D22EB7F82}" srcOrd="0" destOrd="0" parTransId="{9FD90298-A1CF-4A4C-9989-C34EA499A14A}" sibTransId="{DAB83B1C-B19A-4A0B-AD78-46805F860D61}"/>
    <dgm:cxn modelId="{6E2BCF9B-0AC1-439B-9BCE-B4648E43C53D}" type="presOf" srcId="{6E153CE9-C919-4CD2-934D-A7B10B75B206}" destId="{DFE8562C-0C57-4712-BA98-36A9185057EB}" srcOrd="0" destOrd="0" presId="urn:microsoft.com/office/officeart/2005/8/layout/chevron2"/>
    <dgm:cxn modelId="{2A31017A-8ADC-4086-8AEF-78CF67D2CD8F}" srcId="{BF2D69B6-A38E-452B-8F0E-F5C3A246E559}" destId="{7E81C07C-5195-4979-8637-B7A68EEF2323}" srcOrd="2" destOrd="0" parTransId="{3E86C280-DF87-4C43-BCDC-5F8A71194202}" sibTransId="{4CD54F45-5947-48BE-919A-550005151C96}"/>
    <dgm:cxn modelId="{97D28AED-8FBE-469E-BD7B-F67F5D4F1060}" type="presOf" srcId="{FC4AA2EF-2343-4B5F-983B-CF80FCB0A2D9}" destId="{42A8FC7D-0950-4C54-BFD9-E1B891B56FF0}" srcOrd="0" destOrd="0" presId="urn:microsoft.com/office/officeart/2005/8/layout/chevron2"/>
    <dgm:cxn modelId="{67990D5B-1019-487C-99A4-B1CE089E641B}" srcId="{7E81C07C-5195-4979-8637-B7A68EEF2323}" destId="{6E153CE9-C919-4CD2-934D-A7B10B75B206}" srcOrd="0" destOrd="0" parTransId="{A0C9926C-D401-4F12-8674-4D4EBCF73C50}" sibTransId="{92F1CC17-98BC-4BFC-B325-09C25E0B126D}"/>
    <dgm:cxn modelId="{EE08BEAF-6D0F-4668-941E-1468C13B5E89}" srcId="{A76F3FEF-8A8A-439F-BD7E-C960AE9D3102}" destId="{FC4AA2EF-2343-4B5F-983B-CF80FCB0A2D9}" srcOrd="0" destOrd="0" parTransId="{40E56505-D6BC-4611-B1FC-BAB9F4BFD9EE}" sibTransId="{44A0FA8A-E8B1-40F6-A202-11B5451C3CA8}"/>
    <dgm:cxn modelId="{5149FF26-9B63-42B0-A227-7A314D3F53E4}" type="presOf" srcId="{BF2D69B6-A38E-452B-8F0E-F5C3A246E559}" destId="{D816D809-1AD5-4136-8A25-E2730CAC390E}" srcOrd="0" destOrd="0" presId="urn:microsoft.com/office/officeart/2005/8/layout/chevron2"/>
    <dgm:cxn modelId="{6C1A5512-8BC5-4F76-B157-404789D8FF39}" type="presOf" srcId="{FD5BF7C7-1A64-4859-A3B6-5BFEBEC7A2CD}" destId="{42A8FC7D-0950-4C54-BFD9-E1B891B56FF0}" srcOrd="0" destOrd="1" presId="urn:microsoft.com/office/officeart/2005/8/layout/chevron2"/>
    <dgm:cxn modelId="{37DAD778-ABF8-42F2-A2CE-9F6C18F28DBE}" srcId="{A76F3FEF-8A8A-439F-BD7E-C960AE9D3102}" destId="{FD5BF7C7-1A64-4859-A3B6-5BFEBEC7A2CD}" srcOrd="1" destOrd="0" parTransId="{DA80F5FB-9B22-40F1-87C0-E1618E4269CA}" sibTransId="{FF51F354-80AE-4BB0-9687-E834CF7EF516}"/>
    <dgm:cxn modelId="{49AD57BC-AB5C-4C18-8BC9-BC9E2DC6EDCF}" type="presOf" srcId="{A76F3FEF-8A8A-439F-BD7E-C960AE9D3102}" destId="{FEDBE1A2-842A-4F39-9419-4BF5BD54A155}" srcOrd="0" destOrd="0" presId="urn:microsoft.com/office/officeart/2005/8/layout/chevron2"/>
    <dgm:cxn modelId="{2813D89B-69ED-408B-83F7-673AE13FCC9B}" type="presOf" srcId="{3A6494F2-29CD-4B0B-90C1-3F7D22EB7F82}" destId="{DAB78D65-E5CA-465E-B56A-90D4D0244E04}" srcOrd="0" destOrd="0" presId="urn:microsoft.com/office/officeart/2005/8/layout/chevron2"/>
    <dgm:cxn modelId="{1123154C-8B94-49A5-9A7D-2EA2AFFC0229}" srcId="{BF2D69B6-A38E-452B-8F0E-F5C3A246E559}" destId="{A76F3FEF-8A8A-439F-BD7E-C960AE9D3102}" srcOrd="0" destOrd="0" parTransId="{2D489DA6-95E3-4F28-9EBB-3B922C6DFA25}" sibTransId="{423FD973-52F1-4B83-BC7C-F735C937BEE5}"/>
    <dgm:cxn modelId="{14E965F3-B99B-440E-8874-AA700D89DC5B}" type="presOf" srcId="{CAA24780-7AAD-4DC5-A1B8-B3C59A361015}" destId="{0E9EF53F-F3AD-4D2C-862A-B41775A086BF}" srcOrd="0" destOrd="0" presId="urn:microsoft.com/office/officeart/2005/8/layout/chevron2"/>
    <dgm:cxn modelId="{E12A192F-25AE-4645-A71C-08A014B99FA8}" type="presOf" srcId="{7E81C07C-5195-4979-8637-B7A68EEF2323}" destId="{9D3269C0-659E-44F0-8BF6-55798E1E6B2B}" srcOrd="0" destOrd="0" presId="urn:microsoft.com/office/officeart/2005/8/layout/chevron2"/>
    <dgm:cxn modelId="{13BF9B68-60D9-4C00-9B67-A0769A9C02BC}" type="presParOf" srcId="{D816D809-1AD5-4136-8A25-E2730CAC390E}" destId="{67805480-C9C8-42B6-9EA9-3A1E7C3751C2}" srcOrd="0" destOrd="0" presId="urn:microsoft.com/office/officeart/2005/8/layout/chevron2"/>
    <dgm:cxn modelId="{7F63CDBA-6C03-4904-A61E-724FC9A74189}" type="presParOf" srcId="{67805480-C9C8-42B6-9EA9-3A1E7C3751C2}" destId="{FEDBE1A2-842A-4F39-9419-4BF5BD54A155}" srcOrd="0" destOrd="0" presId="urn:microsoft.com/office/officeart/2005/8/layout/chevron2"/>
    <dgm:cxn modelId="{FBD786F7-0332-4E88-A3A8-466A989E2573}" type="presParOf" srcId="{67805480-C9C8-42B6-9EA9-3A1E7C3751C2}" destId="{42A8FC7D-0950-4C54-BFD9-E1B891B56FF0}" srcOrd="1" destOrd="0" presId="urn:microsoft.com/office/officeart/2005/8/layout/chevron2"/>
    <dgm:cxn modelId="{FD73E77B-263E-442B-813B-973360024858}" type="presParOf" srcId="{D816D809-1AD5-4136-8A25-E2730CAC390E}" destId="{3CDB6480-8BAB-4365-82AB-B4D0903B2FA3}" srcOrd="1" destOrd="0" presId="urn:microsoft.com/office/officeart/2005/8/layout/chevron2"/>
    <dgm:cxn modelId="{BCBE0098-EF53-44CC-B99B-097B4573B183}" type="presParOf" srcId="{D816D809-1AD5-4136-8A25-E2730CAC390E}" destId="{F3DF1E77-C6EE-43B4-8626-436A22B77897}" srcOrd="2" destOrd="0" presId="urn:microsoft.com/office/officeart/2005/8/layout/chevron2"/>
    <dgm:cxn modelId="{90CE22CD-D64C-4C60-8C25-C83E48D52A2C}" type="presParOf" srcId="{F3DF1E77-C6EE-43B4-8626-436A22B77897}" destId="{0E9EF53F-F3AD-4D2C-862A-B41775A086BF}" srcOrd="0" destOrd="0" presId="urn:microsoft.com/office/officeart/2005/8/layout/chevron2"/>
    <dgm:cxn modelId="{092A3110-F6B8-42AC-A376-50A1EE6B33E5}" type="presParOf" srcId="{F3DF1E77-C6EE-43B4-8626-436A22B77897}" destId="{DAB78D65-E5CA-465E-B56A-90D4D0244E04}" srcOrd="1" destOrd="0" presId="urn:microsoft.com/office/officeart/2005/8/layout/chevron2"/>
    <dgm:cxn modelId="{4D38715F-3613-4A8C-B417-373866587B5A}" type="presParOf" srcId="{D816D809-1AD5-4136-8A25-E2730CAC390E}" destId="{DD49AFB4-F1D9-4675-AE51-C82FA54B5708}" srcOrd="3" destOrd="0" presId="urn:microsoft.com/office/officeart/2005/8/layout/chevron2"/>
    <dgm:cxn modelId="{FB094EBC-9841-4B08-8097-51A37ECF4B57}" type="presParOf" srcId="{D816D809-1AD5-4136-8A25-E2730CAC390E}" destId="{A8ED2592-F30D-4553-A618-8199C46D66AB}" srcOrd="4" destOrd="0" presId="urn:microsoft.com/office/officeart/2005/8/layout/chevron2"/>
    <dgm:cxn modelId="{03B6CA6F-CDD8-4CC7-9437-CAB047342B55}" type="presParOf" srcId="{A8ED2592-F30D-4553-A618-8199C46D66AB}" destId="{9D3269C0-659E-44F0-8BF6-55798E1E6B2B}" srcOrd="0" destOrd="0" presId="urn:microsoft.com/office/officeart/2005/8/layout/chevron2"/>
    <dgm:cxn modelId="{C191BE60-9B19-4002-90BF-79842D00FFB2}" type="presParOf" srcId="{A8ED2592-F30D-4553-A618-8199C46D66AB}" destId="{DFE8562C-0C57-4712-BA98-36A9185057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CB3631-DEF6-4C51-8E79-8AD9F3A5FA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A1BE-9B63-4FD2-AED6-3CB99DDF8A85}">
      <dgm:prSet phldrT="[Text]"/>
      <dgm:spPr/>
      <dgm:t>
        <a:bodyPr/>
        <a:lstStyle/>
        <a:p>
          <a:r>
            <a:rPr lang="en-US" dirty="0"/>
            <a:t>Financial/ Operational</a:t>
          </a:r>
        </a:p>
      </dgm:t>
    </dgm:pt>
    <dgm:pt modelId="{BC0715C6-942F-49FD-81B0-34DEC6A5379D}" type="parTrans" cxnId="{0655F5C1-A9BC-4DBD-9A6C-74FAE1A04BAA}">
      <dgm:prSet/>
      <dgm:spPr/>
      <dgm:t>
        <a:bodyPr/>
        <a:lstStyle/>
        <a:p>
          <a:endParaRPr lang="en-US"/>
        </a:p>
      </dgm:t>
    </dgm:pt>
    <dgm:pt modelId="{E75741EA-6F17-436B-BA86-31E055331558}" type="sibTrans" cxnId="{0655F5C1-A9BC-4DBD-9A6C-74FAE1A04BAA}">
      <dgm:prSet/>
      <dgm:spPr/>
      <dgm:t>
        <a:bodyPr/>
        <a:lstStyle/>
        <a:p>
          <a:endParaRPr lang="en-US"/>
        </a:p>
      </dgm:t>
    </dgm:pt>
    <dgm:pt modelId="{C96DC59C-61CE-4542-BEF2-8869ECDCE5DB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Comprehensive Annual Financial Report</a:t>
          </a:r>
        </a:p>
      </dgm:t>
    </dgm:pt>
    <dgm:pt modelId="{7EFD3166-CB8F-45D5-98DF-4ABE095B5F5E}" type="parTrans" cxnId="{997050F8-E134-46B9-A8A8-3AB310982910}">
      <dgm:prSet/>
      <dgm:spPr/>
      <dgm:t>
        <a:bodyPr/>
        <a:lstStyle/>
        <a:p>
          <a:endParaRPr lang="en-US"/>
        </a:p>
      </dgm:t>
    </dgm:pt>
    <dgm:pt modelId="{ECA0567E-ABD6-40A0-A9CE-2A35D4F4FCE2}" type="sibTrans" cxnId="{997050F8-E134-46B9-A8A8-3AB310982910}">
      <dgm:prSet/>
      <dgm:spPr/>
      <dgm:t>
        <a:bodyPr/>
        <a:lstStyle/>
        <a:p>
          <a:endParaRPr lang="en-US"/>
        </a:p>
      </dgm:t>
    </dgm:pt>
    <dgm:pt modelId="{B92820CF-3B75-48BC-9405-2B3EE4CF7139}">
      <dgm:prSet phldrT="[Text]"/>
      <dgm:spPr/>
      <dgm:t>
        <a:bodyPr/>
        <a:lstStyle/>
        <a:p>
          <a:r>
            <a:rPr lang="en-US" dirty="0"/>
            <a:t>Event Notices</a:t>
          </a:r>
        </a:p>
      </dgm:t>
    </dgm:pt>
    <dgm:pt modelId="{22115179-D469-420B-86A2-50D6FB7EBA51}" type="parTrans" cxnId="{C89D50C4-07EF-41FF-8110-1B144CD89F07}">
      <dgm:prSet/>
      <dgm:spPr/>
      <dgm:t>
        <a:bodyPr/>
        <a:lstStyle/>
        <a:p>
          <a:endParaRPr lang="en-US"/>
        </a:p>
      </dgm:t>
    </dgm:pt>
    <dgm:pt modelId="{8B09FB7C-9DA2-41A8-86A2-3ADAD6D7095D}" type="sibTrans" cxnId="{C89D50C4-07EF-41FF-8110-1B144CD89F07}">
      <dgm:prSet/>
      <dgm:spPr/>
      <dgm:t>
        <a:bodyPr/>
        <a:lstStyle/>
        <a:p>
          <a:endParaRPr lang="en-US"/>
        </a:p>
      </dgm:t>
    </dgm:pt>
    <dgm:pt modelId="{416CB23D-42AC-43EF-B540-EC5F3F9A0632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Notices of specific events that can have an impact on key features of the bonds</a:t>
          </a:r>
        </a:p>
      </dgm:t>
    </dgm:pt>
    <dgm:pt modelId="{A1ACC3D4-34CE-4765-A6BA-75FECB36DBB4}" type="parTrans" cxnId="{340BA748-0173-498F-895B-37AF7E00F703}">
      <dgm:prSet/>
      <dgm:spPr/>
      <dgm:t>
        <a:bodyPr/>
        <a:lstStyle/>
        <a:p>
          <a:endParaRPr lang="en-US"/>
        </a:p>
      </dgm:t>
    </dgm:pt>
    <dgm:pt modelId="{1CC23A06-0665-4F9E-BD22-CF4294C6FECE}" type="sibTrans" cxnId="{340BA748-0173-498F-895B-37AF7E00F703}">
      <dgm:prSet/>
      <dgm:spPr/>
      <dgm:t>
        <a:bodyPr/>
        <a:lstStyle/>
        <a:p>
          <a:endParaRPr lang="en-US"/>
        </a:p>
      </dgm:t>
    </dgm:pt>
    <dgm:pt modelId="{095EC533-9B80-4075-8C6E-C7F39F306A6A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Audited Financial Statements</a:t>
          </a:r>
        </a:p>
      </dgm:t>
    </dgm:pt>
    <dgm:pt modelId="{FBD57FE2-BA6C-46D2-B9AA-258F6C8A6EE5}" type="sibTrans" cxnId="{AA01FA73-F35C-4CE3-8166-6572A6F2422A}">
      <dgm:prSet/>
      <dgm:spPr/>
      <dgm:t>
        <a:bodyPr/>
        <a:lstStyle/>
        <a:p>
          <a:endParaRPr lang="en-US"/>
        </a:p>
      </dgm:t>
    </dgm:pt>
    <dgm:pt modelId="{A66028EB-FE19-429B-9D98-3703F43B849C}" type="parTrans" cxnId="{AA01FA73-F35C-4CE3-8166-6572A6F2422A}">
      <dgm:prSet/>
      <dgm:spPr/>
      <dgm:t>
        <a:bodyPr/>
        <a:lstStyle/>
        <a:p>
          <a:endParaRPr lang="en-US"/>
        </a:p>
      </dgm:t>
    </dgm:pt>
    <dgm:pt modelId="{40743A90-ACB3-42A8-9664-9DB73B7CF17E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Financial Information</a:t>
          </a:r>
        </a:p>
      </dgm:t>
    </dgm:pt>
    <dgm:pt modelId="{56ADF36A-3480-451C-86AB-3726B34E2FAA}" type="parTrans" cxnId="{F99CCD72-3641-49A0-9399-A3170557F9F5}">
      <dgm:prSet/>
      <dgm:spPr/>
      <dgm:t>
        <a:bodyPr/>
        <a:lstStyle/>
        <a:p>
          <a:endParaRPr lang="en-US"/>
        </a:p>
      </dgm:t>
    </dgm:pt>
    <dgm:pt modelId="{D7ED0D75-B80C-4496-B595-B67CEF59A535}" type="sibTrans" cxnId="{F99CCD72-3641-49A0-9399-A3170557F9F5}">
      <dgm:prSet/>
      <dgm:spPr/>
      <dgm:t>
        <a:bodyPr/>
        <a:lstStyle/>
        <a:p>
          <a:endParaRPr lang="en-US"/>
        </a:p>
      </dgm:t>
    </dgm:pt>
    <dgm:pt modelId="{0D2A094B-8264-44EF-8A5C-BF38AB58616F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Operating Data</a:t>
          </a:r>
        </a:p>
      </dgm:t>
    </dgm:pt>
    <dgm:pt modelId="{34A1C106-630A-411B-A404-85ACC0EFE7F8}" type="parTrans" cxnId="{2C3DBC46-5B41-44E0-9804-1B23AC5DE754}">
      <dgm:prSet/>
      <dgm:spPr/>
      <dgm:t>
        <a:bodyPr/>
        <a:lstStyle/>
        <a:p>
          <a:endParaRPr lang="en-US"/>
        </a:p>
      </dgm:t>
    </dgm:pt>
    <dgm:pt modelId="{DDE4751C-7D20-4876-81E7-2B0BE8680F7C}" type="sibTrans" cxnId="{2C3DBC46-5B41-44E0-9804-1B23AC5DE754}">
      <dgm:prSet/>
      <dgm:spPr/>
      <dgm:t>
        <a:bodyPr/>
        <a:lstStyle/>
        <a:p>
          <a:endParaRPr lang="en-US"/>
        </a:p>
      </dgm:t>
    </dgm:pt>
    <dgm:pt modelId="{8028C8E3-E5DE-470C-961E-B346244275C1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Notice of Failure to File Annual Financials</a:t>
          </a:r>
        </a:p>
      </dgm:t>
    </dgm:pt>
    <dgm:pt modelId="{5C01665F-691E-4281-9F0C-A836EE21C070}" type="parTrans" cxnId="{C297D0C3-F63C-44B7-8863-13C65AF49B5E}">
      <dgm:prSet/>
      <dgm:spPr/>
      <dgm:t>
        <a:bodyPr/>
        <a:lstStyle/>
        <a:p>
          <a:endParaRPr lang="en-US"/>
        </a:p>
      </dgm:t>
    </dgm:pt>
    <dgm:pt modelId="{10715FE1-8CDF-477E-9709-772AE69C8458}" type="sibTrans" cxnId="{C297D0C3-F63C-44B7-8863-13C65AF49B5E}">
      <dgm:prSet/>
      <dgm:spPr/>
      <dgm:t>
        <a:bodyPr/>
        <a:lstStyle/>
        <a:p>
          <a:endParaRPr lang="en-US"/>
        </a:p>
      </dgm:t>
    </dgm:pt>
    <dgm:pt modelId="{765219EF-EE0E-4038-B5D8-C91E484A923B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Must be submitted within 10 business days</a:t>
          </a:r>
        </a:p>
      </dgm:t>
    </dgm:pt>
    <dgm:pt modelId="{5488A281-9DA2-4EA2-BF4C-EC83948EC494}" type="parTrans" cxnId="{3D481881-8EC2-4C75-BA7F-BA2FC2F7692B}">
      <dgm:prSet/>
      <dgm:spPr/>
      <dgm:t>
        <a:bodyPr/>
        <a:lstStyle/>
        <a:p>
          <a:endParaRPr lang="en-US"/>
        </a:p>
      </dgm:t>
    </dgm:pt>
    <dgm:pt modelId="{71527E6E-D89D-4DBD-AB3B-B612F60DF77A}" type="sibTrans" cxnId="{3D481881-8EC2-4C75-BA7F-BA2FC2F7692B}">
      <dgm:prSet/>
      <dgm:spPr/>
      <dgm:t>
        <a:bodyPr/>
        <a:lstStyle/>
        <a:p>
          <a:endParaRPr lang="en-US"/>
        </a:p>
      </dgm:t>
    </dgm:pt>
    <dgm:pt modelId="{B5C51F6B-0315-4BA8-93A4-FE929DABD51E}" type="pres">
      <dgm:prSet presAssocID="{16CB3631-DEF6-4C51-8E79-8AD9F3A5FA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209CF-4A26-4749-AF69-89F00ECA41EE}" type="pres">
      <dgm:prSet presAssocID="{1851A1BE-9B63-4FD2-AED6-3CB99DDF8A85}" presName="linNode" presStyleCnt="0"/>
      <dgm:spPr/>
    </dgm:pt>
    <dgm:pt modelId="{15BB91C3-A74E-4694-963B-9D2F0F49AE26}" type="pres">
      <dgm:prSet presAssocID="{1851A1BE-9B63-4FD2-AED6-3CB99DDF8A8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39A33-06FD-4D33-A8BF-5B4EBF734AD9}" type="pres">
      <dgm:prSet presAssocID="{1851A1BE-9B63-4FD2-AED6-3CB99DDF8A8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8375B-E973-4C92-B604-C3C1DB125EDE}" type="pres">
      <dgm:prSet presAssocID="{E75741EA-6F17-436B-BA86-31E055331558}" presName="sp" presStyleCnt="0"/>
      <dgm:spPr/>
    </dgm:pt>
    <dgm:pt modelId="{E760D0CD-686B-4F16-B2B8-76FBF40B5344}" type="pres">
      <dgm:prSet presAssocID="{B92820CF-3B75-48BC-9405-2B3EE4CF7139}" presName="linNode" presStyleCnt="0"/>
      <dgm:spPr/>
    </dgm:pt>
    <dgm:pt modelId="{80CC0867-5767-4472-ABBC-BA286B4AD73E}" type="pres">
      <dgm:prSet presAssocID="{B92820CF-3B75-48BC-9405-2B3EE4CF713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89641-E7EA-4E80-AB87-52DA2F810A33}" type="pres">
      <dgm:prSet presAssocID="{B92820CF-3B75-48BC-9405-2B3EE4CF713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050F8-E134-46B9-A8A8-3AB310982910}" srcId="{1851A1BE-9B63-4FD2-AED6-3CB99DDF8A85}" destId="{C96DC59C-61CE-4542-BEF2-8869ECDCE5DB}" srcOrd="0" destOrd="0" parTransId="{7EFD3166-CB8F-45D5-98DF-4ABE095B5F5E}" sibTransId="{ECA0567E-ABD6-40A0-A9CE-2A35D4F4FCE2}"/>
    <dgm:cxn modelId="{C89D50C4-07EF-41FF-8110-1B144CD89F07}" srcId="{16CB3631-DEF6-4C51-8E79-8AD9F3A5FA95}" destId="{B92820CF-3B75-48BC-9405-2B3EE4CF7139}" srcOrd="1" destOrd="0" parTransId="{22115179-D469-420B-86A2-50D6FB7EBA51}" sibTransId="{8B09FB7C-9DA2-41A8-86A2-3ADAD6D7095D}"/>
    <dgm:cxn modelId="{3D481881-8EC2-4C75-BA7F-BA2FC2F7692B}" srcId="{B92820CF-3B75-48BC-9405-2B3EE4CF7139}" destId="{765219EF-EE0E-4038-B5D8-C91E484A923B}" srcOrd="1" destOrd="0" parTransId="{5488A281-9DA2-4EA2-BF4C-EC83948EC494}" sibTransId="{71527E6E-D89D-4DBD-AB3B-B612F60DF77A}"/>
    <dgm:cxn modelId="{340BA748-0173-498F-895B-37AF7E00F703}" srcId="{B92820CF-3B75-48BC-9405-2B3EE4CF7139}" destId="{416CB23D-42AC-43EF-B540-EC5F3F9A0632}" srcOrd="0" destOrd="0" parTransId="{A1ACC3D4-34CE-4765-A6BA-75FECB36DBB4}" sibTransId="{1CC23A06-0665-4F9E-BD22-CF4294C6FECE}"/>
    <dgm:cxn modelId="{92D22F03-4968-4CE3-ACDD-7FCAD540FACA}" type="presOf" srcId="{765219EF-EE0E-4038-B5D8-C91E484A923B}" destId="{EBF89641-E7EA-4E80-AB87-52DA2F810A33}" srcOrd="0" destOrd="1" presId="urn:microsoft.com/office/officeart/2005/8/layout/vList5"/>
    <dgm:cxn modelId="{86A27341-6CF5-4E09-BB47-2C1C1CE36B4E}" type="presOf" srcId="{416CB23D-42AC-43EF-B540-EC5F3F9A0632}" destId="{EBF89641-E7EA-4E80-AB87-52DA2F810A33}" srcOrd="0" destOrd="0" presId="urn:microsoft.com/office/officeart/2005/8/layout/vList5"/>
    <dgm:cxn modelId="{F99CCD72-3641-49A0-9399-A3170557F9F5}" srcId="{1851A1BE-9B63-4FD2-AED6-3CB99DDF8A85}" destId="{40743A90-ACB3-42A8-9664-9DB73B7CF17E}" srcOrd="2" destOrd="0" parTransId="{56ADF36A-3480-451C-86AB-3726B34E2FAA}" sibTransId="{D7ED0D75-B80C-4496-B595-B67CEF59A535}"/>
    <dgm:cxn modelId="{2C3DBC46-5B41-44E0-9804-1B23AC5DE754}" srcId="{1851A1BE-9B63-4FD2-AED6-3CB99DDF8A85}" destId="{0D2A094B-8264-44EF-8A5C-BF38AB58616F}" srcOrd="3" destOrd="0" parTransId="{34A1C106-630A-411B-A404-85ACC0EFE7F8}" sibTransId="{DDE4751C-7D20-4876-81E7-2B0BE8680F7C}"/>
    <dgm:cxn modelId="{C59CF480-B7A4-4628-ADDE-E5285A769777}" type="presOf" srcId="{1851A1BE-9B63-4FD2-AED6-3CB99DDF8A85}" destId="{15BB91C3-A74E-4694-963B-9D2F0F49AE26}" srcOrd="0" destOrd="0" presId="urn:microsoft.com/office/officeart/2005/8/layout/vList5"/>
    <dgm:cxn modelId="{AA01FA73-F35C-4CE3-8166-6572A6F2422A}" srcId="{1851A1BE-9B63-4FD2-AED6-3CB99DDF8A85}" destId="{095EC533-9B80-4075-8C6E-C7F39F306A6A}" srcOrd="1" destOrd="0" parTransId="{A66028EB-FE19-429B-9D98-3703F43B849C}" sibTransId="{FBD57FE2-BA6C-46D2-B9AA-258F6C8A6EE5}"/>
    <dgm:cxn modelId="{6A7D94EF-6784-4916-B7FB-DAE9FA94B4DA}" type="presOf" srcId="{8028C8E3-E5DE-470C-961E-B346244275C1}" destId="{C7139A33-06FD-4D33-A8BF-5B4EBF734AD9}" srcOrd="0" destOrd="4" presId="urn:microsoft.com/office/officeart/2005/8/layout/vList5"/>
    <dgm:cxn modelId="{2B9F68F4-DF22-4CF4-8BE9-80A817A04B12}" type="presOf" srcId="{B92820CF-3B75-48BC-9405-2B3EE4CF7139}" destId="{80CC0867-5767-4472-ABBC-BA286B4AD73E}" srcOrd="0" destOrd="0" presId="urn:microsoft.com/office/officeart/2005/8/layout/vList5"/>
    <dgm:cxn modelId="{8804E50D-CF90-482A-BFE9-3992A6AA63CF}" type="presOf" srcId="{C96DC59C-61CE-4542-BEF2-8869ECDCE5DB}" destId="{C7139A33-06FD-4D33-A8BF-5B4EBF734AD9}" srcOrd="0" destOrd="0" presId="urn:microsoft.com/office/officeart/2005/8/layout/vList5"/>
    <dgm:cxn modelId="{25BAFFDE-21B2-47A1-9F72-76E0C4BD9255}" type="presOf" srcId="{095EC533-9B80-4075-8C6E-C7F39F306A6A}" destId="{C7139A33-06FD-4D33-A8BF-5B4EBF734AD9}" srcOrd="0" destOrd="1" presId="urn:microsoft.com/office/officeart/2005/8/layout/vList5"/>
    <dgm:cxn modelId="{01F148FC-D525-4AEC-AB3F-8926D50CF5C6}" type="presOf" srcId="{40743A90-ACB3-42A8-9664-9DB73B7CF17E}" destId="{C7139A33-06FD-4D33-A8BF-5B4EBF734AD9}" srcOrd="0" destOrd="2" presId="urn:microsoft.com/office/officeart/2005/8/layout/vList5"/>
    <dgm:cxn modelId="{C297D0C3-F63C-44B7-8863-13C65AF49B5E}" srcId="{1851A1BE-9B63-4FD2-AED6-3CB99DDF8A85}" destId="{8028C8E3-E5DE-470C-961E-B346244275C1}" srcOrd="4" destOrd="0" parTransId="{5C01665F-691E-4281-9F0C-A836EE21C070}" sibTransId="{10715FE1-8CDF-477E-9709-772AE69C8458}"/>
    <dgm:cxn modelId="{63529F82-8D99-4540-A596-0D032F785138}" type="presOf" srcId="{16CB3631-DEF6-4C51-8E79-8AD9F3A5FA95}" destId="{B5C51F6B-0315-4BA8-93A4-FE929DABD51E}" srcOrd="0" destOrd="0" presId="urn:microsoft.com/office/officeart/2005/8/layout/vList5"/>
    <dgm:cxn modelId="{0655F5C1-A9BC-4DBD-9A6C-74FAE1A04BAA}" srcId="{16CB3631-DEF6-4C51-8E79-8AD9F3A5FA95}" destId="{1851A1BE-9B63-4FD2-AED6-3CB99DDF8A85}" srcOrd="0" destOrd="0" parTransId="{BC0715C6-942F-49FD-81B0-34DEC6A5379D}" sibTransId="{E75741EA-6F17-436B-BA86-31E055331558}"/>
    <dgm:cxn modelId="{0164D9AA-BF5A-401E-BF4B-BE89AE674CD5}" type="presOf" srcId="{0D2A094B-8264-44EF-8A5C-BF38AB58616F}" destId="{C7139A33-06FD-4D33-A8BF-5B4EBF734AD9}" srcOrd="0" destOrd="3" presId="urn:microsoft.com/office/officeart/2005/8/layout/vList5"/>
    <dgm:cxn modelId="{ACD1C483-43CD-42A9-8E9D-9AE2BE3DDB57}" type="presParOf" srcId="{B5C51F6B-0315-4BA8-93A4-FE929DABD51E}" destId="{51B209CF-4A26-4749-AF69-89F00ECA41EE}" srcOrd="0" destOrd="0" presId="urn:microsoft.com/office/officeart/2005/8/layout/vList5"/>
    <dgm:cxn modelId="{6C42F101-CBD1-4546-8557-6A64935CF666}" type="presParOf" srcId="{51B209CF-4A26-4749-AF69-89F00ECA41EE}" destId="{15BB91C3-A74E-4694-963B-9D2F0F49AE26}" srcOrd="0" destOrd="0" presId="urn:microsoft.com/office/officeart/2005/8/layout/vList5"/>
    <dgm:cxn modelId="{C39BE7EC-EFAB-4710-8C09-467C7AC5AC05}" type="presParOf" srcId="{51B209CF-4A26-4749-AF69-89F00ECA41EE}" destId="{C7139A33-06FD-4D33-A8BF-5B4EBF734AD9}" srcOrd="1" destOrd="0" presId="urn:microsoft.com/office/officeart/2005/8/layout/vList5"/>
    <dgm:cxn modelId="{88E4F70F-FF2A-4C8D-BC93-06C6A8B3E671}" type="presParOf" srcId="{B5C51F6B-0315-4BA8-93A4-FE929DABD51E}" destId="{F278375B-E973-4C92-B604-C3C1DB125EDE}" srcOrd="1" destOrd="0" presId="urn:microsoft.com/office/officeart/2005/8/layout/vList5"/>
    <dgm:cxn modelId="{DC598E02-3585-44C3-A873-2FF1DD0DA962}" type="presParOf" srcId="{B5C51F6B-0315-4BA8-93A4-FE929DABD51E}" destId="{E760D0CD-686B-4F16-B2B8-76FBF40B5344}" srcOrd="2" destOrd="0" presId="urn:microsoft.com/office/officeart/2005/8/layout/vList5"/>
    <dgm:cxn modelId="{829D9911-6670-4A16-A3E2-7ED6EDFF29DA}" type="presParOf" srcId="{E760D0CD-686B-4F16-B2B8-76FBF40B5344}" destId="{80CC0867-5767-4472-ABBC-BA286B4AD73E}" srcOrd="0" destOrd="0" presId="urn:microsoft.com/office/officeart/2005/8/layout/vList5"/>
    <dgm:cxn modelId="{A586C056-AFB1-4A61-8221-0E92822AE265}" type="presParOf" srcId="{E760D0CD-686B-4F16-B2B8-76FBF40B5344}" destId="{EBF89641-E7EA-4E80-AB87-52DA2F810A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D81D5-A7EE-49A3-A112-942CF71EBFC2}">
      <dsp:nvSpPr>
        <dsp:cNvPr id="0" name=""/>
        <dsp:cNvSpPr/>
      </dsp:nvSpPr>
      <dsp:spPr>
        <a:xfrm rot="10800000">
          <a:off x="1077269" y="394"/>
          <a:ext cx="3141726" cy="1143729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5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Regulation</a:t>
          </a:r>
        </a:p>
      </dsp:txBody>
      <dsp:txXfrm rot="10800000">
        <a:off x="1363201" y="394"/>
        <a:ext cx="2855794" cy="1143729"/>
      </dsp:txXfrm>
    </dsp:sp>
    <dsp:sp modelId="{2D38BF59-2AD8-4AE7-B43D-5734C0E03664}">
      <dsp:nvSpPr>
        <dsp:cNvPr id="0" name=""/>
        <dsp:cNvSpPr/>
      </dsp:nvSpPr>
      <dsp:spPr>
        <a:xfrm>
          <a:off x="505404" y="394"/>
          <a:ext cx="1143729" cy="114372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29AC6-E629-4062-B4B4-84A41DA9F805}">
      <dsp:nvSpPr>
        <dsp:cNvPr id="0" name=""/>
        <dsp:cNvSpPr/>
      </dsp:nvSpPr>
      <dsp:spPr>
        <a:xfrm rot="10800000">
          <a:off x="1077269" y="1485535"/>
          <a:ext cx="3141726" cy="1143729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5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Transparency</a:t>
          </a:r>
        </a:p>
      </dsp:txBody>
      <dsp:txXfrm rot="10800000">
        <a:off x="1363201" y="1485535"/>
        <a:ext cx="2855794" cy="1143729"/>
      </dsp:txXfrm>
    </dsp:sp>
    <dsp:sp modelId="{C7D8B42E-2ABA-4806-AE84-096DEA6D96A3}">
      <dsp:nvSpPr>
        <dsp:cNvPr id="0" name=""/>
        <dsp:cNvSpPr/>
      </dsp:nvSpPr>
      <dsp:spPr>
        <a:xfrm>
          <a:off x="505404" y="1485535"/>
          <a:ext cx="1143729" cy="114372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34CC2-E5C3-43F5-9DD7-4016C5156554}">
      <dsp:nvSpPr>
        <dsp:cNvPr id="0" name=""/>
        <dsp:cNvSpPr/>
      </dsp:nvSpPr>
      <dsp:spPr>
        <a:xfrm rot="10800000">
          <a:off x="1077269" y="2970676"/>
          <a:ext cx="3141726" cy="1143729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5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Education</a:t>
          </a:r>
        </a:p>
      </dsp:txBody>
      <dsp:txXfrm rot="10800000">
        <a:off x="1363201" y="2970676"/>
        <a:ext cx="2855794" cy="1143729"/>
      </dsp:txXfrm>
    </dsp:sp>
    <dsp:sp modelId="{7012ACF3-E57C-485B-970D-C2EA000C6EB9}">
      <dsp:nvSpPr>
        <dsp:cNvPr id="0" name=""/>
        <dsp:cNvSpPr/>
      </dsp:nvSpPr>
      <dsp:spPr>
        <a:xfrm>
          <a:off x="505404" y="2970676"/>
          <a:ext cx="1143729" cy="114372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6000" r="-6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9C6E-968D-49CC-A8C6-CE4ECB81450F}">
      <dsp:nvSpPr>
        <dsp:cNvPr id="0" name=""/>
        <dsp:cNvSpPr/>
      </dsp:nvSpPr>
      <dsp:spPr>
        <a:xfrm>
          <a:off x="1250" y="505896"/>
          <a:ext cx="1471017" cy="5884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Designing the plan of finance</a:t>
          </a:r>
        </a:p>
      </dsp:txBody>
      <dsp:txXfrm>
        <a:off x="1250" y="505896"/>
        <a:ext cx="1323916" cy="588406"/>
      </dsp:txXfrm>
    </dsp:sp>
    <dsp:sp modelId="{AF49762F-B0A1-4E24-9733-100765570636}">
      <dsp:nvSpPr>
        <dsp:cNvPr id="0" name=""/>
        <dsp:cNvSpPr/>
      </dsp:nvSpPr>
      <dsp:spPr>
        <a:xfrm>
          <a:off x="1178063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Developing the bond structure</a:t>
          </a:r>
        </a:p>
      </dsp:txBody>
      <dsp:txXfrm>
        <a:off x="1472266" y="505896"/>
        <a:ext cx="882611" cy="588406"/>
      </dsp:txXfrm>
    </dsp:sp>
    <dsp:sp modelId="{2E7019DA-BBE2-4AD1-AD00-A8DFF34B104E}">
      <dsp:nvSpPr>
        <dsp:cNvPr id="0" name=""/>
        <dsp:cNvSpPr/>
      </dsp:nvSpPr>
      <dsp:spPr>
        <a:xfrm>
          <a:off x="2354877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Developing bond documents</a:t>
          </a:r>
        </a:p>
      </dsp:txBody>
      <dsp:txXfrm>
        <a:off x="2649080" y="505896"/>
        <a:ext cx="882611" cy="588406"/>
      </dsp:txXfrm>
    </dsp:sp>
    <dsp:sp modelId="{CDBC8B62-228B-45BE-BB79-C2D324276A97}">
      <dsp:nvSpPr>
        <dsp:cNvPr id="0" name=""/>
        <dsp:cNvSpPr/>
      </dsp:nvSpPr>
      <dsp:spPr>
        <a:xfrm>
          <a:off x="3531691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Determining timing of sale</a:t>
          </a:r>
        </a:p>
      </dsp:txBody>
      <dsp:txXfrm>
        <a:off x="3825894" y="505896"/>
        <a:ext cx="882611" cy="588406"/>
      </dsp:txXfrm>
    </dsp:sp>
    <dsp:sp modelId="{C34E37C3-B8B2-4890-A535-572939F89151}">
      <dsp:nvSpPr>
        <dsp:cNvPr id="0" name=""/>
        <dsp:cNvSpPr/>
      </dsp:nvSpPr>
      <dsp:spPr>
        <a:xfrm>
          <a:off x="4708505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Executing pre-sale marketing</a:t>
          </a:r>
        </a:p>
      </dsp:txBody>
      <dsp:txXfrm>
        <a:off x="5002708" y="505896"/>
        <a:ext cx="882611" cy="588406"/>
      </dsp:txXfrm>
    </dsp:sp>
    <dsp:sp modelId="{F61C96D4-E1BB-449A-BA87-A39C7F9CFFA6}">
      <dsp:nvSpPr>
        <dsp:cNvPr id="0" name=""/>
        <dsp:cNvSpPr/>
      </dsp:nvSpPr>
      <dsp:spPr>
        <a:xfrm>
          <a:off x="5885318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Managing bond pricing</a:t>
          </a:r>
        </a:p>
      </dsp:txBody>
      <dsp:txXfrm>
        <a:off x="6179521" y="505896"/>
        <a:ext cx="882611" cy="588406"/>
      </dsp:txXfrm>
    </dsp:sp>
    <dsp:sp modelId="{91884E83-8392-446E-A81D-F8D5B8FEE13A}">
      <dsp:nvSpPr>
        <dsp:cNvPr id="0" name=""/>
        <dsp:cNvSpPr/>
      </dsp:nvSpPr>
      <dsp:spPr>
        <a:xfrm>
          <a:off x="7062132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Providing proceeds at closing</a:t>
          </a:r>
        </a:p>
      </dsp:txBody>
      <dsp:txXfrm>
        <a:off x="7356335" y="505896"/>
        <a:ext cx="882611" cy="588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9C6E-968D-49CC-A8C6-CE4ECB81450F}">
      <dsp:nvSpPr>
        <dsp:cNvPr id="0" name=""/>
        <dsp:cNvSpPr/>
      </dsp:nvSpPr>
      <dsp:spPr>
        <a:xfrm>
          <a:off x="1041" y="393799"/>
          <a:ext cx="2031503" cy="8126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Developing requests for proposals</a:t>
          </a:r>
        </a:p>
      </dsp:txBody>
      <dsp:txXfrm>
        <a:off x="1041" y="393799"/>
        <a:ext cx="1828353" cy="812601"/>
      </dsp:txXfrm>
    </dsp:sp>
    <dsp:sp modelId="{AF49762F-B0A1-4E24-9733-100765570636}">
      <dsp:nvSpPr>
        <dsp:cNvPr id="0" name=""/>
        <dsp:cNvSpPr/>
      </dsp:nvSpPr>
      <dsp:spPr>
        <a:xfrm>
          <a:off x="1626244" y="393799"/>
          <a:ext cx="2031503" cy="812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Assisting in selection of underwriters</a:t>
          </a:r>
        </a:p>
      </dsp:txBody>
      <dsp:txXfrm>
        <a:off x="2032545" y="393799"/>
        <a:ext cx="1218902" cy="812601"/>
      </dsp:txXfrm>
    </dsp:sp>
    <dsp:sp modelId="{2E7019DA-BBE2-4AD1-AD00-A8DFF34B104E}">
      <dsp:nvSpPr>
        <dsp:cNvPr id="0" name=""/>
        <dsp:cNvSpPr/>
      </dsp:nvSpPr>
      <dsp:spPr>
        <a:xfrm>
          <a:off x="3251448" y="393799"/>
          <a:ext cx="2031503" cy="812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Developing the plan of finance</a:t>
          </a:r>
        </a:p>
      </dsp:txBody>
      <dsp:txXfrm>
        <a:off x="3657749" y="393799"/>
        <a:ext cx="1218902" cy="812601"/>
      </dsp:txXfrm>
    </dsp:sp>
    <dsp:sp modelId="{CDBC8B62-228B-45BE-BB79-C2D324276A97}">
      <dsp:nvSpPr>
        <dsp:cNvPr id="0" name=""/>
        <dsp:cNvSpPr/>
      </dsp:nvSpPr>
      <dsp:spPr>
        <a:xfrm>
          <a:off x="4876651" y="393799"/>
          <a:ext cx="2031503" cy="812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Analyzing financing alternatives</a:t>
          </a:r>
        </a:p>
      </dsp:txBody>
      <dsp:txXfrm>
        <a:off x="5282952" y="393799"/>
        <a:ext cx="1218902" cy="812601"/>
      </dsp:txXfrm>
    </dsp:sp>
    <dsp:sp modelId="{C34E37C3-B8B2-4890-A535-572939F89151}">
      <dsp:nvSpPr>
        <dsp:cNvPr id="0" name=""/>
        <dsp:cNvSpPr/>
      </dsp:nvSpPr>
      <dsp:spPr>
        <a:xfrm>
          <a:off x="6501854" y="393799"/>
          <a:ext cx="2031503" cy="812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Advising on the method of sale</a:t>
          </a:r>
        </a:p>
      </dsp:txBody>
      <dsp:txXfrm>
        <a:off x="6908155" y="393799"/>
        <a:ext cx="1218902" cy="812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BE1A2-842A-4F39-9419-4BF5BD54A155}">
      <dsp:nvSpPr>
        <dsp:cNvPr id="0" name=""/>
        <dsp:cNvSpPr/>
      </dsp:nvSpPr>
      <dsp:spPr>
        <a:xfrm rot="5400000">
          <a:off x="-240186" y="242202"/>
          <a:ext cx="1601241" cy="1120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Check</a:t>
          </a:r>
        </a:p>
      </dsp:txBody>
      <dsp:txXfrm rot="-5400000">
        <a:off x="1" y="562451"/>
        <a:ext cx="1120869" cy="480372"/>
      </dsp:txXfrm>
    </dsp:sp>
    <dsp:sp modelId="{42A8FC7D-0950-4C54-BFD9-E1B891B56FF0}">
      <dsp:nvSpPr>
        <dsp:cNvPr id="0" name=""/>
        <dsp:cNvSpPr/>
      </dsp:nvSpPr>
      <dsp:spPr>
        <a:xfrm rot="5400000">
          <a:off x="4154831" y="-3031945"/>
          <a:ext cx="1040807" cy="710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/>
            <a:t>Verify firm registration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/>
            <a:t>Check professional qualification</a:t>
          </a:r>
        </a:p>
      </dsp:txBody>
      <dsp:txXfrm rot="-5400000">
        <a:off x="1120870" y="52824"/>
        <a:ext cx="7057922" cy="939191"/>
      </dsp:txXfrm>
    </dsp:sp>
    <dsp:sp modelId="{0E9EF53F-F3AD-4D2C-862A-B41775A086BF}">
      <dsp:nvSpPr>
        <dsp:cNvPr id="0" name=""/>
        <dsp:cNvSpPr/>
      </dsp:nvSpPr>
      <dsp:spPr>
        <a:xfrm rot="5400000">
          <a:off x="-240186" y="1649365"/>
          <a:ext cx="1601241" cy="1120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Know</a:t>
          </a:r>
        </a:p>
      </dsp:txBody>
      <dsp:txXfrm rot="-5400000">
        <a:off x="1" y="1969614"/>
        <a:ext cx="1120869" cy="480372"/>
      </dsp:txXfrm>
    </dsp:sp>
    <dsp:sp modelId="{DAB78D65-E5CA-465E-B56A-90D4D0244E04}">
      <dsp:nvSpPr>
        <dsp:cNvPr id="0" name=""/>
        <dsp:cNvSpPr/>
      </dsp:nvSpPr>
      <dsp:spPr>
        <a:xfrm rot="5400000">
          <a:off x="4154831" y="-1624782"/>
          <a:ext cx="1040807" cy="710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/>
            <a:t>Understand </a:t>
          </a:r>
          <a:r>
            <a:rPr lang="en-US" sz="3100" kern="1200"/>
            <a:t>what professionals </a:t>
          </a:r>
          <a:r>
            <a:rPr lang="en-US" sz="3100" kern="1200" dirty="0"/>
            <a:t>can and can’t do under MSRB rules</a:t>
          </a:r>
        </a:p>
      </dsp:txBody>
      <dsp:txXfrm rot="-5400000">
        <a:off x="1120870" y="1459987"/>
        <a:ext cx="7057922" cy="939191"/>
      </dsp:txXfrm>
    </dsp:sp>
    <dsp:sp modelId="{9D3269C0-659E-44F0-8BF6-55798E1E6B2B}">
      <dsp:nvSpPr>
        <dsp:cNvPr id="0" name=""/>
        <dsp:cNvSpPr/>
      </dsp:nvSpPr>
      <dsp:spPr>
        <a:xfrm rot="5400000">
          <a:off x="-240186" y="3056527"/>
          <a:ext cx="1601241" cy="1120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Report</a:t>
          </a:r>
        </a:p>
      </dsp:txBody>
      <dsp:txXfrm rot="-5400000">
        <a:off x="1" y="3376776"/>
        <a:ext cx="1120869" cy="480372"/>
      </dsp:txXfrm>
    </dsp:sp>
    <dsp:sp modelId="{DFE8562C-0C57-4712-BA98-36A9185057EB}">
      <dsp:nvSpPr>
        <dsp:cNvPr id="0" name=""/>
        <dsp:cNvSpPr/>
      </dsp:nvSpPr>
      <dsp:spPr>
        <a:xfrm rot="5400000">
          <a:off x="4154831" y="-217620"/>
          <a:ext cx="1040807" cy="710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/>
            <a:t>Contact the MSRB to report potential rule violations</a:t>
          </a:r>
        </a:p>
      </dsp:txBody>
      <dsp:txXfrm rot="-5400000">
        <a:off x="1120870" y="2867149"/>
        <a:ext cx="7057922" cy="939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39A33-06FD-4D33-A8BF-5B4EBF734AD9}">
      <dsp:nvSpPr>
        <dsp:cNvPr id="0" name=""/>
        <dsp:cNvSpPr/>
      </dsp:nvSpPr>
      <dsp:spPr>
        <a:xfrm rot="5400000">
          <a:off x="4733788" y="-1555493"/>
          <a:ext cx="1724679" cy="5266944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Comprehensive Annual Financial Report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Audited Financial Statements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Financial Information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Operating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Notice of Failure to File Annual Financials</a:t>
          </a:r>
        </a:p>
      </dsp:txBody>
      <dsp:txXfrm rot="-5400000">
        <a:off x="2962656" y="299831"/>
        <a:ext cx="5182752" cy="1556295"/>
      </dsp:txXfrm>
    </dsp:sp>
    <dsp:sp modelId="{15BB91C3-A74E-4694-963B-9D2F0F49AE26}">
      <dsp:nvSpPr>
        <dsp:cNvPr id="0" name=""/>
        <dsp:cNvSpPr/>
      </dsp:nvSpPr>
      <dsp:spPr>
        <a:xfrm>
          <a:off x="0" y="53"/>
          <a:ext cx="2962656" cy="2155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Financial/ Operational</a:t>
          </a:r>
        </a:p>
      </dsp:txBody>
      <dsp:txXfrm>
        <a:off x="105240" y="105293"/>
        <a:ext cx="2752176" cy="1945369"/>
      </dsp:txXfrm>
    </dsp:sp>
    <dsp:sp modelId="{EBF89641-E7EA-4E80-AB87-52DA2F810A33}">
      <dsp:nvSpPr>
        <dsp:cNvPr id="0" name=""/>
        <dsp:cNvSpPr/>
      </dsp:nvSpPr>
      <dsp:spPr>
        <a:xfrm rot="5400000">
          <a:off x="4733788" y="708149"/>
          <a:ext cx="1724679" cy="5266944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Notices of specific events that can have an impact on key features of the bonds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Must be submitted within 10 business days</a:t>
          </a:r>
        </a:p>
      </dsp:txBody>
      <dsp:txXfrm rot="-5400000">
        <a:off x="2962656" y="2563473"/>
        <a:ext cx="5182752" cy="1556295"/>
      </dsp:txXfrm>
    </dsp:sp>
    <dsp:sp modelId="{80CC0867-5767-4472-ABBC-BA286B4AD73E}">
      <dsp:nvSpPr>
        <dsp:cNvPr id="0" name=""/>
        <dsp:cNvSpPr/>
      </dsp:nvSpPr>
      <dsp:spPr>
        <a:xfrm>
          <a:off x="0" y="2263696"/>
          <a:ext cx="2962656" cy="2155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Event Notices</a:t>
          </a:r>
        </a:p>
      </dsp:txBody>
      <dsp:txXfrm>
        <a:off x="105240" y="2368936"/>
        <a:ext cx="2752176" cy="194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89061A-01AC-4468-93FA-2326AAE9396A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704EE8-21C6-463F-9903-8B271F95E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47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8CC9E3-771E-4363-900B-E9316217ED8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6132EB-1134-46ED-9E12-14A832BEF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3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59DAA-7897-47FE-9F33-7E50765E87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5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F236F-B757-4DC6-A17E-52C92391E730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2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1E56-2B16-4182-92A5-1E87CAC3EB09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95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56157" indent="-2908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63319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28647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93975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59302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3024630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89958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955286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24FA1B79-BC1A-4206-BCF3-3213A7881D60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1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157" indent="-290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319" indent="-23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647" indent="-23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3975" indent="-23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9302" indent="-232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4630" indent="-232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958" indent="-232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5286" indent="-232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8BDA14-7C38-4592-9654-95881543033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7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BF889-4525-4BDE-B481-6C6AB15333EE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1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56157" indent="-2908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63319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28647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93975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59302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3024630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89958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955286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8E61FD6D-7558-44E6-BEAA-592A390369C3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6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56132EB-1134-46ED-9E12-14A832BEFA41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58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BF889-4525-4BDE-B481-6C6AB15333EE}" type="slidenum">
              <a:rPr lang="en-US" smtClean="0">
                <a:latin typeface="Arial" pitchFamily="34" charset="0"/>
              </a:rPr>
              <a:pPr/>
              <a:t>23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9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152400" y="2362200"/>
            <a:ext cx="87630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228600" y="41148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rgbClr val="A99D95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400800" y="2362200"/>
            <a:ext cx="25146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" y="2514600"/>
            <a:ext cx="8001000" cy="1524000"/>
          </a:xfrm>
        </p:spPr>
        <p:txBody>
          <a:bodyPr anchor="ctr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229100"/>
            <a:ext cx="8001000" cy="533400"/>
          </a:xfrm>
        </p:spPr>
        <p:txBody>
          <a:bodyPr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MSRB_1LB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4911"/>
            <a:ext cx="3770502" cy="981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6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228600" y="2971800"/>
            <a:ext cx="86868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t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228600" y="47244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400800" y="2971800"/>
            <a:ext cx="25146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" y="3124200"/>
            <a:ext cx="8458200" cy="1524000"/>
          </a:xfrm>
        </p:spPr>
        <p:txBody>
          <a:bodyPr anchor="ctr" anchorCtr="0"/>
          <a:lstStyle>
            <a:lvl1pPr algn="ctr">
              <a:defRPr sz="32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2900" y="4838700"/>
            <a:ext cx="8458200" cy="533400"/>
          </a:xfr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MSRB_sign for 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82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81001"/>
            <a:ext cx="8231187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6400800" y="1490663"/>
            <a:ext cx="25146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096000" y="6499085"/>
            <a:ext cx="28194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800" b="1" smtClean="0">
                <a:solidFill>
                  <a:schemeClr val="tx2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b="1" dirty="0">
              <a:solidFill>
                <a:schemeClr val="tx2"/>
              </a:solidFill>
            </a:endParaRPr>
          </a:p>
        </p:txBody>
      </p:sp>
      <p:pic>
        <p:nvPicPr>
          <p:cNvPr id="13" name="Picture 12" descr="MSRB_1C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18965" cy="297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81001"/>
            <a:ext cx="8231187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91400" y="1490663"/>
            <a:ext cx="1527175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096000" y="6499085"/>
            <a:ext cx="28194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800" smtClean="0">
                <a:solidFill>
                  <a:schemeClr val="tx2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3" name="Picture 12" descr="MSRB_1C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18965" cy="2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3" r:id="rId3"/>
    <p:sldLayoutId id="2147483695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61937"/>
            <a:ext cx="86868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81001"/>
            <a:ext cx="8231187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91400" y="1066800"/>
            <a:ext cx="1527175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096000" y="6499085"/>
            <a:ext cx="28194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800" smtClean="0">
                <a:solidFill>
                  <a:schemeClr val="tx2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3" name="Picture 12" descr="MSRB_1C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18965" cy="2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srb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srb.org/MARegistrants.aspx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srb.org/MARegistrants.aspx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nebleo.sec.gov/TCRExternal/index.xhtml" TargetMode="External"/><Relationship Id="rId2" Type="http://schemas.openxmlformats.org/officeDocument/2006/relationships/hyperlink" Target="mailto:complaints@msrb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inra.org/Investors/ProtectYourself/p11862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rb.org/Market-Topics/Disclosure.asp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SRBsupport@msrb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It’s Your Deal:</a:t>
            </a:r>
            <a:br>
              <a:rPr lang="en-US" dirty="0"/>
            </a:br>
            <a:r>
              <a:rPr lang="en-US" sz="2800" dirty="0"/>
              <a:t>Roles and Responsibilities in a Municipal Issuance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13, </a:t>
            </a:r>
            <a:r>
              <a:rPr lang="en-US" dirty="0"/>
              <a:t>2017 | </a:t>
            </a:r>
            <a:r>
              <a:rPr lang="en-US" dirty="0"/>
              <a:t>T</a:t>
            </a:r>
            <a:r>
              <a:rPr lang="en-US" dirty="0" smtClean="0"/>
              <a:t>GFOA </a:t>
            </a:r>
            <a:r>
              <a:rPr lang="en-US" dirty="0" smtClean="0"/>
              <a:t>Fall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2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Underwriter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658" b="21250"/>
          <a:stretch/>
        </p:blipFill>
        <p:spPr>
          <a:xfrm>
            <a:off x="479496" y="1828800"/>
            <a:ext cx="8327471" cy="259086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381000" y="4648200"/>
          <a:ext cx="8534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39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the Underwriter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419600"/>
          </a:xfrm>
        </p:spPr>
        <p:txBody>
          <a:bodyPr/>
          <a:lstStyle/>
          <a:p>
            <a:r>
              <a:rPr lang="en-US" dirty="0"/>
              <a:t>Has an “arm’s-length” relationship with issuers</a:t>
            </a:r>
          </a:p>
          <a:p>
            <a:r>
              <a:rPr lang="en-US" dirty="0"/>
              <a:t>Duty of fair dealing</a:t>
            </a:r>
          </a:p>
          <a:p>
            <a:r>
              <a:rPr lang="en-US" dirty="0"/>
              <a:t>Duty of fair pricing</a:t>
            </a:r>
          </a:p>
          <a:p>
            <a:r>
              <a:rPr lang="en-US" dirty="0"/>
              <a:t>Must respect priority provisions and retail order periods</a:t>
            </a:r>
          </a:p>
          <a:p>
            <a:r>
              <a:rPr lang="en-US" dirty="0"/>
              <a:t>Provides official statement to investors</a:t>
            </a:r>
          </a:p>
          <a:p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58661" y="1828800"/>
            <a:ext cx="4301321" cy="3693319"/>
            <a:chOff x="1065213" y="1981199"/>
            <a:chExt cx="3297382" cy="2831289"/>
          </a:xfrm>
        </p:grpSpPr>
        <p:sp>
          <p:nvSpPr>
            <p:cNvPr id="5" name="TextBox 4"/>
            <p:cNvSpPr txBox="1"/>
            <p:nvPr/>
          </p:nvSpPr>
          <p:spPr>
            <a:xfrm>
              <a:off x="1065213" y="1981199"/>
              <a:ext cx="3297382" cy="2831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82880" tIns="182880" rIns="182880" bIns="182880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tx2"/>
                  </a:solidFill>
                </a:rPr>
                <a:t>Fair Dealing</a:t>
              </a:r>
              <a:endParaRPr lang="en-US" sz="2200" b="1" dirty="0">
                <a:solidFill>
                  <a:srgbClr val="003F72"/>
                </a:solidFill>
              </a:endParaRPr>
            </a:p>
            <a:p>
              <a:endParaRPr lang="en-US" sz="2200" b="1" dirty="0"/>
            </a:p>
            <a:p>
              <a:endParaRPr lang="en-US" sz="2200" b="1" dirty="0"/>
            </a:p>
            <a:p>
              <a:r>
                <a:rPr lang="en-US" sz="2200" b="1" dirty="0"/>
                <a:t>MSRB Rule G-17</a:t>
              </a:r>
            </a:p>
            <a:p>
              <a:r>
                <a:rPr lang="en-US" sz="2200" dirty="0"/>
                <a:t>Among other provisions, requires underwriters to disclose role, compensation and actual or potential material conflicts of interest to issuer</a:t>
              </a:r>
            </a:p>
            <a:p>
              <a:endParaRPr lang="en-US" u="sng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065213" y="1981199"/>
              <a:ext cx="329738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225" y1="37495" x2="37225" y2="37495"/>
                        <a14:foregroundMark x1="53503" y1="22667" x2="53503" y2="22667"/>
                        <a14:foregroundMark x1="25962" y1="43354" x2="25962" y2="43354"/>
                        <a14:foregroundMark x1="26305" y1="85172" x2="26305" y2="85172"/>
                        <a14:foregroundMark x1="38686" y1="86207" x2="38686" y2="86207"/>
                        <a14:foregroundMark x1="45255" y1="86207" x2="45255" y2="86207"/>
                        <a14:foregroundMark x1="31387" y1="85345" x2="31387" y2="85345"/>
                        <a14:foregroundMark x1="22628" y1="84483" x2="22628" y2="84483"/>
                        <a14:foregroundMark x1="19708" y1="86207" x2="19708" y2="86207"/>
                        <a14:foregroundMark x1="47445" y1="87931" x2="47445" y2="87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981200"/>
            <a:ext cx="567602" cy="4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023" b="35708"/>
          <a:stretch/>
        </p:blipFill>
        <p:spPr>
          <a:xfrm>
            <a:off x="341602" y="1707230"/>
            <a:ext cx="8459207" cy="2061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Municipal Advisor</a:t>
            </a: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266409" y="4267200"/>
          <a:ext cx="8534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07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the Municipal Advisor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419600"/>
          </a:xfrm>
        </p:spPr>
        <p:txBody>
          <a:bodyPr/>
          <a:lstStyle/>
          <a:p>
            <a:r>
              <a:rPr lang="en-US" dirty="0"/>
              <a:t>Has a fiduciary duty to municipal entity clients</a:t>
            </a:r>
          </a:p>
          <a:p>
            <a:pPr lvl="1"/>
            <a:r>
              <a:rPr lang="en-US" dirty="0"/>
              <a:t>Duty of care and duty of loyalty</a:t>
            </a:r>
          </a:p>
          <a:p>
            <a:pPr lvl="1"/>
            <a:r>
              <a:rPr lang="en-US" dirty="0"/>
              <a:t>Must put municipal entity client’s interests of ahead of its own</a:t>
            </a:r>
          </a:p>
          <a:p>
            <a:r>
              <a:rPr lang="en-US" dirty="0"/>
              <a:t>Has a duty of care to obligated person clients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58661" y="1828800"/>
            <a:ext cx="4301321" cy="4585871"/>
            <a:chOff x="1065213" y="1981199"/>
            <a:chExt cx="3297382" cy="3515517"/>
          </a:xfrm>
        </p:grpSpPr>
        <p:sp>
          <p:nvSpPr>
            <p:cNvPr id="5" name="TextBox 4"/>
            <p:cNvSpPr txBox="1"/>
            <p:nvPr/>
          </p:nvSpPr>
          <p:spPr>
            <a:xfrm>
              <a:off x="1065213" y="1981199"/>
              <a:ext cx="3297382" cy="35155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82880" tIns="182880" rIns="182880" bIns="182880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tx2"/>
                  </a:solidFill>
                </a:rPr>
                <a:t>   Standards of Conduct</a:t>
              </a:r>
              <a:endParaRPr lang="en-US" sz="2200" b="1" dirty="0">
                <a:solidFill>
                  <a:srgbClr val="003F72"/>
                </a:solidFill>
              </a:endParaRPr>
            </a:p>
            <a:p>
              <a:endParaRPr lang="en-US" sz="2200" b="1" dirty="0"/>
            </a:p>
            <a:p>
              <a:endParaRPr lang="en-US" sz="2200" b="1" dirty="0"/>
            </a:p>
            <a:p>
              <a:r>
                <a:rPr lang="en-US" sz="2200" b="1" dirty="0"/>
                <a:t>MSRB Rule G-42</a:t>
              </a:r>
            </a:p>
            <a:p>
              <a:r>
                <a:rPr lang="en-US" sz="2400" dirty="0"/>
                <a:t>Sets forth core elements of the fiduciary duty and provides guidance on certain conduct and issues likely to occur in the course of engaging in municipal advisory activities</a:t>
              </a:r>
              <a:endParaRPr lang="en-US" sz="2400" u="sng" dirty="0">
                <a:solidFill>
                  <a:schemeClr val="tx2"/>
                </a:solidFill>
              </a:endParaRPr>
            </a:p>
            <a:p>
              <a:endParaRPr lang="en-US" u="sng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065213" y="1981199"/>
              <a:ext cx="329738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225" y1="37495" x2="37225" y2="37495"/>
                        <a14:foregroundMark x1="53503" y1="22667" x2="53503" y2="22667"/>
                        <a14:foregroundMark x1="25962" y1="43354" x2="25962" y2="43354"/>
                        <a14:foregroundMark x1="26305" y1="85172" x2="26305" y2="85172"/>
                        <a14:foregroundMark x1="38686" y1="86207" x2="38686" y2="86207"/>
                        <a14:foregroundMark x1="45255" y1="86207" x2="45255" y2="86207"/>
                        <a14:foregroundMark x1="31387" y1="85345" x2="31387" y2="85345"/>
                        <a14:foregroundMark x1="22628" y1="84483" x2="22628" y2="84483"/>
                        <a14:foregroundMark x1="19708" y1="86207" x2="19708" y2="86207"/>
                        <a14:foregroundMark x1="47445" y1="87931" x2="47445" y2="87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981200"/>
            <a:ext cx="567602" cy="4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Your Municipal Advisor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3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Municipal Advisor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419600"/>
          </a:xfrm>
        </p:spPr>
        <p:txBody>
          <a:bodyPr/>
          <a:lstStyle/>
          <a:p>
            <a:r>
              <a:rPr lang="en-US" dirty="0"/>
              <a:t>All municipal advisor firms should be registered with both the SEC and the MSRB</a:t>
            </a:r>
          </a:p>
          <a:p>
            <a:r>
              <a:rPr lang="en-US" dirty="0"/>
              <a:t>Find a full list of MSRB-registered firms on the MSRB website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040779"/>
            <a:ext cx="2438400" cy="646331"/>
          </a:xfrm>
          <a:prstGeom prst="rect">
            <a:avLst/>
          </a:prstGeom>
          <a:solidFill>
            <a:srgbClr val="E5F6FE"/>
          </a:solidFill>
          <a:ln w="38100">
            <a:solidFill>
              <a:srgbClr val="72BF44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hlinkClick r:id="rId2"/>
              </a:rPr>
              <a:t>http://www.msrb.org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1028" name="Picture 4" descr="https://image.freepik.com/free-icon/left-click-with-a-mouse_318-356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58742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754418"/>
            <a:ext cx="2780952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Series 50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MSRB requires all municipal advisors to take and pass the professional qualification exam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After </a:t>
            </a:r>
            <a:r>
              <a:rPr lang="en-US" b="1" dirty="0">
                <a:solidFill>
                  <a:schemeClr val="tx2"/>
                </a:solidFill>
              </a:rPr>
              <a:t>September 12, 2017</a:t>
            </a:r>
            <a:r>
              <a:rPr lang="en-US" dirty="0"/>
              <a:t>, individuals cannot engage in municipal advisory business if they have not passed the MSRB’s Series 50 exam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View a list of Series 50-qualified municipal advisor professionals on the MSRB’s website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hlinkClick r:id="rId2"/>
              </a:rPr>
              <a:t>http://msrb.org/MARegistrants.aspx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46EB6-1562-49B0-ABD9-1DC67BA64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5110038"/>
            <a:ext cx="1362635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Professional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cannot engage in municipal advisory business if they have not passed the MSRB’s professional qualification exam (Series 50)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View a list of Series 50-qualified municipal advisor professionals on the MSRB’s website</a:t>
            </a:r>
          </a:p>
          <a:p>
            <a:pPr lvl="1"/>
            <a:r>
              <a:rPr lang="en-US" dirty="0">
                <a:hlinkClick r:id="rId2"/>
              </a:rPr>
              <a:t>http://msrb.org/MARegistrants.aspx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46EB6-1562-49B0-ABD9-1DC67BA64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5110038"/>
            <a:ext cx="1362635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9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Advisors MUST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Put municipal entity client’s interests ahead of their own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Disclose conflicts of interest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Provide documentation of municipal advisory relationship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Make suitable recommendations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Know their clients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0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Advisors MUST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Charge excessive compensation and fees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Deliver inaccurate invoices for fees or expenses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Make false or misleading representations about their capacity or knowledge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Advise on certain transactions where the municipal advisor’s firm is acting as principal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Attempt “pay-to-play” activities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Attempt to give excessive gifts or gratuities to an employee of an issuer client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8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Priya Ghosh Ahola, </a:t>
            </a:r>
            <a:r>
              <a:rPr lang="en-US" dirty="0"/>
              <a:t>Outreach Manager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Municipal Securities Rulemaking Board</a:t>
            </a:r>
          </a:p>
        </p:txBody>
      </p:sp>
    </p:spTree>
    <p:extLst>
      <p:ext uri="{BB962C8B-B14F-4D97-AF65-F5344CB8AC3E}">
        <p14:creationId xmlns:p14="http://schemas.microsoft.com/office/powerpoint/2010/main" val="388720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 Complaint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complaints to the MSRB</a:t>
            </a:r>
          </a:p>
          <a:p>
            <a:pPr lvl="1"/>
            <a:r>
              <a:rPr lang="en-US" dirty="0"/>
              <a:t>202-838-1330 </a:t>
            </a:r>
          </a:p>
          <a:p>
            <a:pPr lvl="1"/>
            <a:r>
              <a:rPr lang="en-US" dirty="0">
                <a:hlinkClick r:id="rId2"/>
              </a:rPr>
              <a:t>complaints@msrb.org</a:t>
            </a:r>
            <a:endParaRPr lang="en-US" dirty="0"/>
          </a:p>
          <a:p>
            <a:r>
              <a:rPr lang="en-US" dirty="0"/>
              <a:t>Submit complaints to the SEC</a:t>
            </a:r>
          </a:p>
          <a:p>
            <a:pPr lvl="1"/>
            <a:r>
              <a:rPr lang="en-US" dirty="0"/>
              <a:t>U.S. Securities and Exchange Commission</a:t>
            </a:r>
            <a:br>
              <a:rPr lang="en-US" dirty="0"/>
            </a:br>
            <a:r>
              <a:rPr lang="en-US" dirty="0"/>
              <a:t>Office of Municipal Securities</a:t>
            </a:r>
            <a:br>
              <a:rPr lang="en-US" dirty="0"/>
            </a:br>
            <a:r>
              <a:rPr lang="en-US" dirty="0"/>
              <a:t>100 F Street, NE</a:t>
            </a:r>
            <a:br>
              <a:rPr lang="en-US" dirty="0"/>
            </a:br>
            <a:r>
              <a:rPr lang="en-US" dirty="0"/>
              <a:t>Washington, DC 20549</a:t>
            </a:r>
          </a:p>
          <a:p>
            <a:pPr lvl="1"/>
            <a:r>
              <a:rPr lang="en-US" dirty="0">
                <a:hlinkClick r:id="rId3"/>
              </a:rPr>
              <a:t>Tips, Complaints and Referrals Portal</a:t>
            </a:r>
            <a:endParaRPr lang="en-US" dirty="0"/>
          </a:p>
          <a:p>
            <a:r>
              <a:rPr lang="en-US" dirty="0"/>
              <a:t>Submit complaints about FINRA-registered municipal advisors to FINRA</a:t>
            </a:r>
          </a:p>
          <a:p>
            <a:pPr lvl="1"/>
            <a:r>
              <a:rPr lang="en-US" dirty="0">
                <a:hlinkClick r:id="rId4"/>
              </a:rPr>
              <a:t>FINRA's Investor Complaint Center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Muni Market Facts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average number of daily trades in municipal bonds?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35,000</a:t>
            </a:r>
          </a:p>
          <a:p>
            <a:r>
              <a:rPr lang="en-US" dirty="0"/>
              <a:t>Which state issues the largest par amount for infrastructure financing?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California</a:t>
            </a:r>
          </a:p>
          <a:p>
            <a:r>
              <a:rPr lang="en-US" dirty="0"/>
              <a:t>How many municipal bonds are outstanding?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1 million </a:t>
            </a:r>
          </a:p>
          <a:p>
            <a:pPr lvl="1"/>
            <a:r>
              <a:rPr lang="en-US" dirty="0"/>
              <a:t>In contrast, there are about 30,000 corporate bonds outstanding.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Understanding </a:t>
            </a:r>
            <a:r>
              <a:rPr lang="en-US"/>
              <a:t>Continuing </a:t>
            </a:r>
            <a:br>
              <a:rPr lang="en-US"/>
            </a:br>
            <a:r>
              <a:rPr lang="en-US"/>
              <a:t>Disclosure </a:t>
            </a:r>
            <a:r>
              <a:rPr lang="en-US" dirty="0"/>
              <a:t>Obligations</a:t>
            </a:r>
            <a:endParaRPr lang="en-US" baseline="30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1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Timely and complete disclosure by issuers of municipal securities is essential to: </a:t>
            </a:r>
            <a:br>
              <a:rPr lang="en-US" sz="2600" dirty="0"/>
            </a:br>
            <a:endParaRPr lang="en-US" sz="2600" dirty="0"/>
          </a:p>
          <a:p>
            <a:pPr lvl="1"/>
            <a:r>
              <a:rPr lang="en-US" sz="2200" dirty="0"/>
              <a:t>Building investor confidence in the municipal market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Sustainable access to capital for state and local governments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Maintaining public trust and accountability to taxpayers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The integrity of the municipal market </a:t>
            </a:r>
          </a:p>
        </p:txBody>
      </p:sp>
    </p:spTree>
    <p:extLst>
      <p:ext uri="{BB962C8B-B14F-4D97-AF65-F5344CB8AC3E}">
        <p14:creationId xmlns:p14="http://schemas.microsoft.com/office/powerpoint/2010/main" val="207000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MSRB Principles for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Fully own the official statement.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timely and complete continuing disclosures.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Voluntarily disclose information on bank loans and alternative financings.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Fully utilize the EMMA website as a resource.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Institute regular training for and make educational resources about the municipal market and its rules available to professionals at all levels of government.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http://www.msrb.org/Market-Topics/Disclosure.aspx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8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Disclosures (SEC Rule 15c2-12)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979282"/>
              </p:ext>
            </p:extLst>
          </p:nvPr>
        </p:nvGraphicFramePr>
        <p:xfrm>
          <a:off x="4572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347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Event Disclosures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5613" y="1828800"/>
            <a:ext cx="1600200" cy="1309255"/>
            <a:chOff x="838200" y="2362200"/>
            <a:chExt cx="1600200" cy="1309255"/>
          </a:xfrm>
        </p:grpSpPr>
        <p:sp>
          <p:nvSpPr>
            <p:cNvPr id="5" name="Folded Corner 4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2438400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Principal and interest payment delinquencies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3600" y="1828798"/>
            <a:ext cx="1600200" cy="1309255"/>
            <a:chOff x="838200" y="2362200"/>
            <a:chExt cx="1600200" cy="1309255"/>
          </a:xfrm>
        </p:grpSpPr>
        <p:sp>
          <p:nvSpPr>
            <p:cNvPr id="9" name="Folded Corner 8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24384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Non-payment related defaults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1587" y="1828798"/>
            <a:ext cx="1600200" cy="1309255"/>
            <a:chOff x="838200" y="2362200"/>
            <a:chExt cx="1600200" cy="1309255"/>
          </a:xfrm>
        </p:grpSpPr>
        <p:sp>
          <p:nvSpPr>
            <p:cNvPr id="13" name="Folded Corner 12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2438400"/>
              <a:ext cx="16002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Unscheduled draws on debt service reserves reflecting financial difficulties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89574" y="1837506"/>
            <a:ext cx="1600200" cy="1309255"/>
            <a:chOff x="838200" y="2362200"/>
            <a:chExt cx="1600200" cy="1309255"/>
          </a:xfrm>
        </p:grpSpPr>
        <p:sp>
          <p:nvSpPr>
            <p:cNvPr id="16" name="Folded Corner 15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2438400"/>
              <a:ext cx="16002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Unscheduled draws on credit enhancements reflecting financial difficulties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67561" y="1828798"/>
            <a:ext cx="1600200" cy="1309255"/>
            <a:chOff x="838200" y="2362200"/>
            <a:chExt cx="1600200" cy="1309255"/>
          </a:xfrm>
        </p:grpSpPr>
        <p:sp>
          <p:nvSpPr>
            <p:cNvPr id="19" name="Folded Corner 18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200" y="2438400"/>
              <a:ext cx="16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Substitution of credit or liquidity providers, or their failure to perform</a:t>
              </a:r>
              <a:endParaRPr lang="en-US" sz="13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13" y="3352800"/>
            <a:ext cx="1600200" cy="1309255"/>
            <a:chOff x="838200" y="2362200"/>
            <a:chExt cx="1600200" cy="1309255"/>
          </a:xfrm>
        </p:grpSpPr>
        <p:sp>
          <p:nvSpPr>
            <p:cNvPr id="22" name="Folded Corner 21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" y="2438400"/>
              <a:ext cx="16002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Adverse tax opinions or events affecting the tax-exempt status of the security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5613" y="4876800"/>
            <a:ext cx="1600200" cy="1309255"/>
            <a:chOff x="838200" y="2362200"/>
            <a:chExt cx="1600200" cy="1309255"/>
          </a:xfrm>
        </p:grpSpPr>
        <p:sp>
          <p:nvSpPr>
            <p:cNvPr id="25" name="Folded Corner 24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200" y="2438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Rating changes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33600" y="3350621"/>
            <a:ext cx="1600200" cy="1309255"/>
            <a:chOff x="838200" y="2362200"/>
            <a:chExt cx="1600200" cy="1309255"/>
          </a:xfrm>
        </p:grpSpPr>
        <p:sp>
          <p:nvSpPr>
            <p:cNvPr id="28" name="Folded Corner 27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0" y="2438400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Modifications to rights of security holders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1587" y="3348442"/>
            <a:ext cx="1600200" cy="1309255"/>
            <a:chOff x="838200" y="2362200"/>
            <a:chExt cx="1600200" cy="1309255"/>
          </a:xfrm>
        </p:grpSpPr>
        <p:sp>
          <p:nvSpPr>
            <p:cNvPr id="31" name="Folded Corner 30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24384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Bond calls and tender offers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89574" y="3346263"/>
            <a:ext cx="1600200" cy="1309255"/>
            <a:chOff x="838200" y="2362200"/>
            <a:chExt cx="1600200" cy="1309255"/>
          </a:xfrm>
        </p:grpSpPr>
        <p:sp>
          <p:nvSpPr>
            <p:cNvPr id="34" name="Folded Corner 33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0" y="2438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Defeasances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67561" y="3344084"/>
            <a:ext cx="1600200" cy="1368862"/>
            <a:chOff x="838200" y="2362200"/>
            <a:chExt cx="1600200" cy="1368862"/>
          </a:xfrm>
        </p:grpSpPr>
        <p:sp>
          <p:nvSpPr>
            <p:cNvPr id="37" name="Folded Corner 36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0" y="2438400"/>
              <a:ext cx="16002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Release, substitution or sale of property securing repayment of the securities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33600" y="4872444"/>
            <a:ext cx="1600200" cy="1309255"/>
            <a:chOff x="838200" y="2362200"/>
            <a:chExt cx="1600200" cy="1309255"/>
          </a:xfrm>
        </p:grpSpPr>
        <p:sp>
          <p:nvSpPr>
            <p:cNvPr id="40" name="Folded Corner 39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0" y="24384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Bankruptcy, insolvency or receivership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11587" y="4865906"/>
            <a:ext cx="1600200" cy="1309255"/>
            <a:chOff x="838200" y="2362200"/>
            <a:chExt cx="1600200" cy="1309255"/>
          </a:xfrm>
        </p:grpSpPr>
        <p:sp>
          <p:nvSpPr>
            <p:cNvPr id="43" name="Folded Corner 42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0" y="2438400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Merger, acquisition or sale of all issuer assets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89574" y="4855020"/>
            <a:ext cx="1600200" cy="1309255"/>
            <a:chOff x="838200" y="2362200"/>
            <a:chExt cx="1600200" cy="1309255"/>
          </a:xfrm>
        </p:grpSpPr>
        <p:sp>
          <p:nvSpPr>
            <p:cNvPr id="46" name="Folded Corner 45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8200" y="24384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Appointment of successor trustee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06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Disclosure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181600" cy="4419600"/>
          </a:xfrm>
        </p:spPr>
        <p:txBody>
          <a:bodyPr/>
          <a:lstStyle/>
          <a:p>
            <a:r>
              <a:rPr lang="en-US" altLang="en-US" dirty="0"/>
              <a:t>Issuer’s contractual obligations for:</a:t>
            </a:r>
          </a:p>
          <a:p>
            <a:pPr lvl="1"/>
            <a:r>
              <a:rPr lang="en-US" altLang="en-US" dirty="0"/>
              <a:t>What to disclose in annual financials</a:t>
            </a:r>
          </a:p>
          <a:p>
            <a:pPr lvl="1"/>
            <a:r>
              <a:rPr lang="en-US" altLang="en-US" dirty="0"/>
              <a:t>Required timing of annual financials</a:t>
            </a:r>
          </a:p>
          <a:p>
            <a:pPr lvl="1"/>
            <a:r>
              <a:rPr lang="en-US" altLang="en-US" dirty="0"/>
              <a:t>Events that will trigger disclosure</a:t>
            </a:r>
          </a:p>
          <a:p>
            <a:pPr lvl="1"/>
            <a:r>
              <a:rPr lang="en-US" altLang="en-US" dirty="0"/>
              <a:t>History of compliance with SEC Rule 15c2-12</a:t>
            </a:r>
          </a:p>
          <a:p>
            <a:r>
              <a:rPr lang="en-US" altLang="en-US" dirty="0"/>
              <a:t>Often included as exhibits or appendices in official statements</a:t>
            </a:r>
          </a:p>
          <a:p>
            <a:r>
              <a:rPr lang="en-US" altLang="en-US" dirty="0"/>
              <a:t>Details and requirements can vary from issue to issue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38800" y="1981200"/>
            <a:ext cx="3181014" cy="2456893"/>
          </a:xfrm>
          <a:prstGeom prst="wedgeRoundRectCallout">
            <a:avLst/>
          </a:prstGeom>
          <a:noFill/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9107" y="276337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Do you remember signing a CDA?</a:t>
            </a:r>
          </a:p>
        </p:txBody>
      </p:sp>
    </p:spTree>
    <p:extLst>
      <p:ext uri="{BB962C8B-B14F-4D97-AF65-F5344CB8AC3E}">
        <p14:creationId xmlns:p14="http://schemas.microsoft.com/office/powerpoint/2010/main" val="1525324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Anti-Fraud Regulations for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3886200" cy="4419600"/>
          </a:xfrm>
        </p:spPr>
        <p:txBody>
          <a:bodyPr/>
          <a:lstStyle/>
          <a:p>
            <a:r>
              <a:rPr lang="en-US" altLang="en-US" dirty="0"/>
              <a:t>Apply to both required and voluntary disclosures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Prohibit fraudulent, inaccurate or misleading information in disclosures to investors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Material information may not be omitted</a:t>
            </a:r>
            <a:br>
              <a:rPr lang="en-US" altLang="en-US" dirty="0"/>
            </a:br>
            <a:r>
              <a:rPr lang="en-US" altLang="en-US" dirty="0"/>
              <a:t>	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133600"/>
            <a:ext cx="3810000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Anti-Fraud Regulations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Securities Exchange Act of 1934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SEC Rule 10b-5</a:t>
            </a:r>
            <a:br>
              <a:rPr lang="en-US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905000"/>
            <a:ext cx="762000" cy="762000"/>
            <a:chOff x="9220200" y="2971800"/>
            <a:chExt cx="762000" cy="762000"/>
          </a:xfrm>
        </p:grpSpPr>
        <p:sp>
          <p:nvSpPr>
            <p:cNvPr id="7" name="Oval 6"/>
            <p:cNvSpPr/>
            <p:nvPr/>
          </p:nvSpPr>
          <p:spPr bwMode="auto">
            <a:xfrm>
              <a:off x="9220200" y="29718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300" y="3009900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52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YOUR Deal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6" y="1447800"/>
            <a:ext cx="8749299" cy="5250713"/>
          </a:xfrm>
        </p:spPr>
      </p:pic>
    </p:spTree>
    <p:extLst>
      <p:ext uri="{BB962C8B-B14F-4D97-AF65-F5344CB8AC3E}">
        <p14:creationId xmlns:p14="http://schemas.microsoft.com/office/powerpoint/2010/main" val="3066123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Failure to Comply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257800" cy="4419600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Violations of anti-fraud laws may result in:</a:t>
            </a:r>
          </a:p>
          <a:p>
            <a:pPr marL="741363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SEC charges against issuers</a:t>
            </a:r>
          </a:p>
          <a:p>
            <a:pPr marL="741363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Fines</a:t>
            </a:r>
          </a:p>
          <a:p>
            <a:pPr marL="741363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Bans from business</a:t>
            </a:r>
            <a:endParaRPr lang="en-US" altLang="en-US" sz="1800" i="1" dirty="0"/>
          </a:p>
          <a:p>
            <a:pPr marL="341313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Any instance of failure to provide required continuing disclosures must be disclosed in the issuer’s subsequent official statements</a:t>
            </a:r>
          </a:p>
          <a:p>
            <a:pPr marL="911225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Five-year requirement after failure</a:t>
            </a:r>
          </a:p>
          <a:p>
            <a:pPr marL="911225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Applies even after failure has been rectified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986677"/>
            <a:ext cx="31242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   SEC’s MCDC Initiative</a:t>
            </a:r>
          </a:p>
          <a:p>
            <a:endParaRPr lang="en-US" dirty="0"/>
          </a:p>
          <a:p>
            <a:pPr>
              <a:buClr>
                <a:schemeClr val="accent1"/>
              </a:buClr>
            </a:pPr>
            <a:r>
              <a:rPr lang="en-US" b="1" dirty="0"/>
              <a:t>71 </a:t>
            </a:r>
            <a:r>
              <a:rPr lang="en-US" dirty="0"/>
              <a:t>issuers in </a:t>
            </a:r>
            <a:r>
              <a:rPr lang="en-US" b="1" dirty="0"/>
              <a:t>45</a:t>
            </a:r>
            <a:r>
              <a:rPr lang="en-US" dirty="0"/>
              <a:t> states cited for offering documents containing materially false statements or omissions</a:t>
            </a:r>
            <a:br>
              <a:rPr lang="en-US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10200" y="1758077"/>
            <a:ext cx="762000" cy="762000"/>
            <a:chOff x="9220200" y="2971800"/>
            <a:chExt cx="762000" cy="762000"/>
          </a:xfrm>
        </p:grpSpPr>
        <p:sp>
          <p:nvSpPr>
            <p:cNvPr id="6" name="Oval 5"/>
            <p:cNvSpPr/>
            <p:nvPr/>
          </p:nvSpPr>
          <p:spPr bwMode="auto">
            <a:xfrm>
              <a:off x="9220200" y="29718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300" y="3009900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976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Required Disclosures to EMMA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72645" y="1295400"/>
            <a:ext cx="5198710" cy="4953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0" y="1219200"/>
            <a:ext cx="661370" cy="3048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29430" y="5867400"/>
            <a:ext cx="5285142" cy="3810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877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Loan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MSRB advocates and facilitates voluntary disclosure of bank loans and alternative financings</a:t>
            </a:r>
          </a:p>
          <a:p>
            <a:pPr lvl="1"/>
            <a:r>
              <a:rPr lang="en-US" dirty="0"/>
              <a:t>Provides investors with full picture of municipal entity’s indebtedness</a:t>
            </a:r>
          </a:p>
          <a:p>
            <a:pPr lvl="1"/>
            <a:r>
              <a:rPr lang="en-US" dirty="0"/>
              <a:t>Enhances market transparency </a:t>
            </a:r>
          </a:p>
          <a:p>
            <a:r>
              <a:rPr lang="en-US" dirty="0"/>
              <a:t>SEC recently proposed changes to require disclosure of financial obligations such as bank loans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6051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Bank Loan Disclosures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5" y="1828800"/>
            <a:ext cx="7870410" cy="44196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724400"/>
            <a:ext cx="3352800" cy="11430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5334000"/>
            <a:ext cx="8382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596827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EMMA</a:t>
            </a:r>
            <a:r>
              <a:rPr lang="en-US" baseline="30000" dirty="0"/>
              <a:t>®</a:t>
            </a:r>
            <a:r>
              <a:rPr lang="en-US" dirty="0"/>
              <a:t> Tools for Issuers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0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 numCol="2" spcCol="182880"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Official Statements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Advance Refunding Documents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Event Notices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Financial Disclosures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529 Plan Disclosures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Municipal Asset-Backed Securities Disclosure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Political Contribution Disclosures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Trade Prices and Yields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Interest Rate Resets for Municipal Variable Rate Securities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Credit Enhancement Documents for Variable Rate Securities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Credit Ratings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New Issuance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Trade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Disclosure Statistics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4" name="Folded Corner 3"/>
          <p:cNvSpPr/>
          <p:nvPr/>
        </p:nvSpPr>
        <p:spPr bwMode="auto">
          <a:xfrm>
            <a:off x="457790" y="1752600"/>
            <a:ext cx="2742610" cy="381000"/>
          </a:xfrm>
          <a:prstGeom prst="foldedCorner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5" name="Folded Corner 4"/>
          <p:cNvSpPr/>
          <p:nvPr/>
        </p:nvSpPr>
        <p:spPr bwMode="auto">
          <a:xfrm>
            <a:off x="4648200" y="1752600"/>
            <a:ext cx="2742610" cy="381000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034" y="1764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98493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Tools and Resources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04048" cy="452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4343400"/>
            <a:ext cx="3657600" cy="18288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44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Organization Account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715000" cy="4419600"/>
          </a:xfrm>
        </p:spPr>
        <p:txBody>
          <a:bodyPr/>
          <a:lstStyle/>
          <a:p>
            <a:r>
              <a:rPr lang="en-US" sz="2600" dirty="0"/>
              <a:t>Creates single continuing disclosure submission account for all agents and staff of an issuer</a:t>
            </a:r>
          </a:p>
          <a:p>
            <a:r>
              <a:rPr lang="en-US" sz="2600" dirty="0"/>
              <a:t>Allows master account administrator to securely and independently manage staff access</a:t>
            </a:r>
          </a:p>
          <a:p>
            <a:r>
              <a:rPr lang="en-US" sz="2600" dirty="0"/>
              <a:t>Required to customize and manage issuer homepages and other </a:t>
            </a:r>
            <a:r>
              <a:rPr lang="en-US" sz="2800" b="1" dirty="0">
                <a:solidFill>
                  <a:schemeClr val="tx2"/>
                </a:solidFill>
              </a:rPr>
              <a:t>EMMA</a:t>
            </a:r>
            <a:r>
              <a:rPr lang="en-US" sz="2800" b="1" baseline="30000" dirty="0">
                <a:solidFill>
                  <a:schemeClr val="tx2"/>
                </a:solidFill>
              </a:rPr>
              <a:t>®</a:t>
            </a:r>
            <a:r>
              <a:rPr lang="en-US" sz="2600" dirty="0"/>
              <a:t> tools for issuers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38325"/>
            <a:ext cx="21812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9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Account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Existing individual disclosure submission account information, if applicable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Organization name and contact information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Contact information for a master account administrator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Federal Tax Employer Identification Number (EIN)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EIN documentation (letterhead, official statement)</a:t>
            </a:r>
          </a:p>
        </p:txBody>
      </p:sp>
    </p:spTree>
    <p:extLst>
      <p:ext uri="{BB962C8B-B14F-4D97-AF65-F5344CB8AC3E}">
        <p14:creationId xmlns:p14="http://schemas.microsoft.com/office/powerpoint/2010/main" val="1060533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Email Reminders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638800" cy="4419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Issuers can schedule automated emails from </a:t>
            </a:r>
            <a:r>
              <a:rPr lang="en-US" b="1" dirty="0">
                <a:solidFill>
                  <a:schemeClr val="tx2"/>
                </a:solidFill>
                <a:cs typeface="+mn-cs"/>
              </a:rPr>
              <a:t>EMMA</a:t>
            </a:r>
            <a:r>
              <a:rPr lang="en-US" b="1" baseline="30000" dirty="0">
                <a:solidFill>
                  <a:schemeClr val="tx2"/>
                </a:solidFill>
                <a:cs typeface="+mj-cs"/>
              </a:rPr>
              <a:t>®</a:t>
            </a:r>
            <a:r>
              <a:rPr lang="en-US" b="1" dirty="0">
                <a:solidFill>
                  <a:srgbClr val="0A355B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to be reminded of approaching annual or quarterly financial disclosure filing deadlines</a:t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Include additional contacts to ensure all those with a role in disclosure are alerted</a:t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40964" name="Picture 5" descr="emailReminder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r="2856"/>
          <a:stretch>
            <a:fillRect/>
          </a:stretch>
        </p:blipFill>
        <p:spPr bwMode="auto">
          <a:xfrm>
            <a:off x="6918325" y="2667000"/>
            <a:ext cx="1844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5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Working with Municipal Finance Professionals</a:t>
            </a:r>
            <a:br>
              <a:rPr lang="en-US" sz="2600" dirty="0"/>
            </a:br>
            <a:endParaRPr lang="en-US" sz="2600" dirty="0"/>
          </a:p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Understanding Continuing Disclosure Obligations</a:t>
            </a:r>
            <a:br>
              <a:rPr lang="en-US" sz="2600" dirty="0"/>
            </a:br>
            <a:endParaRPr lang="en-US" sz="2600" dirty="0"/>
          </a:p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Using </a:t>
            </a:r>
            <a:r>
              <a:rPr lang="en-US" sz="2600" b="1" dirty="0">
                <a:solidFill>
                  <a:schemeClr val="tx2"/>
                </a:solidFill>
              </a:rPr>
              <a:t>EMMA</a:t>
            </a:r>
            <a:r>
              <a:rPr lang="en-US" sz="2600" b="1" baseline="30000" dirty="0">
                <a:solidFill>
                  <a:schemeClr val="tx2"/>
                </a:solidFill>
              </a:rPr>
              <a:t>®</a:t>
            </a:r>
            <a:r>
              <a:rPr lang="en-US" sz="2600" dirty="0"/>
              <a:t> Tools for Issuers</a:t>
            </a:r>
            <a:br>
              <a:rPr lang="en-US" sz="2600" dirty="0"/>
            </a:br>
            <a:endParaRPr lang="en-US" sz="2600" dirty="0"/>
          </a:p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Accessing Market Education</a:t>
            </a:r>
            <a:br>
              <a:rPr lang="en-US" sz="2600" dirty="0"/>
            </a:br>
            <a:endParaRPr lang="en-US" sz="2600" dirty="0"/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Issuer Homepages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C42B0C2-FF45-4D13-A338-6880CBCE88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93110" y="1295400"/>
            <a:ext cx="7957779" cy="495300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48778" y="2133600"/>
            <a:ext cx="1143000" cy="363422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3E633-9247-4680-BB3B-D04B0DCB1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4530816" cy="269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576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1" y="1862174"/>
            <a:ext cx="8136283" cy="4312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Issuer Homepages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8783" y="1810082"/>
            <a:ext cx="3251217" cy="402771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1109" y="2895601"/>
            <a:ext cx="489545" cy="3048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76800" y="1838339"/>
            <a:ext cx="1600200" cy="219061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0" y="2362200"/>
            <a:ext cx="2057400" cy="438505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846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Real-Time </a:t>
            </a:r>
            <a:r>
              <a:rPr lang="en-US" altLang="en-US" dirty="0"/>
              <a:t>and Historical Trade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07" y="1828800"/>
            <a:ext cx="8229600" cy="361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910"/>
          <a:stretch/>
        </p:blipFill>
        <p:spPr>
          <a:xfrm>
            <a:off x="4398473" y="3962400"/>
            <a:ext cx="4131634" cy="255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259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Discovery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6" y="2362200"/>
            <a:ext cx="568010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08" y="3733800"/>
            <a:ext cx="4648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PD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1" y="2209800"/>
            <a:ext cx="1276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68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Trade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953000" cy="4419600"/>
          </a:xfrm>
        </p:spPr>
        <p:txBody>
          <a:bodyPr/>
          <a:lstStyle/>
          <a:p>
            <a:pPr>
              <a:spcBef>
                <a:spcPts val="530"/>
              </a:spcBef>
              <a:defRPr/>
            </a:pPr>
            <a:r>
              <a:rPr lang="en-US" sz="2600" dirty="0"/>
              <a:t>Export trade data from </a:t>
            </a:r>
            <a:r>
              <a:rPr lang="en-US" sz="2600" b="1" dirty="0">
                <a:solidFill>
                  <a:schemeClr val="tx2"/>
                </a:solidFill>
              </a:rPr>
              <a:t>EMMA</a:t>
            </a:r>
            <a:r>
              <a:rPr lang="en-US" sz="2600" b="1" baseline="30000" dirty="0">
                <a:solidFill>
                  <a:schemeClr val="tx2"/>
                </a:solidFill>
              </a:rPr>
              <a:t>®</a:t>
            </a:r>
            <a:r>
              <a:rPr lang="en-US" sz="2600" b="1" baseline="30000" dirty="0">
                <a:solidFill>
                  <a:srgbClr val="003F72"/>
                </a:solidFill>
              </a:rPr>
              <a:t> </a:t>
            </a:r>
            <a:r>
              <a:rPr lang="en-US" sz="2600" dirty="0"/>
              <a:t>to a desktop application </a:t>
            </a:r>
          </a:p>
          <a:p>
            <a:pPr lvl="1">
              <a:spcBef>
                <a:spcPts val="530"/>
              </a:spcBef>
              <a:defRPr/>
            </a:pPr>
            <a:r>
              <a:rPr lang="en-US" sz="2200" dirty="0"/>
              <a:t>Analyze the prices, yield and amount of secondary market trade activity of municipal bonds </a:t>
            </a:r>
          </a:p>
          <a:p>
            <a:pPr lvl="1">
              <a:spcBef>
                <a:spcPts val="530"/>
              </a:spcBef>
              <a:defRPr/>
            </a:pPr>
            <a:r>
              <a:rPr lang="en-US" sz="2200" dirty="0"/>
              <a:t>Support evaluation of pricing for new issues</a:t>
            </a:r>
          </a:p>
          <a:p>
            <a:pPr lvl="1">
              <a:spcBef>
                <a:spcPts val="530"/>
              </a:spcBef>
              <a:defRPr/>
            </a:pPr>
            <a:r>
              <a:rPr lang="en-US" sz="2200" dirty="0"/>
              <a:t>Access with an organization account</a:t>
            </a:r>
          </a:p>
          <a:p>
            <a:pPr>
              <a:spcBef>
                <a:spcPts val="530"/>
              </a:spcBef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362" b="146"/>
          <a:stretch/>
        </p:blipFill>
        <p:spPr>
          <a:xfrm rot="670966">
            <a:off x="5313446" y="2143260"/>
            <a:ext cx="328406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022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What You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your ideas for ways to enhance </a:t>
            </a:r>
            <a:r>
              <a:rPr lang="en-US" b="1" dirty="0">
                <a:solidFill>
                  <a:schemeClr val="tx2"/>
                </a:solidFill>
              </a:rPr>
              <a:t>EMMA</a:t>
            </a:r>
            <a:r>
              <a:rPr lang="en-US" b="1" baseline="30000" dirty="0">
                <a:solidFill>
                  <a:schemeClr val="tx2"/>
                </a:solidFill>
              </a:rPr>
              <a:t>®</a:t>
            </a:r>
            <a:r>
              <a:rPr lang="en-US" b="1" baseline="30000" dirty="0">
                <a:solidFill>
                  <a:srgbClr val="003F72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0" y="2456078"/>
            <a:ext cx="7747072" cy="382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7761114" y="2456079"/>
            <a:ext cx="679658" cy="23656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722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Market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22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MSRB Education Center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99968"/>
            <a:ext cx="8229600" cy="4943863"/>
          </a:xfrm>
          <a:prstGeom prst="rect">
            <a:avLst/>
          </a:prstGeom>
        </p:spPr>
      </p:pic>
      <p:sp>
        <p:nvSpPr>
          <p:cNvPr id="53252" name="TextBox 15"/>
          <p:cNvSpPr txBox="1">
            <a:spLocks noChangeArrowheads="1"/>
          </p:cNvSpPr>
          <p:nvPr/>
        </p:nvSpPr>
        <p:spPr bwMode="auto">
          <a:xfrm>
            <a:off x="6096000" y="6396038"/>
            <a:ext cx="2819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Municipal Securities Rulemaking Board  </a:t>
            </a:r>
            <a:fld id="{B4095585-7190-4566-9889-B70341CA560B}" type="slidenum">
              <a:rPr lang="en-US" altLang="en-US" sz="800">
                <a:solidFill>
                  <a:srgbClr val="FFFFFF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800">
              <a:solidFill>
                <a:srgbClr val="FFFFFF"/>
              </a:solidFill>
            </a:endParaRPr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5600700" y="3783705"/>
            <a:ext cx="1905000" cy="16764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16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Educational Resources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03" y="1466096"/>
            <a:ext cx="3386125" cy="438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3013">
            <a:off x="1389189" y="1615573"/>
            <a:ext cx="3505200" cy="4447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2112370"/>
            <a:ext cx="3226594" cy="415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7753" y="1828800"/>
            <a:ext cx="3289047" cy="4419600"/>
          </a:xfrm>
        </p:spPr>
        <p:txBody>
          <a:bodyPr/>
          <a:lstStyle/>
          <a:p>
            <a:r>
              <a:rPr lang="en-US" sz="2600" dirty="0"/>
              <a:t>Checklist for preparing to submit financial disclosures</a:t>
            </a:r>
          </a:p>
          <a:p>
            <a:r>
              <a:rPr lang="en-US" sz="2600" dirty="0"/>
              <a:t>Instructions for posting bank loan disclosures</a:t>
            </a:r>
          </a:p>
          <a:p>
            <a:r>
              <a:rPr lang="en-US" sz="2600" dirty="0"/>
              <a:t>Overview of roles of financing team</a:t>
            </a:r>
          </a:p>
          <a:p>
            <a:r>
              <a:rPr lang="en-US" sz="2600" dirty="0"/>
              <a:t>New resources added regularly</a:t>
            </a:r>
          </a:p>
        </p:txBody>
      </p:sp>
    </p:spTree>
    <p:extLst>
      <p:ext uri="{BB962C8B-B14F-4D97-AF65-F5344CB8AC3E}">
        <p14:creationId xmlns:p14="http://schemas.microsoft.com/office/powerpoint/2010/main" val="1321540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MSRB webinar portal available on MSRB.org</a:t>
            </a:r>
          </a:p>
          <a:p>
            <a:pPr lvl="1"/>
            <a:r>
              <a:rPr lang="en-US" sz="2200" dirty="0"/>
              <a:t>News and Events &gt; Webinars</a:t>
            </a:r>
          </a:p>
          <a:p>
            <a:r>
              <a:rPr lang="en-US" dirty="0"/>
              <a:t>Register for upcoming live webinars on municipal market rules, new </a:t>
            </a:r>
            <a:r>
              <a:rPr lang="en-US" b="1" dirty="0">
                <a:solidFill>
                  <a:schemeClr val="tx2"/>
                </a:solidFill>
              </a:rPr>
              <a:t>EMMA</a:t>
            </a:r>
            <a:r>
              <a:rPr lang="en-US" b="1" baseline="30000" dirty="0">
                <a:solidFill>
                  <a:schemeClr val="tx2"/>
                </a:solidFill>
              </a:rPr>
              <a:t>®</a:t>
            </a:r>
            <a:r>
              <a:rPr lang="en-US" dirty="0"/>
              <a:t> features and other topics</a:t>
            </a:r>
          </a:p>
          <a:p>
            <a:r>
              <a:rPr lang="en-US" dirty="0"/>
              <a:t>Watch free on-demand webinars</a:t>
            </a:r>
          </a:p>
          <a:p>
            <a:r>
              <a:rPr lang="en-US" dirty="0"/>
              <a:t>Earn CPE credit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50501"/>
            <a:ext cx="3033712" cy="24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Role of the MSRB</a:t>
            </a:r>
            <a:endParaRPr lang="en-US" baseline="30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14" y="1524000"/>
            <a:ext cx="7957486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NEW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MuniEdPro® Municipal Market Education</a:t>
            </a:r>
          </a:p>
        </p:txBody>
      </p:sp>
      <p:sp>
        <p:nvSpPr>
          <p:cNvPr id="6" name="Right Triangle 5"/>
          <p:cNvSpPr/>
          <p:nvPr/>
        </p:nvSpPr>
        <p:spPr bwMode="auto">
          <a:xfrm>
            <a:off x="685800" y="1676400"/>
            <a:ext cx="6858000" cy="4495800"/>
          </a:xfrm>
          <a:prstGeom prst="rtTriangle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314" y="4609313"/>
            <a:ext cx="5105400" cy="1726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Interactive</a:t>
            </a:r>
            <a:r>
              <a:rPr lang="en-US" sz="2600" dirty="0">
                <a:latin typeface="Calibri" panose="020F0502020204030204" pitchFamily="34" charset="0"/>
              </a:rPr>
              <a:t>, online courses about municipal </a:t>
            </a: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market activities </a:t>
            </a:r>
            <a:r>
              <a:rPr lang="en-US" sz="2600" dirty="0">
                <a:latin typeface="Calibri" panose="020F0502020204030204" pitchFamily="34" charset="0"/>
              </a:rPr>
              <a:t>and </a:t>
            </a:r>
            <a:r>
              <a:rPr lang="en-US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MSRB regulations</a:t>
            </a:r>
          </a:p>
          <a:p>
            <a:pPr>
              <a:lnSpc>
                <a:spcPct val="113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314" y="3048000"/>
            <a:ext cx="36576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Free course for issuers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available at msrb.org</a:t>
            </a:r>
          </a:p>
        </p:txBody>
      </p:sp>
    </p:spTree>
    <p:extLst>
      <p:ext uri="{BB962C8B-B14F-4D97-AF65-F5344CB8AC3E}">
        <p14:creationId xmlns:p14="http://schemas.microsoft.com/office/powerpoint/2010/main" val="3745379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Complimentary Course: Being an Informed Municipal Bond Issuer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286000"/>
            <a:ext cx="8458200" cy="1066800"/>
          </a:xfrm>
        </p:spPr>
        <p:txBody>
          <a:bodyPr/>
          <a:lstStyle/>
          <a:p>
            <a:r>
              <a:rPr lang="en-US" sz="1800" dirty="0"/>
              <a:t>Identify factors for selecting key professionals hired by a municipal bond issuer;</a:t>
            </a:r>
          </a:p>
          <a:p>
            <a:r>
              <a:rPr lang="en-US" sz="1800" dirty="0"/>
              <a:t>Describe key considerations when issuing municipal bonds; and</a:t>
            </a:r>
          </a:p>
          <a:p>
            <a:r>
              <a:rPr lang="en-US" sz="1800" dirty="0"/>
              <a:t>Understand an issuer’s obligations related to municipal bonds.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21400"/>
            <a:ext cx="3748466" cy="2436683"/>
          </a:xfrm>
          <a:prstGeom prst="rect">
            <a:avLst/>
          </a:prstGeom>
        </p:spPr>
      </p:pic>
      <p:sp>
        <p:nvSpPr>
          <p:cNvPr id="8" name="Folded Corner 4"/>
          <p:cNvSpPr/>
          <p:nvPr/>
        </p:nvSpPr>
        <p:spPr bwMode="auto">
          <a:xfrm>
            <a:off x="455612" y="1790700"/>
            <a:ext cx="5564188" cy="381000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612" y="1796534"/>
            <a:ext cx="533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end of the course the learner will be able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8323" y="6126682"/>
            <a:ext cx="5093823" cy="408980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i="1" kern="0" dirty="0">
                <a:solidFill>
                  <a:schemeClr val="bg1"/>
                </a:solidFill>
              </a:rPr>
              <a:t>Log in at https://msrb.csod.com/client/msrb/default.aspx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3" y="4367210"/>
            <a:ext cx="2778016" cy="7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94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4"/>
          <p:cNvSpPr/>
          <p:nvPr/>
        </p:nvSpPr>
        <p:spPr bwMode="auto">
          <a:xfrm>
            <a:off x="4384668" y="4328740"/>
            <a:ext cx="2971800" cy="381000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MuniEdPro® Course Catalog</a:t>
            </a:r>
          </a:p>
        </p:txBody>
      </p:sp>
      <p:sp>
        <p:nvSpPr>
          <p:cNvPr id="3" name="Folded Corner 3"/>
          <p:cNvSpPr/>
          <p:nvPr/>
        </p:nvSpPr>
        <p:spPr bwMode="auto">
          <a:xfrm>
            <a:off x="457790" y="1752600"/>
            <a:ext cx="2742610" cy="381000"/>
          </a:xfrm>
          <a:prstGeom prst="foldedCorner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4408" y="4336064"/>
            <a:ext cx="249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Coming in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853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Offerings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286000"/>
            <a:ext cx="3886199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D527D"/>
                </a:solidFill>
              </a:rPr>
              <a:t>Exploring Municipal Bonds:</a:t>
            </a:r>
            <a:br>
              <a:rPr lang="en-US" sz="1500" b="1" dirty="0">
                <a:solidFill>
                  <a:srgbClr val="0D527D"/>
                </a:solidFill>
              </a:rPr>
            </a:br>
            <a:r>
              <a:rPr lang="en-US" sz="1500" dirty="0"/>
              <a:t>A Course for Investors</a:t>
            </a:r>
            <a:endParaRPr lang="en-US" sz="1500" b="1" dirty="0">
              <a:solidFill>
                <a:srgbClr val="0D52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D527D"/>
                </a:solidFill>
              </a:rPr>
              <a:t>Due Diligence:</a:t>
            </a:r>
            <a:br>
              <a:rPr lang="en-US" sz="1500" b="1" dirty="0">
                <a:solidFill>
                  <a:srgbClr val="0D527D"/>
                </a:solidFill>
              </a:rPr>
            </a:br>
            <a:r>
              <a:rPr lang="en-US" sz="1500" dirty="0"/>
              <a:t>Primary Offering Disclosure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D527D"/>
                </a:solidFill>
              </a:rPr>
              <a:t>Complimentary Course: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Being an Informed Municipal Bond Issuer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D527D"/>
                </a:solidFill>
              </a:rPr>
              <a:t>Role of the Regulator: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Understanding the MSRB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4"/>
                </a:solidFill>
              </a:rPr>
              <a:t>The Decision to Borrow: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Roles and Responsibilities of Market Participants in Fixed Rate Primary Market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4"/>
                </a:solidFill>
              </a:rPr>
              <a:t>Rules and Risks: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Understanding MSRB Rules in Relation to Municipal Market Risks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4861556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Best Execution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Gifts and Solicitations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Mark-Ups and Disclosure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858223"/>
            <a:ext cx="3352800" cy="490776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Find out more at MSRB.org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Folded Corner 3">
            <a:extLst>
              <a:ext uri="{FF2B5EF4-FFF2-40B4-BE49-F238E27FC236}">
                <a16:creationId xmlns:a16="http://schemas.microsoft.com/office/drawing/2014/main" id="{D6B5D6E8-85B3-4775-BF9A-56772C1AF00B}"/>
              </a:ext>
            </a:extLst>
          </p:cNvPr>
          <p:cNvSpPr/>
          <p:nvPr/>
        </p:nvSpPr>
        <p:spPr bwMode="auto">
          <a:xfrm>
            <a:off x="4495800" y="1764084"/>
            <a:ext cx="2749537" cy="367253"/>
          </a:xfrm>
          <a:prstGeom prst="foldedCorner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BE8C7-4317-494D-9724-A91CDC95DC16}"/>
              </a:ext>
            </a:extLst>
          </p:cNvPr>
          <p:cNvSpPr txBox="1"/>
          <p:nvPr/>
        </p:nvSpPr>
        <p:spPr>
          <a:xfrm>
            <a:off x="4502726" y="1764084"/>
            <a:ext cx="220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Offerings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5BA2E-51AE-4EB5-94EC-9916721FBC47}"/>
              </a:ext>
            </a:extLst>
          </p:cNvPr>
          <p:cNvSpPr txBox="1"/>
          <p:nvPr/>
        </p:nvSpPr>
        <p:spPr>
          <a:xfrm>
            <a:off x="4648200" y="2286000"/>
            <a:ext cx="335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4"/>
                </a:solidFill>
              </a:rPr>
              <a:t>Making Recommendations: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Understanding Suitability and Time-of-Trade Disclosure for Municipal Securities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</a:rPr>
              <a:t>Standards of Conduct: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The </a:t>
            </a:r>
            <a:r>
              <a:rPr lang="en-US" sz="1400" dirty="0"/>
              <a:t>Duties of Non-Solicitor Municipal Advisors </a:t>
            </a:r>
          </a:p>
        </p:txBody>
      </p:sp>
    </p:spTree>
    <p:extLst>
      <p:ext uri="{BB962C8B-B14F-4D97-AF65-F5344CB8AC3E}">
        <p14:creationId xmlns:p14="http://schemas.microsoft.com/office/powerpoint/2010/main" val="236076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304800"/>
            <a:ext cx="7926387" cy="1068388"/>
          </a:xfrm>
        </p:spPr>
        <p:txBody>
          <a:bodyPr/>
          <a:lstStyle/>
          <a:p>
            <a:pPr eaLnBrk="1" hangingPunct="1"/>
            <a:r>
              <a:rPr lang="en-US" altLang="en-US" dirty="0"/>
              <a:t>Contact the MSRB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5059473" y="2508047"/>
            <a:ext cx="3581400" cy="245212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600" b="1" dirty="0"/>
              <a:t>Call MSRB Support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202-838-1330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3F72"/>
                </a:solidFill>
                <a:hlinkClick r:id="rId3"/>
              </a:rPr>
              <a:t>MSRBsupport@msrb.org</a:t>
            </a:r>
            <a:endParaRPr lang="en-US" altLang="en-US" dirty="0">
              <a:solidFill>
                <a:srgbClr val="003F7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Live support weekdays </a:t>
            </a:r>
            <a:r>
              <a:rPr lang="en-US" dirty="0"/>
              <a:t>7:30 a.m. - 6:30 p.m. ET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endParaRPr lang="en-US" dirty="0"/>
          </a:p>
          <a:p>
            <a:pPr lvl="1">
              <a:buFontTx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00387" y="2503274"/>
            <a:ext cx="3181014" cy="2456893"/>
          </a:xfrm>
          <a:prstGeom prst="wedgeRoundRectCallout">
            <a:avLst/>
          </a:prstGeom>
          <a:noFill/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016" y="3218491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Questions about the municipal market?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67" y="3274520"/>
            <a:ext cx="9144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387" y="5867400"/>
            <a:ext cx="824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MSRB.org | emma.msrb.org | @</a:t>
            </a:r>
            <a:r>
              <a:rPr lang="en-US" dirty="0" err="1">
                <a:solidFill>
                  <a:schemeClr val="tx2"/>
                </a:solidFill>
              </a:rPr>
              <a:t>MSRB_News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4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Mission of the MSRB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en-US" altLang="en-US" sz="2600" dirty="0"/>
              <a:t>Promote a </a:t>
            </a:r>
            <a:r>
              <a:rPr lang="en-US" altLang="en-US" sz="2600" b="1" dirty="0">
                <a:solidFill>
                  <a:schemeClr val="tx2"/>
                </a:solidFill>
              </a:rPr>
              <a:t>fair</a:t>
            </a:r>
            <a:r>
              <a:rPr lang="en-US" altLang="en-US" sz="2600" dirty="0"/>
              <a:t>,</a:t>
            </a:r>
            <a:br>
              <a:rPr lang="en-US" altLang="en-US" sz="2600" dirty="0"/>
            </a:b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		      </a:t>
            </a:r>
            <a:r>
              <a:rPr lang="en-US" altLang="en-US" sz="2600" b="1" dirty="0">
                <a:solidFill>
                  <a:schemeClr val="accent3"/>
                </a:solidFill>
              </a:rPr>
              <a:t>transparent</a:t>
            </a:r>
            <a:r>
              <a:rPr lang="en-US" altLang="en-US" sz="2600" dirty="0"/>
              <a:t> and </a:t>
            </a:r>
            <a:br>
              <a:rPr lang="en-US" altLang="en-US" sz="2600" dirty="0"/>
            </a:b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dirty="0">
                <a:solidFill>
                  <a:schemeClr val="accent1"/>
                </a:solidFill>
              </a:rPr>
              <a:t>				efficient</a:t>
            </a:r>
            <a:r>
              <a:rPr lang="en-US" altLang="en-US" sz="2600" dirty="0"/>
              <a:t> municipal market</a:t>
            </a:r>
            <a:br>
              <a:rPr lang="en-US" altLang="en-US" sz="2600" dirty="0"/>
            </a:br>
            <a:endParaRPr lang="en-US" altLang="en-US" sz="2600" dirty="0"/>
          </a:p>
          <a:p>
            <a:r>
              <a:rPr lang="en-US" altLang="en-US" sz="2600" dirty="0"/>
              <a:t>Protect investors, issuers and the public interest</a:t>
            </a:r>
          </a:p>
        </p:txBody>
      </p:sp>
    </p:spTree>
    <p:extLst>
      <p:ext uri="{BB962C8B-B14F-4D97-AF65-F5344CB8AC3E}">
        <p14:creationId xmlns:p14="http://schemas.microsoft.com/office/powerpoint/2010/main" val="50388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MSRB Protections for Issuers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22726"/>
              </p:ext>
            </p:extLst>
          </p:nvPr>
        </p:nvGraphicFramePr>
        <p:xfrm>
          <a:off x="4572000" y="1905000"/>
          <a:ext cx="4724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828800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>
                <a:solidFill>
                  <a:schemeClr val="tx2"/>
                </a:solidFill>
              </a:rPr>
              <a:t>MSRB Rules</a:t>
            </a:r>
          </a:p>
          <a:p>
            <a:pPr lvl="1"/>
            <a:r>
              <a:rPr lang="en-US" kern="0" dirty="0"/>
              <a:t>For municipal securities dealers and municipal advisors</a:t>
            </a:r>
          </a:p>
          <a:p>
            <a:pPr lvl="1"/>
            <a:r>
              <a:rPr lang="en-US" kern="0" dirty="0"/>
              <a:t>Not for issuers</a:t>
            </a:r>
          </a:p>
          <a:p>
            <a:r>
              <a:rPr lang="en-US" b="1" kern="0" dirty="0">
                <a:solidFill>
                  <a:schemeClr val="tx2"/>
                </a:solidFill>
              </a:rPr>
              <a:t>EMMA® </a:t>
            </a:r>
          </a:p>
          <a:p>
            <a:pPr lvl="1"/>
            <a:r>
              <a:rPr lang="en-US" kern="0" dirty="0"/>
              <a:t>Municipal bond disclosure documents </a:t>
            </a:r>
          </a:p>
          <a:p>
            <a:pPr lvl="1"/>
            <a:r>
              <a:rPr lang="en-US" kern="0" dirty="0"/>
              <a:t>Trade data  </a:t>
            </a:r>
            <a:endParaRPr lang="en-US" b="1" kern="0" dirty="0">
              <a:solidFill>
                <a:schemeClr val="tx2"/>
              </a:solidFill>
            </a:endParaRPr>
          </a:p>
          <a:p>
            <a:r>
              <a:rPr lang="en-US" b="1" kern="0" dirty="0">
                <a:solidFill>
                  <a:schemeClr val="tx2"/>
                </a:solidFill>
              </a:rPr>
              <a:t>Education Center</a:t>
            </a:r>
          </a:p>
          <a:p>
            <a:pPr lvl="1"/>
            <a:r>
              <a:rPr lang="en-US" kern="0" dirty="0"/>
              <a:t>Objective, multimedia educational resources about municipal market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8366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Municipal Finance Professionals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Deal Team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66700" y="3415393"/>
            <a:ext cx="1371600" cy="941614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Issuer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66700" y="1981200"/>
            <a:ext cx="1371600" cy="941614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Municipal Advisor(s)</a:t>
            </a:r>
            <a:endParaRPr lang="en-US" sz="1500" baseline="30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90700" y="1981200"/>
            <a:ext cx="990600" cy="3810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Deal Table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33700" y="22098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Underwriter(s)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933700" y="34671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Underwriter’s Counsel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66700" y="4844143"/>
            <a:ext cx="1371600" cy="94161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Bond Counsel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933700" y="4713514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Credit Enhancer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457700" y="34671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Feasibility Consultant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457700" y="22098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Underwriting Syndicate Member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981700" y="22098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Selling Group Members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981700" y="34671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Auditor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457700" y="4713514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Rating Agencies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981700" y="4713514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Disclosure Counsel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505700" y="34671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Trustee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505700" y="22098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Other Counsel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6204857"/>
            <a:ext cx="1752600" cy="40277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MSRB-Regulated</a:t>
            </a:r>
            <a:endParaRPr lang="en-US" sz="1500" baseline="30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745357" y="6204858"/>
            <a:ext cx="1752600" cy="402771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MSRB-Protected</a:t>
            </a:r>
            <a:endParaRPr lang="en-US" sz="15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870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MSRB_120215">
      <a:dk1>
        <a:srgbClr val="000000"/>
      </a:dk1>
      <a:lt1>
        <a:srgbClr val="FFFFFF"/>
      </a:lt1>
      <a:dk2>
        <a:srgbClr val="0D527D"/>
      </a:dk2>
      <a:lt2>
        <a:srgbClr val="CCECFC"/>
      </a:lt2>
      <a:accent1>
        <a:srgbClr val="72BF44"/>
      </a:accent1>
      <a:accent2>
        <a:srgbClr val="85AFC3"/>
      </a:accent2>
      <a:accent3>
        <a:srgbClr val="A99D95"/>
      </a:accent3>
      <a:accent4>
        <a:srgbClr val="00538D"/>
      </a:accent4>
      <a:accent5>
        <a:srgbClr val="CCECFC"/>
      </a:accent5>
      <a:accent6>
        <a:srgbClr val="669933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MSRB_120215">
      <a:dk1>
        <a:srgbClr val="000000"/>
      </a:dk1>
      <a:lt1>
        <a:srgbClr val="FFFFFF"/>
      </a:lt1>
      <a:dk2>
        <a:srgbClr val="0D527D"/>
      </a:dk2>
      <a:lt2>
        <a:srgbClr val="CCECFC"/>
      </a:lt2>
      <a:accent1>
        <a:srgbClr val="72BF44"/>
      </a:accent1>
      <a:accent2>
        <a:srgbClr val="85AFC3"/>
      </a:accent2>
      <a:accent3>
        <a:srgbClr val="A99D95"/>
      </a:accent3>
      <a:accent4>
        <a:srgbClr val="00538D"/>
      </a:accent4>
      <a:accent5>
        <a:srgbClr val="CCECFC"/>
      </a:accent5>
      <a:accent6>
        <a:srgbClr val="669933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MSRB_120215">
      <a:dk1>
        <a:srgbClr val="000000"/>
      </a:dk1>
      <a:lt1>
        <a:srgbClr val="FFFFFF"/>
      </a:lt1>
      <a:dk2>
        <a:srgbClr val="0D527D"/>
      </a:dk2>
      <a:lt2>
        <a:srgbClr val="CCECFC"/>
      </a:lt2>
      <a:accent1>
        <a:srgbClr val="72BF44"/>
      </a:accent1>
      <a:accent2>
        <a:srgbClr val="85AFC3"/>
      </a:accent2>
      <a:accent3>
        <a:srgbClr val="A99D95"/>
      </a:accent3>
      <a:accent4>
        <a:srgbClr val="00538D"/>
      </a:accent4>
      <a:accent5>
        <a:srgbClr val="CCECFC"/>
      </a:accent5>
      <a:accent6>
        <a:srgbClr val="669933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4017</TotalTime>
  <Words>1413</Words>
  <Application>Microsoft Office PowerPoint</Application>
  <PresentationFormat>On-screen Show (4:3)</PresentationFormat>
  <Paragraphs>323</Paragraphs>
  <Slides>53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Courier New</vt:lpstr>
      <vt:lpstr>Geneva</vt:lpstr>
      <vt:lpstr>Wingdings</vt:lpstr>
      <vt:lpstr>Blank Presentation</vt:lpstr>
      <vt:lpstr>1_Blank Presentation</vt:lpstr>
      <vt:lpstr>2_Blank Presentation</vt:lpstr>
      <vt:lpstr>It’s Your Deal: Roles and Responsibilities in a Municipal Issuance</vt:lpstr>
      <vt:lpstr>Priya Ghosh Ahola, Outreach Manager</vt:lpstr>
      <vt:lpstr>It’s YOUR Deal</vt:lpstr>
      <vt:lpstr>Topics</vt:lpstr>
      <vt:lpstr>Role of the MSRB</vt:lpstr>
      <vt:lpstr>Mission of the MSRB</vt:lpstr>
      <vt:lpstr>MSRB Protections for Issuers</vt:lpstr>
      <vt:lpstr>Working with Municipal Finance Professionals</vt:lpstr>
      <vt:lpstr>The Deal Team</vt:lpstr>
      <vt:lpstr>Role of the Underwriter</vt:lpstr>
      <vt:lpstr>Duties of the Underwriter</vt:lpstr>
      <vt:lpstr>Role of the Municipal Advisor</vt:lpstr>
      <vt:lpstr>Duties of the Municipal Advisor</vt:lpstr>
      <vt:lpstr>What to Expect from Your Municipal Advisor</vt:lpstr>
      <vt:lpstr>Verify Municipal Advisor Registration</vt:lpstr>
      <vt:lpstr>Look for Series 50 Qualification</vt:lpstr>
      <vt:lpstr>Check Professional Qualifications</vt:lpstr>
      <vt:lpstr>Municipal Advisors MUST</vt:lpstr>
      <vt:lpstr>Municipal Advisors MUST NOT</vt:lpstr>
      <vt:lpstr>Report a Complaint</vt:lpstr>
      <vt:lpstr>Muni Market Facts</vt:lpstr>
      <vt:lpstr>Pop Quiz</vt:lpstr>
      <vt:lpstr>Understanding Continuing  Disclosure Obligations</vt:lpstr>
      <vt:lpstr>Importance of Disclosure</vt:lpstr>
      <vt:lpstr>MSRB Principles for Disclosure</vt:lpstr>
      <vt:lpstr>Required Disclosures (SEC Rule 15c2-12)</vt:lpstr>
      <vt:lpstr>Required Event Disclosures</vt:lpstr>
      <vt:lpstr>Continuing Disclosure Agreements</vt:lpstr>
      <vt:lpstr>Anti-Fraud Regulations for Disclosure</vt:lpstr>
      <vt:lpstr>Consequences of Failure to Comply</vt:lpstr>
      <vt:lpstr>Submitting Required Disclosures to EMMA</vt:lpstr>
      <vt:lpstr>Bank Loan Disclosure</vt:lpstr>
      <vt:lpstr>Submitting Bank Loan Disclosures</vt:lpstr>
      <vt:lpstr>Using EMMA® Tools for Issuers</vt:lpstr>
      <vt:lpstr>What’s on EMMA</vt:lpstr>
      <vt:lpstr>EMMA Tools and Resources</vt:lpstr>
      <vt:lpstr>Organization Account </vt:lpstr>
      <vt:lpstr>Organization Account Checklist</vt:lpstr>
      <vt:lpstr>Email Reminders</vt:lpstr>
      <vt:lpstr>EMMA Issuer Homepages</vt:lpstr>
      <vt:lpstr>Features of Issuer Homepages</vt:lpstr>
      <vt:lpstr>Real-Time and Historical Trade Data</vt:lpstr>
      <vt:lpstr>Price Discovery Tool</vt:lpstr>
      <vt:lpstr>EMMA Trade Monitor</vt:lpstr>
      <vt:lpstr>Tell Us What You Think</vt:lpstr>
      <vt:lpstr>Accessing Market Education</vt:lpstr>
      <vt:lpstr>MSRB Education Center</vt:lpstr>
      <vt:lpstr>Free Educational Resources</vt:lpstr>
      <vt:lpstr>On-Demand Webinars</vt:lpstr>
      <vt:lpstr>NEW  MuniEdPro® Municipal Market Education</vt:lpstr>
      <vt:lpstr> Complimentary Course: Being an Informed Municipal Bond Issuer</vt:lpstr>
      <vt:lpstr>MuniEdPro® Course Catalog</vt:lpstr>
      <vt:lpstr>Contact the MSRB</vt:lpstr>
    </vt:vector>
  </TitlesOfParts>
  <Company>MSRB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Structure Issues</dc:title>
  <dc:creator>lszarek</dc:creator>
  <cp:lastModifiedBy>Priya Ghosh Ahola</cp:lastModifiedBy>
  <cp:revision>696</cp:revision>
  <dcterms:created xsi:type="dcterms:W3CDTF">2013-10-25T14:28:34Z</dcterms:created>
  <dcterms:modified xsi:type="dcterms:W3CDTF">2017-10-03T01:35:18Z</dcterms:modified>
</cp:coreProperties>
</file>