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733" r:id="rId2"/>
    <p:sldMasterId id="2147483660" r:id="rId3"/>
    <p:sldMasterId id="2147483723" r:id="rId4"/>
    <p:sldMasterId id="2147483710" r:id="rId5"/>
    <p:sldMasterId id="2147483735" r:id="rId6"/>
    <p:sldMasterId id="2147483741" r:id="rId7"/>
    <p:sldMasterId id="2147483762" r:id="rId8"/>
  </p:sldMasterIdLst>
  <p:notesMasterIdLst>
    <p:notesMasterId r:id="rId41"/>
  </p:notesMasterIdLst>
  <p:handoutMasterIdLst>
    <p:handoutMasterId r:id="rId42"/>
  </p:handoutMasterIdLst>
  <p:sldIdLst>
    <p:sldId id="274" r:id="rId9"/>
    <p:sldId id="284" r:id="rId10"/>
    <p:sldId id="410" r:id="rId11"/>
    <p:sldId id="407" r:id="rId12"/>
    <p:sldId id="406" r:id="rId13"/>
    <p:sldId id="412" r:id="rId14"/>
    <p:sldId id="413" r:id="rId15"/>
    <p:sldId id="414" r:id="rId16"/>
    <p:sldId id="415" r:id="rId17"/>
    <p:sldId id="416" r:id="rId18"/>
    <p:sldId id="417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425" r:id="rId27"/>
    <p:sldId id="426" r:id="rId28"/>
    <p:sldId id="427" r:id="rId29"/>
    <p:sldId id="428" r:id="rId30"/>
    <p:sldId id="429" r:id="rId31"/>
    <p:sldId id="430" r:id="rId32"/>
    <p:sldId id="431" r:id="rId33"/>
    <p:sldId id="432" r:id="rId34"/>
    <p:sldId id="433" r:id="rId35"/>
    <p:sldId id="434" r:id="rId36"/>
    <p:sldId id="435" r:id="rId37"/>
    <p:sldId id="436" r:id="rId38"/>
    <p:sldId id="437" r:id="rId39"/>
    <p:sldId id="438" r:id="rId40"/>
  </p:sldIdLst>
  <p:sldSz cx="9144000" cy="6858000" type="screen4x3"/>
  <p:notesSz cx="7010400" cy="9236075"/>
  <p:custDataLst>
    <p:tags r:id="rId43"/>
  </p:custDataLst>
  <p:defaultTextStyle>
    <a:defPPr>
      <a:defRPr lang="en-US"/>
    </a:defPPr>
    <a:lvl1pPr marL="0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8">
          <p15:clr>
            <a:srgbClr val="A4A3A4"/>
          </p15:clr>
        </p15:guide>
        <p15:guide id="2" pos="89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E0"/>
    <a:srgbClr val="CC6600"/>
    <a:srgbClr val="FF9900"/>
    <a:srgbClr val="FF9933"/>
    <a:srgbClr val="135992"/>
    <a:srgbClr val="CF5B29"/>
    <a:srgbClr val="1C5998"/>
    <a:srgbClr val="173671"/>
    <a:srgbClr val="365C9A"/>
    <a:srgbClr val="005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3" autoAdjust="0"/>
    <p:restoredTop sz="79856" autoAdjust="0"/>
  </p:normalViewPr>
  <p:slideViewPr>
    <p:cSldViewPr snapToGrid="0" snapToObjects="1">
      <p:cViewPr varScale="1">
        <p:scale>
          <a:sx n="69" d="100"/>
          <a:sy n="69" d="100"/>
        </p:scale>
        <p:origin x="1356" y="60"/>
      </p:cViewPr>
      <p:guideLst>
        <p:guide orient="horz" pos="658"/>
        <p:guide pos="8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9A7294-A6E9-41E4-B581-B14CB6C28240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0E5A8E28-CA51-482F-A943-1E4CFF41A389}">
      <dgm:prSet phldrT="[Text]" custT="1"/>
      <dgm:spPr/>
      <dgm:t>
        <a:bodyPr/>
        <a:lstStyle/>
        <a:p>
          <a:r>
            <a:rPr lang="en-US" sz="1600" dirty="0"/>
            <a:t>Spared from tax reform</a:t>
          </a:r>
        </a:p>
      </dgm:t>
    </dgm:pt>
    <dgm:pt modelId="{5B324481-15D9-4DB2-AECF-AD70BCA982E3}" type="parTrans" cxnId="{9F0B6D18-4562-4E87-AD4C-504203A0AEBA}">
      <dgm:prSet/>
      <dgm:spPr/>
      <dgm:t>
        <a:bodyPr/>
        <a:lstStyle/>
        <a:p>
          <a:endParaRPr lang="en-US"/>
        </a:p>
      </dgm:t>
    </dgm:pt>
    <dgm:pt modelId="{D2A73BEE-8788-4F82-9D39-9A0BF74EFF5E}" type="sibTrans" cxnId="{9F0B6D18-4562-4E87-AD4C-504203A0AEBA}">
      <dgm:prSet/>
      <dgm:spPr/>
      <dgm:t>
        <a:bodyPr/>
        <a:lstStyle/>
        <a:p>
          <a:endParaRPr lang="en-US"/>
        </a:p>
      </dgm:t>
    </dgm:pt>
    <dgm:pt modelId="{D7CA47FE-F2C0-4FFF-98FB-547F833240EA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Private</a:t>
          </a:r>
          <a:r>
            <a:rPr lang="en-US" sz="1600" spc="-9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Activity</a:t>
          </a:r>
          <a:r>
            <a:rPr lang="en-US" sz="1600" spc="-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Bonds</a:t>
          </a:r>
          <a:endParaRPr lang="en-US" sz="1600" dirty="0"/>
        </a:p>
      </dgm:t>
    </dgm:pt>
    <dgm:pt modelId="{28157498-65B6-4E5B-B535-E292431E9630}" type="parTrans" cxnId="{169BF717-D4C3-4D76-B905-3597472524C8}">
      <dgm:prSet/>
      <dgm:spPr/>
      <dgm:t>
        <a:bodyPr/>
        <a:lstStyle/>
        <a:p>
          <a:endParaRPr lang="en-US"/>
        </a:p>
      </dgm:t>
    </dgm:pt>
    <dgm:pt modelId="{A18F2973-8EF3-40D1-91D6-9D414BFDF26B}" type="sibTrans" cxnId="{169BF717-D4C3-4D76-B905-3597472524C8}">
      <dgm:prSet/>
      <dgm:spPr/>
      <dgm:t>
        <a:bodyPr/>
        <a:lstStyle/>
        <a:p>
          <a:endParaRPr lang="en-US"/>
        </a:p>
      </dgm:t>
    </dgm:pt>
    <dgm:pt modelId="{81A3C2EA-4575-483A-AA44-7EC5E7A417E4}">
      <dgm:prSet phldrT="[Text]" custT="1"/>
      <dgm:spPr/>
      <dgm:t>
        <a:bodyPr/>
        <a:lstStyle/>
        <a:p>
          <a:r>
            <a:rPr lang="en-US" sz="1600" dirty="0"/>
            <a:t>Eliminated through tax reform</a:t>
          </a:r>
        </a:p>
      </dgm:t>
    </dgm:pt>
    <dgm:pt modelId="{6661A093-BA15-422E-9F8B-A72A344106EB}" type="parTrans" cxnId="{B6B23945-FAEA-4952-90E2-F07141FE9004}">
      <dgm:prSet/>
      <dgm:spPr/>
      <dgm:t>
        <a:bodyPr/>
        <a:lstStyle/>
        <a:p>
          <a:endParaRPr lang="en-US"/>
        </a:p>
      </dgm:t>
    </dgm:pt>
    <dgm:pt modelId="{BB89B2E6-D8C2-4BC0-9E16-1A7000691A9A}" type="sibTrans" cxnId="{B6B23945-FAEA-4952-90E2-F07141FE9004}">
      <dgm:prSet/>
      <dgm:spPr/>
      <dgm:t>
        <a:bodyPr/>
        <a:lstStyle/>
        <a:p>
          <a:endParaRPr lang="en-US"/>
        </a:p>
      </dgm:t>
    </dgm:pt>
    <dgm:pt modelId="{3941E2EC-C87A-4437-BB81-A7BE08120F1D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spc="-170" dirty="0">
              <a:solidFill>
                <a:srgbClr val="373637"/>
              </a:solidFill>
              <a:latin typeface="Arial"/>
              <a:cs typeface="Arial"/>
            </a:rPr>
            <a:t>T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ax-exempt</a:t>
          </a:r>
          <a:r>
            <a:rPr lang="en-US" sz="16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5" dirty="0">
              <a:solidFill>
                <a:srgbClr val="373637"/>
              </a:solidFill>
              <a:latin typeface="Arial"/>
              <a:cs typeface="Arial"/>
            </a:rPr>
            <a:t>advanc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e</a:t>
          </a:r>
          <a:r>
            <a:rPr lang="en-US" sz="16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 err="1">
              <a:solidFill>
                <a:srgbClr val="373637"/>
              </a:solidFill>
              <a:latin typeface="Arial"/>
              <a:cs typeface="Arial"/>
            </a:rPr>
            <a:t>refundings</a:t>
          </a:r>
          <a:endParaRPr lang="en-US" sz="1600" dirty="0"/>
        </a:p>
      </dgm:t>
    </dgm:pt>
    <dgm:pt modelId="{DDC88DF2-1B9C-4BD0-BEB1-80A605B547E1}" type="parTrans" cxnId="{779DA4FE-E0A9-4738-B2D0-97001EE1D74E}">
      <dgm:prSet/>
      <dgm:spPr/>
      <dgm:t>
        <a:bodyPr/>
        <a:lstStyle/>
        <a:p>
          <a:endParaRPr lang="en-US"/>
        </a:p>
      </dgm:t>
    </dgm:pt>
    <dgm:pt modelId="{03215D5A-A589-4213-B469-1E41B11CEC56}" type="sibTrans" cxnId="{779DA4FE-E0A9-4738-B2D0-97001EE1D74E}">
      <dgm:prSet/>
      <dgm:spPr/>
      <dgm:t>
        <a:bodyPr/>
        <a:lstStyle/>
        <a:p>
          <a:endParaRPr lang="en-US"/>
        </a:p>
      </dgm:t>
    </dgm:pt>
    <dgm:pt modelId="{F7CAAAF7-5C08-44D9-845F-9113FDB5C153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Stadium</a:t>
          </a:r>
          <a:r>
            <a:rPr lang="en-US" sz="16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bonds</a:t>
          </a:r>
          <a:endParaRPr lang="en-US" sz="1600" dirty="0">
            <a:latin typeface="Arial"/>
            <a:cs typeface="Arial"/>
          </a:endParaRPr>
        </a:p>
      </dgm:t>
    </dgm:pt>
    <dgm:pt modelId="{EC259B62-D408-4461-B503-6CE305A7AEA3}" type="sibTrans" cxnId="{2667DFEB-98D8-451F-BBE1-0E058788C58A}">
      <dgm:prSet/>
      <dgm:spPr/>
      <dgm:t>
        <a:bodyPr/>
        <a:lstStyle/>
        <a:p>
          <a:endParaRPr lang="en-US"/>
        </a:p>
      </dgm:t>
    </dgm:pt>
    <dgm:pt modelId="{285393C3-8A04-4995-AD95-84A745C5B4D0}" type="parTrans" cxnId="{2667DFEB-98D8-451F-BBE1-0E058788C58A}">
      <dgm:prSet/>
      <dgm:spPr/>
      <dgm:t>
        <a:bodyPr/>
        <a:lstStyle/>
        <a:p>
          <a:endParaRPr lang="en-US"/>
        </a:p>
      </dgm:t>
    </dgm:pt>
    <dgm:pt modelId="{3D572DAB-8882-4431-83D1-F0B92326AFBB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New</a:t>
          </a:r>
          <a:r>
            <a:rPr lang="en-US" sz="160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tax</a:t>
          </a:r>
          <a:r>
            <a:rPr lang="en-US" sz="16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credit</a:t>
          </a:r>
          <a:r>
            <a:rPr lang="en-US" sz="16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bonds</a:t>
          </a:r>
          <a:endParaRPr lang="en-US" sz="1600" dirty="0">
            <a:latin typeface="Arial"/>
            <a:cs typeface="Arial"/>
          </a:endParaRPr>
        </a:p>
      </dgm:t>
    </dgm:pt>
    <dgm:pt modelId="{585B5FF2-EE9D-4C85-A762-1BC075A53F06}" type="parTrans" cxnId="{C81BD5A5-C705-460F-9EE5-D2808619E1EA}">
      <dgm:prSet/>
      <dgm:spPr/>
      <dgm:t>
        <a:bodyPr/>
        <a:lstStyle/>
        <a:p>
          <a:endParaRPr lang="en-US"/>
        </a:p>
      </dgm:t>
    </dgm:pt>
    <dgm:pt modelId="{2E34C32C-759F-4A5A-94C1-020530BFFA17}" type="sibTrans" cxnId="{C81BD5A5-C705-460F-9EE5-D2808619E1EA}">
      <dgm:prSet/>
      <dgm:spPr/>
      <dgm:t>
        <a:bodyPr/>
        <a:lstStyle/>
        <a:p>
          <a:endParaRPr lang="en-US"/>
        </a:p>
      </dgm:t>
    </dgm:pt>
    <dgm:pt modelId="{E20A8FD8-4754-4F53-B40F-4A539EC8E106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Lower</a:t>
          </a:r>
          <a:r>
            <a:rPr lang="en-US" sz="16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tax</a:t>
          </a:r>
          <a:r>
            <a:rPr lang="en-US" sz="16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rates</a:t>
          </a:r>
          <a:r>
            <a:rPr lang="en-US" sz="16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for</a:t>
          </a:r>
          <a:r>
            <a:rPr lang="en-US" sz="16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corporations</a:t>
          </a:r>
          <a:r>
            <a:rPr lang="en-US" sz="16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(21%</a:t>
          </a:r>
          <a:r>
            <a:rPr lang="en-US" sz="16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from 35%)</a:t>
          </a:r>
          <a:r>
            <a:rPr lang="en-US" sz="16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and</a:t>
          </a:r>
          <a:r>
            <a:rPr lang="en-US" sz="16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individuals</a:t>
          </a:r>
          <a:r>
            <a:rPr lang="en-US" sz="16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could</a:t>
          </a:r>
          <a:r>
            <a:rPr lang="en-US" sz="16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lead to</a:t>
          </a:r>
          <a:r>
            <a:rPr lang="en-US" sz="16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a drop in demand for municipal</a:t>
          </a:r>
          <a:r>
            <a:rPr lang="en-US" sz="16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bonds</a:t>
          </a:r>
          <a:r>
            <a:rPr lang="en-US" sz="16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or</a:t>
          </a:r>
          <a:r>
            <a:rPr lang="en-US" sz="16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higher</a:t>
          </a:r>
          <a:r>
            <a:rPr lang="en-US" sz="16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return</a:t>
          </a:r>
          <a:r>
            <a:rPr lang="en-US" sz="16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requirements</a:t>
          </a:r>
          <a:r>
            <a:rPr lang="en-US" sz="16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5" dirty="0">
              <a:solidFill>
                <a:srgbClr val="373637"/>
              </a:solidFill>
              <a:latin typeface="Arial"/>
              <a:cs typeface="Arial"/>
            </a:rPr>
            <a:t>(i.e.,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 higher</a:t>
          </a:r>
          <a:r>
            <a:rPr lang="en-US" sz="16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rates)</a:t>
          </a:r>
          <a:r>
            <a:rPr lang="en-US" sz="16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from</a:t>
          </a:r>
          <a:r>
            <a:rPr lang="en-US" sz="16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spc="-10" dirty="0">
              <a:solidFill>
                <a:srgbClr val="373637"/>
              </a:solidFill>
              <a:latin typeface="Arial"/>
              <a:cs typeface="Arial"/>
            </a:rPr>
            <a:t>investors</a:t>
          </a:r>
          <a:endParaRPr lang="en-US" sz="1600" dirty="0">
            <a:latin typeface="Arial"/>
            <a:cs typeface="Arial"/>
          </a:endParaRPr>
        </a:p>
      </dgm:t>
    </dgm:pt>
    <dgm:pt modelId="{393F6E61-E560-4ADD-9BC2-3955CA85A627}" type="parTrans" cxnId="{EDC92E62-6857-4AC3-913A-F48AE6FF1BB8}">
      <dgm:prSet/>
      <dgm:spPr/>
      <dgm:t>
        <a:bodyPr/>
        <a:lstStyle/>
        <a:p>
          <a:endParaRPr lang="en-US"/>
        </a:p>
      </dgm:t>
    </dgm:pt>
    <dgm:pt modelId="{59E271FB-4C09-4696-A8DA-425F38D02184}" type="sibTrans" cxnId="{EDC92E62-6857-4AC3-913A-F48AE6FF1BB8}">
      <dgm:prSet/>
      <dgm:spPr/>
      <dgm:t>
        <a:bodyPr/>
        <a:lstStyle/>
        <a:p>
          <a:endParaRPr lang="en-US"/>
        </a:p>
      </dgm:t>
    </dgm:pt>
    <dgm:pt modelId="{E27A8892-059B-42AE-9E0B-121DC372CCD9}" type="pres">
      <dgm:prSet presAssocID="{8D9A7294-A6E9-41E4-B581-B14CB6C28240}" presName="linear" presStyleCnt="0">
        <dgm:presLayoutVars>
          <dgm:animLvl val="lvl"/>
          <dgm:resizeHandles val="exact"/>
        </dgm:presLayoutVars>
      </dgm:prSet>
      <dgm:spPr/>
    </dgm:pt>
    <dgm:pt modelId="{6AD0266B-CAF9-450D-AC35-F9C066CBDAE1}" type="pres">
      <dgm:prSet presAssocID="{0E5A8E28-CA51-482F-A943-1E4CFF41A38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61DABAF-B80E-4697-94E7-15F78C2D116A}" type="pres">
      <dgm:prSet presAssocID="{0E5A8E28-CA51-482F-A943-1E4CFF41A389}" presName="childText" presStyleLbl="revTx" presStyleIdx="0" presStyleCnt="2">
        <dgm:presLayoutVars>
          <dgm:bulletEnabled val="1"/>
        </dgm:presLayoutVars>
      </dgm:prSet>
      <dgm:spPr/>
    </dgm:pt>
    <dgm:pt modelId="{7DC20E20-398F-470C-9C3E-6ABEBFB70F64}" type="pres">
      <dgm:prSet presAssocID="{81A3C2EA-4575-483A-AA44-7EC5E7A417E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27F18EB-47AF-4714-8038-3F05BCA8E0F8}" type="pres">
      <dgm:prSet presAssocID="{81A3C2EA-4575-483A-AA44-7EC5E7A417E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69BF717-D4C3-4D76-B905-3597472524C8}" srcId="{0E5A8E28-CA51-482F-A943-1E4CFF41A389}" destId="{D7CA47FE-F2C0-4FFF-98FB-547F833240EA}" srcOrd="0" destOrd="0" parTransId="{28157498-65B6-4E5B-B535-E292431E9630}" sibTransId="{A18F2973-8EF3-40D1-91D6-9D414BFDF26B}"/>
    <dgm:cxn modelId="{9F0B6D18-4562-4E87-AD4C-504203A0AEBA}" srcId="{8D9A7294-A6E9-41E4-B581-B14CB6C28240}" destId="{0E5A8E28-CA51-482F-A943-1E4CFF41A389}" srcOrd="0" destOrd="0" parTransId="{5B324481-15D9-4DB2-AECF-AD70BCA982E3}" sibTransId="{D2A73BEE-8788-4F82-9D39-9A0BF74EFF5E}"/>
    <dgm:cxn modelId="{5937661A-A298-4D3A-9758-1020280ADE2F}" type="presOf" srcId="{0E5A8E28-CA51-482F-A943-1E4CFF41A389}" destId="{6AD0266B-CAF9-450D-AC35-F9C066CBDAE1}" srcOrd="0" destOrd="0" presId="urn:microsoft.com/office/officeart/2005/8/layout/vList2"/>
    <dgm:cxn modelId="{36511129-891C-4E8B-A19C-C740010342B3}" type="presOf" srcId="{81A3C2EA-4575-483A-AA44-7EC5E7A417E4}" destId="{7DC20E20-398F-470C-9C3E-6ABEBFB70F64}" srcOrd="0" destOrd="0" presId="urn:microsoft.com/office/officeart/2005/8/layout/vList2"/>
    <dgm:cxn modelId="{EDC92E62-6857-4AC3-913A-F48AE6FF1BB8}" srcId="{81A3C2EA-4575-483A-AA44-7EC5E7A417E4}" destId="{E20A8FD8-4754-4F53-B40F-4A539EC8E106}" srcOrd="2" destOrd="0" parTransId="{393F6E61-E560-4ADD-9BC2-3955CA85A627}" sibTransId="{59E271FB-4C09-4696-A8DA-425F38D02184}"/>
    <dgm:cxn modelId="{0F44F642-0991-4F69-A712-C5ACAD48DE71}" type="presOf" srcId="{D7CA47FE-F2C0-4FFF-98FB-547F833240EA}" destId="{C61DABAF-B80E-4697-94E7-15F78C2D116A}" srcOrd="0" destOrd="0" presId="urn:microsoft.com/office/officeart/2005/8/layout/vList2"/>
    <dgm:cxn modelId="{3AED9663-2448-42E5-8793-CF0E2DDF77FD}" type="presOf" srcId="{F7CAAAF7-5C08-44D9-845F-9113FDB5C153}" destId="{C61DABAF-B80E-4697-94E7-15F78C2D116A}" srcOrd="0" destOrd="1" presId="urn:microsoft.com/office/officeart/2005/8/layout/vList2"/>
    <dgm:cxn modelId="{B6B23945-FAEA-4952-90E2-F07141FE9004}" srcId="{8D9A7294-A6E9-41E4-B581-B14CB6C28240}" destId="{81A3C2EA-4575-483A-AA44-7EC5E7A417E4}" srcOrd="1" destOrd="0" parTransId="{6661A093-BA15-422E-9F8B-A72A344106EB}" sibTransId="{BB89B2E6-D8C2-4BC0-9E16-1A7000691A9A}"/>
    <dgm:cxn modelId="{3635D252-A4E9-4837-939F-4FCF0EFD5799}" type="presOf" srcId="{E20A8FD8-4754-4F53-B40F-4A539EC8E106}" destId="{C27F18EB-47AF-4714-8038-3F05BCA8E0F8}" srcOrd="0" destOrd="2" presId="urn:microsoft.com/office/officeart/2005/8/layout/vList2"/>
    <dgm:cxn modelId="{8AB9667B-08CC-4764-9F1F-8A34D3B246B6}" type="presOf" srcId="{8D9A7294-A6E9-41E4-B581-B14CB6C28240}" destId="{E27A8892-059B-42AE-9E0B-121DC372CCD9}" srcOrd="0" destOrd="0" presId="urn:microsoft.com/office/officeart/2005/8/layout/vList2"/>
    <dgm:cxn modelId="{C81BD5A5-C705-460F-9EE5-D2808619E1EA}" srcId="{81A3C2EA-4575-483A-AA44-7EC5E7A417E4}" destId="{3D572DAB-8882-4431-83D1-F0B92326AFBB}" srcOrd="1" destOrd="0" parTransId="{585B5FF2-EE9D-4C85-A762-1BC075A53F06}" sibTransId="{2E34C32C-759F-4A5A-94C1-020530BFFA17}"/>
    <dgm:cxn modelId="{18A918DB-F699-4F59-8E4F-50487292CF23}" type="presOf" srcId="{3D572DAB-8882-4431-83D1-F0B92326AFBB}" destId="{C27F18EB-47AF-4714-8038-3F05BCA8E0F8}" srcOrd="0" destOrd="1" presId="urn:microsoft.com/office/officeart/2005/8/layout/vList2"/>
    <dgm:cxn modelId="{2667DFEB-98D8-451F-BBE1-0E058788C58A}" srcId="{0E5A8E28-CA51-482F-A943-1E4CFF41A389}" destId="{F7CAAAF7-5C08-44D9-845F-9113FDB5C153}" srcOrd="1" destOrd="0" parTransId="{285393C3-8A04-4995-AD95-84A745C5B4D0}" sibTransId="{EC259B62-D408-4461-B503-6CE305A7AEA3}"/>
    <dgm:cxn modelId="{E6C34AFC-2DB7-4160-9115-0891159ABA57}" type="presOf" srcId="{3941E2EC-C87A-4437-BB81-A7BE08120F1D}" destId="{C27F18EB-47AF-4714-8038-3F05BCA8E0F8}" srcOrd="0" destOrd="0" presId="urn:microsoft.com/office/officeart/2005/8/layout/vList2"/>
    <dgm:cxn modelId="{779DA4FE-E0A9-4738-B2D0-97001EE1D74E}" srcId="{81A3C2EA-4575-483A-AA44-7EC5E7A417E4}" destId="{3941E2EC-C87A-4437-BB81-A7BE08120F1D}" srcOrd="0" destOrd="0" parTransId="{DDC88DF2-1B9C-4BD0-BEB1-80A605B547E1}" sibTransId="{03215D5A-A589-4213-B469-1E41B11CEC56}"/>
    <dgm:cxn modelId="{FDB7E5BB-9CA8-4988-9421-A4572821D2C8}" type="presParOf" srcId="{E27A8892-059B-42AE-9E0B-121DC372CCD9}" destId="{6AD0266B-CAF9-450D-AC35-F9C066CBDAE1}" srcOrd="0" destOrd="0" presId="urn:microsoft.com/office/officeart/2005/8/layout/vList2"/>
    <dgm:cxn modelId="{6EA89661-2B96-4287-9FCF-549467CFB673}" type="presParOf" srcId="{E27A8892-059B-42AE-9E0B-121DC372CCD9}" destId="{C61DABAF-B80E-4697-94E7-15F78C2D116A}" srcOrd="1" destOrd="0" presId="urn:microsoft.com/office/officeart/2005/8/layout/vList2"/>
    <dgm:cxn modelId="{C1E62ACA-9237-49D4-847E-43A831C2A4CB}" type="presParOf" srcId="{E27A8892-059B-42AE-9E0B-121DC372CCD9}" destId="{7DC20E20-398F-470C-9C3E-6ABEBFB70F64}" srcOrd="2" destOrd="0" presId="urn:microsoft.com/office/officeart/2005/8/layout/vList2"/>
    <dgm:cxn modelId="{0D18EC43-F349-42C6-A765-0FDC3ADB981C}" type="presParOf" srcId="{E27A8892-059B-42AE-9E0B-121DC372CCD9}" destId="{C27F18EB-47AF-4714-8038-3F05BCA8E0F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0266B-CAF9-450D-AC35-F9C066CBDAE1}">
      <dsp:nvSpPr>
        <dsp:cNvPr id="0" name=""/>
        <dsp:cNvSpPr/>
      </dsp:nvSpPr>
      <dsp:spPr>
        <a:xfrm>
          <a:off x="0" y="6527"/>
          <a:ext cx="6880195" cy="82368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Spared from tax reform</a:t>
          </a:r>
        </a:p>
      </dsp:txBody>
      <dsp:txXfrm>
        <a:off x="40209" y="46736"/>
        <a:ext cx="6799777" cy="743262"/>
      </dsp:txXfrm>
    </dsp:sp>
    <dsp:sp modelId="{C61DABAF-B80E-4697-94E7-15F78C2D116A}">
      <dsp:nvSpPr>
        <dsp:cNvPr id="0" name=""/>
        <dsp:cNvSpPr/>
      </dsp:nvSpPr>
      <dsp:spPr>
        <a:xfrm>
          <a:off x="0" y="830207"/>
          <a:ext cx="6880195" cy="72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446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Private</a:t>
          </a:r>
          <a:r>
            <a:rPr lang="en-US" sz="1600" kern="1200" spc="-9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Activity</a:t>
          </a:r>
          <a:r>
            <a:rPr lang="en-US" sz="1600" kern="1200" spc="-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Bonds</a:t>
          </a:r>
          <a:endParaRPr lang="en-US" sz="1600" kern="1200" dirty="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Stadium</a:t>
          </a:r>
          <a:r>
            <a:rPr lang="en-US" sz="1600" kern="12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bonds</a:t>
          </a:r>
          <a:endParaRPr lang="en-US" sz="1600" kern="1200" dirty="0">
            <a:latin typeface="Arial"/>
            <a:cs typeface="Arial"/>
          </a:endParaRPr>
        </a:p>
      </dsp:txBody>
      <dsp:txXfrm>
        <a:off x="0" y="830207"/>
        <a:ext cx="6880195" cy="728640"/>
      </dsp:txXfrm>
    </dsp:sp>
    <dsp:sp modelId="{7DC20E20-398F-470C-9C3E-6ABEBFB70F64}">
      <dsp:nvSpPr>
        <dsp:cNvPr id="0" name=""/>
        <dsp:cNvSpPr/>
      </dsp:nvSpPr>
      <dsp:spPr>
        <a:xfrm>
          <a:off x="0" y="1558847"/>
          <a:ext cx="6880195" cy="823680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Eliminated through tax reform</a:t>
          </a:r>
        </a:p>
      </dsp:txBody>
      <dsp:txXfrm>
        <a:off x="40209" y="1599056"/>
        <a:ext cx="6799777" cy="743262"/>
      </dsp:txXfrm>
    </dsp:sp>
    <dsp:sp modelId="{C27F18EB-47AF-4714-8038-3F05BCA8E0F8}">
      <dsp:nvSpPr>
        <dsp:cNvPr id="0" name=""/>
        <dsp:cNvSpPr/>
      </dsp:nvSpPr>
      <dsp:spPr>
        <a:xfrm>
          <a:off x="0" y="2382527"/>
          <a:ext cx="6880195" cy="136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446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600" kern="1200" spc="-170" dirty="0">
              <a:solidFill>
                <a:srgbClr val="373637"/>
              </a:solidFill>
              <a:latin typeface="Arial"/>
              <a:cs typeface="Arial"/>
            </a:rPr>
            <a:t>T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ax-exempt</a:t>
          </a:r>
          <a:r>
            <a:rPr lang="en-US" sz="1600" kern="12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5" dirty="0">
              <a:solidFill>
                <a:srgbClr val="373637"/>
              </a:solidFill>
              <a:latin typeface="Arial"/>
              <a:cs typeface="Arial"/>
            </a:rPr>
            <a:t>advanc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e</a:t>
          </a:r>
          <a:r>
            <a:rPr lang="en-US" sz="1600" kern="12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 err="1">
              <a:solidFill>
                <a:srgbClr val="373637"/>
              </a:solidFill>
              <a:latin typeface="Arial"/>
              <a:cs typeface="Arial"/>
            </a:rPr>
            <a:t>refundings</a:t>
          </a:r>
          <a:endParaRPr lang="en-US" sz="1600" kern="1200" dirty="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New</a:t>
          </a:r>
          <a:r>
            <a:rPr lang="en-US" sz="1600" kern="120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tax</a:t>
          </a:r>
          <a:r>
            <a:rPr lang="en-US" sz="1600" kern="12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credit</a:t>
          </a:r>
          <a:r>
            <a:rPr lang="en-US" sz="1600" kern="12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bonds</a:t>
          </a:r>
          <a:endParaRPr lang="en-US" sz="1600" kern="1200" dirty="0">
            <a:latin typeface="Arial"/>
            <a:cs typeface="Arial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Lower</a:t>
          </a:r>
          <a:r>
            <a:rPr lang="en-US" sz="1600" kern="12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tax</a:t>
          </a:r>
          <a:r>
            <a:rPr lang="en-US" sz="1600" kern="12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rates</a:t>
          </a:r>
          <a:r>
            <a:rPr lang="en-US" sz="1600" kern="12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for</a:t>
          </a:r>
          <a:r>
            <a:rPr lang="en-US" sz="1600" kern="12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corporations</a:t>
          </a:r>
          <a:r>
            <a:rPr lang="en-US" sz="1600" kern="12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(21%</a:t>
          </a:r>
          <a:r>
            <a:rPr lang="en-US" sz="1600" kern="12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from 35%)</a:t>
          </a:r>
          <a:r>
            <a:rPr lang="en-US" sz="1600" kern="12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and</a:t>
          </a:r>
          <a:r>
            <a:rPr lang="en-US" sz="1600" kern="12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individuals</a:t>
          </a:r>
          <a:r>
            <a:rPr lang="en-US" sz="1600" kern="12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could</a:t>
          </a:r>
          <a:r>
            <a:rPr lang="en-US" sz="1600" kern="12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lead to</a:t>
          </a:r>
          <a:r>
            <a:rPr lang="en-US" sz="1600" kern="12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a drop in demand for municipal</a:t>
          </a:r>
          <a:r>
            <a:rPr lang="en-US" sz="1600" kern="12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bonds</a:t>
          </a:r>
          <a:r>
            <a:rPr lang="en-US" sz="1600" kern="12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or</a:t>
          </a:r>
          <a:r>
            <a:rPr lang="en-US" sz="1600" kern="12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higher</a:t>
          </a:r>
          <a:r>
            <a:rPr lang="en-US" sz="1600" kern="1200" spc="-15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return</a:t>
          </a:r>
          <a:r>
            <a:rPr lang="en-US" sz="1600" kern="12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requirements</a:t>
          </a:r>
          <a:r>
            <a:rPr lang="en-US" sz="1600" kern="12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5" dirty="0">
              <a:solidFill>
                <a:srgbClr val="373637"/>
              </a:solidFill>
              <a:latin typeface="Arial"/>
              <a:cs typeface="Arial"/>
            </a:rPr>
            <a:t>(i.e.,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 higher</a:t>
          </a:r>
          <a:r>
            <a:rPr lang="en-US" sz="1600" kern="12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rates)</a:t>
          </a:r>
          <a:r>
            <a:rPr lang="en-US" sz="1600" kern="12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from</a:t>
          </a:r>
          <a:r>
            <a:rPr lang="en-US" sz="1600" kern="1200" spc="-20" dirty="0">
              <a:solidFill>
                <a:srgbClr val="373637"/>
              </a:solidFill>
              <a:latin typeface="Arial"/>
              <a:cs typeface="Arial"/>
            </a:rPr>
            <a:t> </a:t>
          </a:r>
          <a:r>
            <a:rPr lang="en-US" sz="1600" kern="1200" spc="-10" dirty="0">
              <a:solidFill>
                <a:srgbClr val="373637"/>
              </a:solidFill>
              <a:latin typeface="Arial"/>
              <a:cs typeface="Arial"/>
            </a:rPr>
            <a:t>investors</a:t>
          </a:r>
          <a:endParaRPr lang="en-US" sz="1600" kern="1200" dirty="0">
            <a:latin typeface="Arial"/>
            <a:cs typeface="Arial"/>
          </a:endParaRPr>
        </a:p>
      </dsp:txBody>
      <dsp:txXfrm>
        <a:off x="0" y="2382527"/>
        <a:ext cx="6880195" cy="1366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F05E239B-AD28-0A4E-B345-25D91EB57DFB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E5DC6C98-7530-9E4F-9802-3F4EDDD2A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396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449FDDFB-88B7-7344-AA57-DF0D751F353D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D4D77B80-4AD6-F742-98A9-A29BDC68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874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77B80-4AD6-F742-98A9-A29BDC68E2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86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C774-7696-45C7-AB31-85BABF0CB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12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C774-7696-45C7-AB31-85BABF0CB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351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C774-7696-45C7-AB31-85BABF0CB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992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C774-7696-45C7-AB31-85BABF0CB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214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C774-7696-45C7-AB31-85BABF0CB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94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C774-7696-45C7-AB31-85BABF0CB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88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C774-7696-45C7-AB31-85BABF0CB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11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C774-7696-45C7-AB31-85BABF0CB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795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C774-7696-45C7-AB31-85BABF0CB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33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C774-7696-45C7-AB31-85BABF0CB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637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2017 we lowered the number of plans. This will allow</a:t>
            </a:r>
            <a:r>
              <a:rPr lang="en-US" baseline="0" dirty="0"/>
              <a:t> us</a:t>
            </a:r>
            <a:r>
              <a:rPr lang="en-US" dirty="0"/>
              <a:t> to manage and off set medical loss. We discontinued</a:t>
            </a:r>
            <a:r>
              <a:rPr lang="en-US" baseline="0" dirty="0"/>
              <a:t> all platinum and multi-state plans as well as discontinued networks E &amp; P. We will offer 4 base level plans, B07, S01, S04, and G06.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77B80-4AD6-F742-98A9-A29BDC68E2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67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C774-7696-45C7-AB31-85BABF0CB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859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C774-7696-45C7-AB31-85BABF0CB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344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C774-7696-45C7-AB31-85BABF0CB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639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C774-7696-45C7-AB31-85BABF0CB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209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C774-7696-45C7-AB31-85BABF0CB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984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C774-7696-45C7-AB31-85BABF0CB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107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2017 we lowered the number of plans. This will allow</a:t>
            </a:r>
            <a:r>
              <a:rPr lang="en-US" baseline="0" dirty="0"/>
              <a:t> us</a:t>
            </a:r>
            <a:r>
              <a:rPr lang="en-US" dirty="0"/>
              <a:t> to manage and off set medical loss. We discontinued</a:t>
            </a:r>
            <a:r>
              <a:rPr lang="en-US" baseline="0" dirty="0"/>
              <a:t> all platinum and multi-state plans as well as discontinued networks E &amp; P. We will offer 4 base level plans, B07, S01, S04, and G06.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77B80-4AD6-F742-98A9-A29BDC68E2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67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2017 we lowered the number of plans. This will allow</a:t>
            </a:r>
            <a:r>
              <a:rPr lang="en-US" baseline="0" dirty="0"/>
              <a:t> us</a:t>
            </a:r>
            <a:r>
              <a:rPr lang="en-US" dirty="0"/>
              <a:t> to manage and off set medical loss. We discontinued</a:t>
            </a:r>
            <a:r>
              <a:rPr lang="en-US" baseline="0" dirty="0"/>
              <a:t> all platinum and multi-state plans as well as discontinued networks E &amp; P. We will offer 4 base level plans, B07, S01, S04, and G06.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77B80-4AD6-F742-98A9-A29BDC68E2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67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2017 we lowered the number of plans. This will allow</a:t>
            </a:r>
            <a:r>
              <a:rPr lang="en-US" baseline="0" dirty="0"/>
              <a:t> us</a:t>
            </a:r>
            <a:r>
              <a:rPr lang="en-US" dirty="0"/>
              <a:t> to manage and off set medical loss. We discontinued</a:t>
            </a:r>
            <a:r>
              <a:rPr lang="en-US" baseline="0" dirty="0"/>
              <a:t> all platinum and multi-state plans as well as discontinued networks E &amp; P. We will offer 4 base level plans, B07, S01, S04, and G06.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77B80-4AD6-F742-98A9-A29BDC68E2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67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2017 we lowered the number of plans. This will allow</a:t>
            </a:r>
            <a:r>
              <a:rPr lang="en-US" baseline="0" dirty="0"/>
              <a:t> us</a:t>
            </a:r>
            <a:r>
              <a:rPr lang="en-US" dirty="0"/>
              <a:t> to manage and off set medical loss. We discontinued</a:t>
            </a:r>
            <a:r>
              <a:rPr lang="en-US" baseline="0" dirty="0"/>
              <a:t> all platinum and multi-state plans as well as discontinued networks E &amp; P. We will offer 4 base level plans, B07, S01, S04, and G06.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77B80-4AD6-F742-98A9-A29BDC68E2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67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C774-7696-45C7-AB31-85BABF0CB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806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C774-7696-45C7-AB31-85BABF0CB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653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EC774-7696-45C7-AB31-85BABF0CBA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592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3429000"/>
          </a:xfrm>
          <a:prstGeom prst="rect">
            <a:avLst/>
          </a:prstGeom>
          <a:noFill/>
        </p:spPr>
        <p:txBody>
          <a:bodyPr vert="horz" lIns="91429" tIns="45714" rIns="91429" bIns="45714"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20429" y="776047"/>
            <a:ext cx="8066372" cy="594560"/>
          </a:xfrm>
          <a:prstGeom prst="rect">
            <a:avLst/>
          </a:prstGeom>
        </p:spPr>
        <p:txBody>
          <a:bodyPr lIns="91429" tIns="45714" rIns="91429" bIns="45714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800" b="0" i="1" dirty="0">
              <a:solidFill>
                <a:srgbClr val="13599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00051" y="4549776"/>
            <a:ext cx="5643563" cy="1458913"/>
          </a:xfrm>
          <a:prstGeom prst="rect">
            <a:avLst/>
          </a:prstGeom>
        </p:spPr>
        <p:txBody>
          <a:bodyPr vert="horz" lIns="91429" tIns="45714" rIns="91429" bIns="45714"/>
          <a:lstStyle>
            <a:lvl1pPr marL="0" indent="0">
              <a:buNone/>
              <a:defRPr sz="4000" b="0" i="0">
                <a:solidFill>
                  <a:srgbClr val="00A1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here add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4189490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Title &amp;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62744" y="2469235"/>
            <a:ext cx="3645254" cy="1211100"/>
          </a:xfrm>
          <a:prstGeom prst="rect">
            <a:avLst/>
          </a:prstGeom>
        </p:spPr>
        <p:txBody>
          <a:bodyPr lIns="91429" tIns="45714" rIns="91429" bIns="45714" anchor="ctr" anchorCtr="0"/>
          <a:lstStyle>
            <a:lvl1pPr algn="l">
              <a:lnSpc>
                <a:spcPts val="3679"/>
              </a:lnSpc>
              <a:defRPr sz="3200" b="1" i="0">
                <a:solidFill>
                  <a:srgbClr val="CF5B2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962745" y="3604008"/>
            <a:ext cx="3645254" cy="1075782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l">
              <a:buNone/>
              <a:defRPr sz="2800" b="0" i="1">
                <a:solidFill>
                  <a:srgbClr val="135992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05238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756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824" y="1002412"/>
            <a:ext cx="8026642" cy="52492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l">
              <a:defRPr sz="2400" b="0" i="0">
                <a:solidFill>
                  <a:srgbClr val="00A1E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826" y="1809533"/>
            <a:ext cx="8026641" cy="4525963"/>
          </a:xfrm>
          <a:prstGeom prst="rect">
            <a:avLst/>
          </a:prstGeom>
        </p:spPr>
        <p:txBody>
          <a:bodyPr lIns="91429" tIns="45714" rIns="91429" bIns="45714"/>
          <a:lstStyle>
            <a:lvl1pPr marL="342860" indent="-342860">
              <a:buClr>
                <a:srgbClr val="1C5998"/>
              </a:buClr>
              <a:buSzPct val="124000"/>
              <a:buFont typeface="Wingdings" charset="2"/>
              <a:buChar char="§"/>
              <a:defRPr sz="2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649148" indent="-285717">
              <a:buSzPct val="100000"/>
              <a:buFont typeface="Lucida Grande"/>
              <a:buChar char="•"/>
              <a:defRPr sz="20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 marL="914293" indent="-228573">
              <a:buFont typeface="Lucida Grande"/>
              <a:buChar char="-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 marL="914293" indent="-228573">
              <a:buFont typeface="Lucida Grande"/>
              <a:buChar char="-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 marL="914293" indent="-228573">
              <a:buFont typeface="Lucida Grande"/>
              <a:buChar char="-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0467" y="6356350"/>
            <a:ext cx="349752" cy="365125"/>
          </a:xfrm>
          <a:prstGeom prst="rect">
            <a:avLst/>
          </a:prstGeom>
        </p:spPr>
        <p:txBody>
          <a:bodyPr lIns="91429" tIns="45714" rIns="91429" bIns="45714"/>
          <a:lstStyle>
            <a:lvl1pPr algn="r"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48B735-CCF8-CB4E-B054-8816D5746589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89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/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5656022" y="1809532"/>
            <a:ext cx="3030778" cy="2832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29" tIns="45714" rIns="91429" bIns="45714"/>
          <a:lstStyle/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0467" y="6356350"/>
            <a:ext cx="349752" cy="365125"/>
          </a:xfrm>
          <a:prstGeom prst="rect">
            <a:avLst/>
          </a:prstGeom>
        </p:spPr>
        <p:txBody>
          <a:bodyPr lIns="91429" tIns="45714" rIns="91429" bIns="45714"/>
          <a:lstStyle>
            <a:lvl1pPr algn="r"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48B735-CCF8-CB4E-B054-8816D5746589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3824" y="1002412"/>
            <a:ext cx="7263976" cy="52492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l">
              <a:defRPr sz="2400" b="0" i="0">
                <a:solidFill>
                  <a:srgbClr val="00A1E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3826" y="1809533"/>
            <a:ext cx="4856619" cy="4525963"/>
          </a:xfrm>
          <a:prstGeom prst="rect">
            <a:avLst/>
          </a:prstGeom>
        </p:spPr>
        <p:txBody>
          <a:bodyPr lIns="91429" tIns="45714" rIns="91429" bIns="45714"/>
          <a:lstStyle>
            <a:lvl1pPr marL="342860" indent="-342860">
              <a:buClr>
                <a:srgbClr val="1C5998"/>
              </a:buClr>
              <a:buSzPct val="124000"/>
              <a:buFont typeface="Wingdings" charset="2"/>
              <a:buChar char="§"/>
              <a:defRPr sz="2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649148" indent="-285717">
              <a:buSzPct val="100000"/>
              <a:buFont typeface="Lucida Grande"/>
              <a:buChar char="•"/>
              <a:defRPr sz="20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 marL="914293" indent="-228573">
              <a:buFont typeface="Lucida Grande"/>
              <a:buChar char="-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 marL="914293" indent="-228573">
              <a:buFont typeface="Lucida Grande"/>
              <a:buChar char="-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 marL="914293" indent="-228573">
              <a:buFont typeface="Lucida Grande"/>
              <a:buChar char="-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8793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/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0467" y="6356350"/>
            <a:ext cx="349752" cy="365125"/>
          </a:xfrm>
          <a:prstGeom prst="rect">
            <a:avLst/>
          </a:prstGeom>
        </p:spPr>
        <p:txBody>
          <a:bodyPr lIns="91429" tIns="45714" rIns="91429" bIns="45714"/>
          <a:lstStyle>
            <a:lvl1pPr algn="r"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48B735-CCF8-CB4E-B054-8816D5746589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824" y="1002412"/>
            <a:ext cx="7263976" cy="52492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l">
              <a:defRPr sz="2400" b="0" i="0">
                <a:solidFill>
                  <a:srgbClr val="00A1E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533824" y="1809532"/>
            <a:ext cx="3030778" cy="2832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29" tIns="45714" rIns="91429" bIns="45714"/>
          <a:lstStyle/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773169" y="1809533"/>
            <a:ext cx="4856619" cy="4525963"/>
          </a:xfrm>
          <a:prstGeom prst="rect">
            <a:avLst/>
          </a:prstGeom>
        </p:spPr>
        <p:txBody>
          <a:bodyPr lIns="91429" tIns="45714" rIns="91429" bIns="45714"/>
          <a:lstStyle>
            <a:lvl1pPr marL="342860" indent="-342860">
              <a:buClr>
                <a:srgbClr val="1C5998"/>
              </a:buClr>
              <a:buSzPct val="124000"/>
              <a:buFont typeface="Wingdings" charset="2"/>
              <a:buChar char="§"/>
              <a:defRPr sz="2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649148" indent="-285717">
              <a:buSzPct val="100000"/>
              <a:buFont typeface="Lucida Grande"/>
              <a:buChar char="•"/>
              <a:defRPr sz="20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 marL="914293" indent="-228573">
              <a:buFont typeface="Lucida Grande"/>
              <a:buChar char="-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 marL="914293" indent="-228573">
              <a:buFont typeface="Lucida Grande"/>
              <a:buChar char="-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 marL="914293" indent="-228573">
              <a:buFont typeface="Lucida Grande"/>
              <a:buChar char="-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0791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533824" y="1817866"/>
            <a:ext cx="8026642" cy="4185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29" tIns="45714" rIns="91429" bIns="45714"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0467" y="6356350"/>
            <a:ext cx="349752" cy="365125"/>
          </a:xfrm>
          <a:prstGeom prst="rect">
            <a:avLst/>
          </a:prstGeom>
        </p:spPr>
        <p:txBody>
          <a:bodyPr lIns="91429" tIns="45714" rIns="91429" bIns="45714"/>
          <a:lstStyle>
            <a:lvl1pPr algn="r"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48B735-CCF8-CB4E-B054-8816D5746589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824" y="1002412"/>
            <a:ext cx="7263976" cy="52492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l">
              <a:defRPr sz="2400" b="0" i="0">
                <a:solidFill>
                  <a:srgbClr val="00A1E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5044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0467" y="6356350"/>
            <a:ext cx="349752" cy="365125"/>
          </a:xfrm>
          <a:prstGeom prst="rect">
            <a:avLst/>
          </a:prstGeom>
        </p:spPr>
        <p:txBody>
          <a:bodyPr lIns="91429" tIns="45714" rIns="91429" bIns="45714"/>
          <a:lstStyle>
            <a:lvl1pPr algn="r"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48B735-CCF8-CB4E-B054-8816D5746589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824" y="1002412"/>
            <a:ext cx="7263976" cy="52492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l">
              <a:defRPr sz="2400" b="0" i="0">
                <a:solidFill>
                  <a:srgbClr val="00A1E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5483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1228" y="2001838"/>
            <a:ext cx="7691403" cy="997196"/>
          </a:xfrm>
        </p:spPr>
        <p:txBody>
          <a:bodyPr wrap="square" anchor="t" anchorCtr="0">
            <a:spAutoFit/>
          </a:bodyPr>
          <a:lstStyle>
            <a:lvl1pPr algn="l">
              <a:defRPr sz="36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Title. Adjust from 36 – 40 pt. font. Two lines maximum.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8707" y="3244334"/>
            <a:ext cx="7693923" cy="406265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 b="1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578708" y="5961880"/>
            <a:ext cx="1562064" cy="974626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900" b="0" i="0">
                <a:latin typeface="Arial" charset="0"/>
                <a:ea typeface="Arial" charset="0"/>
                <a:cs typeface="Arial" charset="0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900" b="0" i="0">
                <a:latin typeface="Arial" charset="0"/>
                <a:ea typeface="Arial" charset="0"/>
                <a:cs typeface="Arial" charset="0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900" b="0" i="0">
                <a:latin typeface="Arial" charset="0"/>
                <a:ea typeface="Arial" charset="0"/>
                <a:cs typeface="Arial" charset="0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900" b="0" i="0">
                <a:latin typeface="Arial" charset="0"/>
                <a:ea typeface="Arial" charset="0"/>
                <a:cs typeface="Arial" charset="0"/>
              </a:defRPr>
            </a:lvl4pPr>
            <a:lvl5pPr marL="0" indent="0">
              <a:lnSpc>
                <a:spcPct val="100000"/>
              </a:lnSpc>
              <a:buFontTx/>
              <a:buNone/>
              <a:defRPr sz="11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2300416" y="5972638"/>
            <a:ext cx="1562064" cy="974626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lang="en-US" sz="900" b="0" i="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lang="en-US" sz="900" b="0" i="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lang="en-US" sz="900" b="0" i="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lang="en-US" sz="900" b="0" i="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>
              <a:lnSpc>
                <a:spcPct val="100000"/>
              </a:lnSpc>
              <a:buFontTx/>
              <a:buNone/>
              <a:defRPr sz="11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013886" y="5972638"/>
            <a:ext cx="1562064" cy="93615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lang="en-US" sz="900" b="0" i="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lang="en-US" sz="900" b="0" i="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lang="en-US" sz="900" b="0" i="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lang="en-US" sz="900" b="0" i="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>
              <a:lnSpc>
                <a:spcPct val="100000"/>
              </a:lnSpc>
              <a:buFontTx/>
              <a:buNone/>
              <a:defRPr sz="105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578707" y="4956057"/>
            <a:ext cx="5929312" cy="274320"/>
          </a:xfr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FontTx/>
              <a:buNone/>
              <a:defRPr sz="1400" b="1" baseline="0"/>
            </a:lvl1pPr>
          </a:lstStyle>
          <a:p>
            <a:pPr lvl="0"/>
            <a:r>
              <a:rPr lang="en-US" dirty="0"/>
              <a:t>Click to add Presenters Name, Name &amp; Name</a:t>
            </a:r>
          </a:p>
        </p:txBody>
      </p:sp>
      <p:sp>
        <p:nvSpPr>
          <p:cNvPr id="14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578707" y="4689955"/>
            <a:ext cx="5929312" cy="274320"/>
          </a:xfr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FontTx/>
              <a:buNone/>
              <a:defRPr sz="1400" b="1" baseline="0"/>
            </a:lvl1pPr>
          </a:lstStyle>
          <a:p>
            <a:pPr lvl="0"/>
            <a:r>
              <a:rPr lang="en-US" dirty="0"/>
              <a:t>Click to add “Presented By:”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578707" y="5555495"/>
            <a:ext cx="3150611" cy="320040"/>
          </a:xfr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FontTx/>
              <a:buNone/>
              <a:defRPr sz="1400" b="0" baseline="0"/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154674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No Add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1228" y="2001838"/>
            <a:ext cx="7691403" cy="997196"/>
          </a:xfrm>
        </p:spPr>
        <p:txBody>
          <a:bodyPr wrap="square" anchor="t" anchorCtr="0">
            <a:spAutoFit/>
          </a:bodyPr>
          <a:lstStyle>
            <a:lvl1pPr algn="l">
              <a:defRPr sz="36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Title. Adjust from 36 – 40 pt. font. Two lines maximum.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8707" y="3244334"/>
            <a:ext cx="7693923" cy="406265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 b="1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36339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4765638" y="1217904"/>
            <a:ext cx="3657595" cy="415498"/>
          </a:xfrm>
        </p:spPr>
        <p:txBody>
          <a:bodyPr/>
          <a:lstStyle>
            <a:lvl1pPr marL="0" indent="0">
              <a:buFontTx/>
              <a:buNone/>
              <a:defRPr sz="1800" b="1">
                <a:latin typeface="Georgia" panose="02040502050405020303" pitchFamily="18" charset="0"/>
              </a:defRPr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Name Goes Here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864823" y="1219530"/>
            <a:ext cx="3657595" cy="415498"/>
          </a:xfrm>
        </p:spPr>
        <p:txBody>
          <a:bodyPr/>
          <a:lstStyle>
            <a:lvl1pPr marL="0" indent="0">
              <a:buFontTx/>
              <a:buNone/>
              <a:defRPr sz="1800" b="1" baseline="0">
                <a:latin typeface="Georgia" panose="02040502050405020303" pitchFamily="18" charset="0"/>
              </a:defRPr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Name Goes Here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12" hasCustomPrompt="1"/>
          </p:nvPr>
        </p:nvSpPr>
        <p:spPr>
          <a:xfrm>
            <a:off x="864823" y="1518225"/>
            <a:ext cx="3657595" cy="276999"/>
          </a:xfrm>
        </p:spPr>
        <p:txBody>
          <a:bodyPr/>
          <a:lstStyle>
            <a:lvl1pPr marL="0" indent="0">
              <a:buFontTx/>
              <a:buNone/>
              <a:defRPr sz="1200" b="0" baseline="0"/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765638" y="1518225"/>
            <a:ext cx="3657595" cy="276999"/>
          </a:xfrm>
        </p:spPr>
        <p:txBody>
          <a:bodyPr/>
          <a:lstStyle>
            <a:lvl1pPr marL="0" indent="0">
              <a:buFontTx/>
              <a:buNone/>
              <a:defRPr sz="1200" b="0" baseline="0"/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64823" y="1930159"/>
            <a:ext cx="3657595" cy="144917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/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Description goes here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765638" y="1930159"/>
            <a:ext cx="3657595" cy="144917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baseline="0"/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Description goes here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4765638" y="3796099"/>
            <a:ext cx="3657595" cy="369332"/>
          </a:xfrm>
        </p:spPr>
        <p:txBody>
          <a:bodyPr/>
          <a:lstStyle>
            <a:lvl1pPr marL="0" indent="0">
              <a:buFontTx/>
              <a:buNone/>
              <a:defRPr sz="1600" b="1">
                <a:latin typeface="Georgia" panose="02040502050405020303" pitchFamily="18" charset="0"/>
              </a:defRPr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Name Goes Here</a:t>
            </a:r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64823" y="3797725"/>
            <a:ext cx="3657595" cy="415498"/>
          </a:xfrm>
        </p:spPr>
        <p:txBody>
          <a:bodyPr/>
          <a:lstStyle>
            <a:lvl1pPr marL="0" indent="0">
              <a:buFontTx/>
              <a:buNone/>
              <a:defRPr sz="1800" b="1">
                <a:latin typeface="Georgia" panose="02040502050405020303" pitchFamily="18" charset="0"/>
              </a:defRPr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Name Goes Here</a:t>
            </a:r>
          </a:p>
        </p:txBody>
      </p:sp>
      <p:sp>
        <p:nvSpPr>
          <p:cNvPr id="37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864823" y="4096420"/>
            <a:ext cx="3657595" cy="276999"/>
          </a:xfrm>
        </p:spPr>
        <p:txBody>
          <a:bodyPr/>
          <a:lstStyle>
            <a:lvl1pPr marL="0" indent="0">
              <a:buFontTx/>
              <a:buNone/>
              <a:defRPr sz="1200" b="0" baseline="0"/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4765638" y="4096420"/>
            <a:ext cx="3657595" cy="276999"/>
          </a:xfrm>
        </p:spPr>
        <p:txBody>
          <a:bodyPr/>
          <a:lstStyle>
            <a:lvl1pPr marL="0" indent="0">
              <a:buFontTx/>
              <a:buNone/>
              <a:defRPr sz="1200" b="0" baseline="0"/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9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864823" y="4486838"/>
            <a:ext cx="3657595" cy="144917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/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Description goes here</a:t>
            </a:r>
          </a:p>
        </p:txBody>
      </p:sp>
      <p:sp>
        <p:nvSpPr>
          <p:cNvPr id="40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765638" y="4486838"/>
            <a:ext cx="3657595" cy="144917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/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Description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64825" y="1812108"/>
            <a:ext cx="393334" cy="0"/>
          </a:xfrm>
          <a:prstGeom prst="line">
            <a:avLst/>
          </a:prstGeom>
          <a:ln w="3175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864825" y="4382538"/>
            <a:ext cx="393334" cy="0"/>
          </a:xfrm>
          <a:prstGeom prst="line">
            <a:avLst/>
          </a:prstGeom>
          <a:ln w="3175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4765638" y="1812108"/>
            <a:ext cx="393334" cy="0"/>
          </a:xfrm>
          <a:prstGeom prst="line">
            <a:avLst/>
          </a:prstGeom>
          <a:ln w="3175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4765638" y="4382538"/>
            <a:ext cx="393334" cy="0"/>
          </a:xfrm>
          <a:prstGeom prst="line">
            <a:avLst/>
          </a:prstGeom>
          <a:ln w="3175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494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620429" y="776047"/>
            <a:ext cx="8066372" cy="594560"/>
          </a:xfrm>
          <a:prstGeom prst="rect">
            <a:avLst/>
          </a:prstGeom>
        </p:spPr>
        <p:txBody>
          <a:bodyPr lIns="91429" tIns="45714" rIns="91429" bIns="45714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800" b="0" i="1" dirty="0">
              <a:solidFill>
                <a:srgbClr val="135992"/>
              </a:solidFill>
            </a:endParaRPr>
          </a:p>
        </p:txBody>
      </p:sp>
      <p:sp>
        <p:nvSpPr>
          <p:cNvPr id="24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3429000"/>
          </a:xfrm>
          <a:prstGeom prst="rect">
            <a:avLst/>
          </a:prstGeom>
          <a:noFill/>
        </p:spPr>
        <p:txBody>
          <a:bodyPr vert="horz" lIns="91429" tIns="45714" rIns="91429" bIns="45714"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00050" y="5994224"/>
            <a:ext cx="5827712" cy="606425"/>
          </a:xfrm>
          <a:prstGeom prst="rect">
            <a:avLst/>
          </a:prstGeom>
        </p:spPr>
        <p:txBody>
          <a:bodyPr vert="horz" lIns="91429" tIns="45714" rIns="91429" bIns="45714"/>
          <a:lstStyle>
            <a:lvl1pPr marL="0" indent="0">
              <a:buNone/>
              <a:defRPr sz="2400" b="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00051" y="4549776"/>
            <a:ext cx="5643563" cy="1458913"/>
          </a:xfrm>
          <a:prstGeom prst="rect">
            <a:avLst/>
          </a:prstGeom>
        </p:spPr>
        <p:txBody>
          <a:bodyPr vert="horz" lIns="91429" tIns="45714" rIns="91429" bIns="45714"/>
          <a:lstStyle>
            <a:lvl1pPr marL="0" indent="0">
              <a:buNone/>
              <a:defRPr sz="4000" b="0" i="0">
                <a:solidFill>
                  <a:srgbClr val="00A1E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here add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841217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4796547" y="3551826"/>
            <a:ext cx="777296" cy="854388"/>
          </a:xfrm>
          <a:custGeom>
            <a:avLst/>
            <a:gdLst>
              <a:gd name="connsiteX0" fmla="*/ 0 w 931862"/>
              <a:gd name="connsiteY0" fmla="*/ 114084 h 389513"/>
              <a:gd name="connsiteX1" fmla="*/ 114084 w 931862"/>
              <a:gd name="connsiteY1" fmla="*/ 0 h 389513"/>
              <a:gd name="connsiteX2" fmla="*/ 817778 w 931862"/>
              <a:gd name="connsiteY2" fmla="*/ 0 h 389513"/>
              <a:gd name="connsiteX3" fmla="*/ 931862 w 931862"/>
              <a:gd name="connsiteY3" fmla="*/ 114084 h 389513"/>
              <a:gd name="connsiteX4" fmla="*/ 931862 w 931862"/>
              <a:gd name="connsiteY4" fmla="*/ 275429 h 389513"/>
              <a:gd name="connsiteX5" fmla="*/ 817778 w 931862"/>
              <a:gd name="connsiteY5" fmla="*/ 389513 h 389513"/>
              <a:gd name="connsiteX6" fmla="*/ 114084 w 931862"/>
              <a:gd name="connsiteY6" fmla="*/ 389513 h 389513"/>
              <a:gd name="connsiteX7" fmla="*/ 0 w 931862"/>
              <a:gd name="connsiteY7" fmla="*/ 275429 h 389513"/>
              <a:gd name="connsiteX8" fmla="*/ 0 w 931862"/>
              <a:gd name="connsiteY8" fmla="*/ 114084 h 389513"/>
              <a:gd name="connsiteX0" fmla="*/ 0 w 931862"/>
              <a:gd name="connsiteY0" fmla="*/ 114084 h 399205"/>
              <a:gd name="connsiteX1" fmla="*/ 114084 w 931862"/>
              <a:gd name="connsiteY1" fmla="*/ 0 h 399205"/>
              <a:gd name="connsiteX2" fmla="*/ 817778 w 931862"/>
              <a:gd name="connsiteY2" fmla="*/ 0 h 399205"/>
              <a:gd name="connsiteX3" fmla="*/ 931862 w 931862"/>
              <a:gd name="connsiteY3" fmla="*/ 114084 h 399205"/>
              <a:gd name="connsiteX4" fmla="*/ 931862 w 931862"/>
              <a:gd name="connsiteY4" fmla="*/ 275429 h 399205"/>
              <a:gd name="connsiteX5" fmla="*/ 817778 w 931862"/>
              <a:gd name="connsiteY5" fmla="*/ 389513 h 399205"/>
              <a:gd name="connsiteX6" fmla="*/ 113348 w 931862"/>
              <a:gd name="connsiteY6" fmla="*/ 398557 h 399205"/>
              <a:gd name="connsiteX7" fmla="*/ 114084 w 931862"/>
              <a:gd name="connsiteY7" fmla="*/ 389513 h 399205"/>
              <a:gd name="connsiteX8" fmla="*/ 0 w 931862"/>
              <a:gd name="connsiteY8" fmla="*/ 275429 h 399205"/>
              <a:gd name="connsiteX9" fmla="*/ 0 w 931862"/>
              <a:gd name="connsiteY9" fmla="*/ 114084 h 399205"/>
              <a:gd name="connsiteX0" fmla="*/ 0 w 931862"/>
              <a:gd name="connsiteY0" fmla="*/ 114084 h 830576"/>
              <a:gd name="connsiteX1" fmla="*/ 114084 w 931862"/>
              <a:gd name="connsiteY1" fmla="*/ 0 h 830576"/>
              <a:gd name="connsiteX2" fmla="*/ 817778 w 931862"/>
              <a:gd name="connsiteY2" fmla="*/ 0 h 830576"/>
              <a:gd name="connsiteX3" fmla="*/ 931862 w 931862"/>
              <a:gd name="connsiteY3" fmla="*/ 114084 h 830576"/>
              <a:gd name="connsiteX4" fmla="*/ 931862 w 931862"/>
              <a:gd name="connsiteY4" fmla="*/ 275429 h 830576"/>
              <a:gd name="connsiteX5" fmla="*/ 495049 w 931862"/>
              <a:gd name="connsiteY5" fmla="*/ 830576 h 830576"/>
              <a:gd name="connsiteX6" fmla="*/ 113348 w 931862"/>
              <a:gd name="connsiteY6" fmla="*/ 398557 h 830576"/>
              <a:gd name="connsiteX7" fmla="*/ 114084 w 931862"/>
              <a:gd name="connsiteY7" fmla="*/ 389513 h 830576"/>
              <a:gd name="connsiteX8" fmla="*/ 0 w 931862"/>
              <a:gd name="connsiteY8" fmla="*/ 275429 h 830576"/>
              <a:gd name="connsiteX9" fmla="*/ 0 w 931862"/>
              <a:gd name="connsiteY9" fmla="*/ 114084 h 830576"/>
              <a:gd name="connsiteX0" fmla="*/ 0 w 931862"/>
              <a:gd name="connsiteY0" fmla="*/ 114084 h 830576"/>
              <a:gd name="connsiteX1" fmla="*/ 114084 w 931862"/>
              <a:gd name="connsiteY1" fmla="*/ 0 h 830576"/>
              <a:gd name="connsiteX2" fmla="*/ 817778 w 931862"/>
              <a:gd name="connsiteY2" fmla="*/ 0 h 830576"/>
              <a:gd name="connsiteX3" fmla="*/ 931862 w 931862"/>
              <a:gd name="connsiteY3" fmla="*/ 114084 h 830576"/>
              <a:gd name="connsiteX4" fmla="*/ 931862 w 931862"/>
              <a:gd name="connsiteY4" fmla="*/ 275429 h 830576"/>
              <a:gd name="connsiteX5" fmla="*/ 495049 w 931862"/>
              <a:gd name="connsiteY5" fmla="*/ 830576 h 830576"/>
              <a:gd name="connsiteX6" fmla="*/ 113348 w 931862"/>
              <a:gd name="connsiteY6" fmla="*/ 398557 h 830576"/>
              <a:gd name="connsiteX7" fmla="*/ 114084 w 931862"/>
              <a:gd name="connsiteY7" fmla="*/ 389513 h 830576"/>
              <a:gd name="connsiteX8" fmla="*/ 0 w 931862"/>
              <a:gd name="connsiteY8" fmla="*/ 275429 h 830576"/>
              <a:gd name="connsiteX9" fmla="*/ 0 w 931862"/>
              <a:gd name="connsiteY9" fmla="*/ 114084 h 830576"/>
              <a:gd name="connsiteX0" fmla="*/ 0 w 931862"/>
              <a:gd name="connsiteY0" fmla="*/ 114084 h 830576"/>
              <a:gd name="connsiteX1" fmla="*/ 114084 w 931862"/>
              <a:gd name="connsiteY1" fmla="*/ 0 h 830576"/>
              <a:gd name="connsiteX2" fmla="*/ 817778 w 931862"/>
              <a:gd name="connsiteY2" fmla="*/ 0 h 830576"/>
              <a:gd name="connsiteX3" fmla="*/ 931862 w 931862"/>
              <a:gd name="connsiteY3" fmla="*/ 114084 h 830576"/>
              <a:gd name="connsiteX4" fmla="*/ 931862 w 931862"/>
              <a:gd name="connsiteY4" fmla="*/ 275429 h 830576"/>
              <a:gd name="connsiteX5" fmla="*/ 495049 w 931862"/>
              <a:gd name="connsiteY5" fmla="*/ 830576 h 830576"/>
              <a:gd name="connsiteX6" fmla="*/ 113348 w 931862"/>
              <a:gd name="connsiteY6" fmla="*/ 398557 h 830576"/>
              <a:gd name="connsiteX7" fmla="*/ 85509 w 931862"/>
              <a:gd name="connsiteY7" fmla="*/ 646688 h 830576"/>
              <a:gd name="connsiteX8" fmla="*/ 0 w 931862"/>
              <a:gd name="connsiteY8" fmla="*/ 275429 h 830576"/>
              <a:gd name="connsiteX9" fmla="*/ 0 w 931862"/>
              <a:gd name="connsiteY9" fmla="*/ 114084 h 830576"/>
              <a:gd name="connsiteX0" fmla="*/ 0 w 931862"/>
              <a:gd name="connsiteY0" fmla="*/ 114084 h 844885"/>
              <a:gd name="connsiteX1" fmla="*/ 114084 w 931862"/>
              <a:gd name="connsiteY1" fmla="*/ 0 h 844885"/>
              <a:gd name="connsiteX2" fmla="*/ 817778 w 931862"/>
              <a:gd name="connsiteY2" fmla="*/ 0 h 844885"/>
              <a:gd name="connsiteX3" fmla="*/ 931862 w 931862"/>
              <a:gd name="connsiteY3" fmla="*/ 114084 h 844885"/>
              <a:gd name="connsiteX4" fmla="*/ 931862 w 931862"/>
              <a:gd name="connsiteY4" fmla="*/ 275429 h 844885"/>
              <a:gd name="connsiteX5" fmla="*/ 495049 w 931862"/>
              <a:gd name="connsiteY5" fmla="*/ 830576 h 844885"/>
              <a:gd name="connsiteX6" fmla="*/ 85509 w 931862"/>
              <a:gd name="connsiteY6" fmla="*/ 646688 h 844885"/>
              <a:gd name="connsiteX7" fmla="*/ 0 w 931862"/>
              <a:gd name="connsiteY7" fmla="*/ 275429 h 844885"/>
              <a:gd name="connsiteX8" fmla="*/ 0 w 931862"/>
              <a:gd name="connsiteY8" fmla="*/ 114084 h 844885"/>
              <a:gd name="connsiteX0" fmla="*/ 0 w 931862"/>
              <a:gd name="connsiteY0" fmla="*/ 114084 h 830576"/>
              <a:gd name="connsiteX1" fmla="*/ 114084 w 931862"/>
              <a:gd name="connsiteY1" fmla="*/ 0 h 830576"/>
              <a:gd name="connsiteX2" fmla="*/ 817778 w 931862"/>
              <a:gd name="connsiteY2" fmla="*/ 0 h 830576"/>
              <a:gd name="connsiteX3" fmla="*/ 931862 w 931862"/>
              <a:gd name="connsiteY3" fmla="*/ 114084 h 830576"/>
              <a:gd name="connsiteX4" fmla="*/ 931862 w 931862"/>
              <a:gd name="connsiteY4" fmla="*/ 275429 h 830576"/>
              <a:gd name="connsiteX5" fmla="*/ 495049 w 931862"/>
              <a:gd name="connsiteY5" fmla="*/ 830576 h 830576"/>
              <a:gd name="connsiteX6" fmla="*/ 85509 w 931862"/>
              <a:gd name="connsiteY6" fmla="*/ 646688 h 830576"/>
              <a:gd name="connsiteX7" fmla="*/ 0 w 931862"/>
              <a:gd name="connsiteY7" fmla="*/ 275429 h 830576"/>
              <a:gd name="connsiteX8" fmla="*/ 0 w 931862"/>
              <a:gd name="connsiteY8" fmla="*/ 114084 h 830576"/>
              <a:gd name="connsiteX0" fmla="*/ 0 w 931862"/>
              <a:gd name="connsiteY0" fmla="*/ 114084 h 844863"/>
              <a:gd name="connsiteX1" fmla="*/ 114084 w 931862"/>
              <a:gd name="connsiteY1" fmla="*/ 0 h 844863"/>
              <a:gd name="connsiteX2" fmla="*/ 817778 w 931862"/>
              <a:gd name="connsiteY2" fmla="*/ 0 h 844863"/>
              <a:gd name="connsiteX3" fmla="*/ 931862 w 931862"/>
              <a:gd name="connsiteY3" fmla="*/ 114084 h 844863"/>
              <a:gd name="connsiteX4" fmla="*/ 931862 w 931862"/>
              <a:gd name="connsiteY4" fmla="*/ 275429 h 844863"/>
              <a:gd name="connsiteX5" fmla="*/ 466474 w 931862"/>
              <a:gd name="connsiteY5" fmla="*/ 844863 h 844863"/>
              <a:gd name="connsiteX6" fmla="*/ 85509 w 931862"/>
              <a:gd name="connsiteY6" fmla="*/ 646688 h 844863"/>
              <a:gd name="connsiteX7" fmla="*/ 0 w 931862"/>
              <a:gd name="connsiteY7" fmla="*/ 275429 h 844863"/>
              <a:gd name="connsiteX8" fmla="*/ 0 w 931862"/>
              <a:gd name="connsiteY8" fmla="*/ 114084 h 844863"/>
              <a:gd name="connsiteX0" fmla="*/ 0 w 931862"/>
              <a:gd name="connsiteY0" fmla="*/ 114084 h 844863"/>
              <a:gd name="connsiteX1" fmla="*/ 114084 w 931862"/>
              <a:gd name="connsiteY1" fmla="*/ 0 h 844863"/>
              <a:gd name="connsiteX2" fmla="*/ 817778 w 931862"/>
              <a:gd name="connsiteY2" fmla="*/ 0 h 844863"/>
              <a:gd name="connsiteX3" fmla="*/ 931862 w 931862"/>
              <a:gd name="connsiteY3" fmla="*/ 114084 h 844863"/>
              <a:gd name="connsiteX4" fmla="*/ 860425 w 931862"/>
              <a:gd name="connsiteY4" fmla="*/ 646904 h 844863"/>
              <a:gd name="connsiteX5" fmla="*/ 466474 w 931862"/>
              <a:gd name="connsiteY5" fmla="*/ 844863 h 844863"/>
              <a:gd name="connsiteX6" fmla="*/ 85509 w 931862"/>
              <a:gd name="connsiteY6" fmla="*/ 646688 h 844863"/>
              <a:gd name="connsiteX7" fmla="*/ 0 w 931862"/>
              <a:gd name="connsiteY7" fmla="*/ 275429 h 844863"/>
              <a:gd name="connsiteX8" fmla="*/ 0 w 931862"/>
              <a:gd name="connsiteY8" fmla="*/ 114084 h 844863"/>
              <a:gd name="connsiteX0" fmla="*/ 0 w 931862"/>
              <a:gd name="connsiteY0" fmla="*/ 114084 h 844863"/>
              <a:gd name="connsiteX1" fmla="*/ 114084 w 931862"/>
              <a:gd name="connsiteY1" fmla="*/ 0 h 844863"/>
              <a:gd name="connsiteX2" fmla="*/ 817778 w 931862"/>
              <a:gd name="connsiteY2" fmla="*/ 0 h 844863"/>
              <a:gd name="connsiteX3" fmla="*/ 931862 w 931862"/>
              <a:gd name="connsiteY3" fmla="*/ 114084 h 844863"/>
              <a:gd name="connsiteX4" fmla="*/ 860425 w 931862"/>
              <a:gd name="connsiteY4" fmla="*/ 646904 h 844863"/>
              <a:gd name="connsiteX5" fmla="*/ 466474 w 931862"/>
              <a:gd name="connsiteY5" fmla="*/ 844863 h 844863"/>
              <a:gd name="connsiteX6" fmla="*/ 85509 w 931862"/>
              <a:gd name="connsiteY6" fmla="*/ 646688 h 844863"/>
              <a:gd name="connsiteX7" fmla="*/ 0 w 931862"/>
              <a:gd name="connsiteY7" fmla="*/ 275429 h 844863"/>
              <a:gd name="connsiteX8" fmla="*/ 0 w 931862"/>
              <a:gd name="connsiteY8" fmla="*/ 114084 h 844863"/>
              <a:gd name="connsiteX0" fmla="*/ 0 w 860425"/>
              <a:gd name="connsiteY0" fmla="*/ 114084 h 844863"/>
              <a:gd name="connsiteX1" fmla="*/ 114084 w 860425"/>
              <a:gd name="connsiteY1" fmla="*/ 0 h 844863"/>
              <a:gd name="connsiteX2" fmla="*/ 817778 w 860425"/>
              <a:gd name="connsiteY2" fmla="*/ 0 h 844863"/>
              <a:gd name="connsiteX3" fmla="*/ 850899 w 860425"/>
              <a:gd name="connsiteY3" fmla="*/ 195047 h 844863"/>
              <a:gd name="connsiteX4" fmla="*/ 860425 w 860425"/>
              <a:gd name="connsiteY4" fmla="*/ 646904 h 844863"/>
              <a:gd name="connsiteX5" fmla="*/ 466474 w 860425"/>
              <a:gd name="connsiteY5" fmla="*/ 844863 h 844863"/>
              <a:gd name="connsiteX6" fmla="*/ 85509 w 860425"/>
              <a:gd name="connsiteY6" fmla="*/ 646688 h 844863"/>
              <a:gd name="connsiteX7" fmla="*/ 0 w 860425"/>
              <a:gd name="connsiteY7" fmla="*/ 275429 h 844863"/>
              <a:gd name="connsiteX8" fmla="*/ 0 w 860425"/>
              <a:gd name="connsiteY8" fmla="*/ 114084 h 844863"/>
              <a:gd name="connsiteX0" fmla="*/ 0 w 860425"/>
              <a:gd name="connsiteY0" fmla="*/ 123609 h 854388"/>
              <a:gd name="connsiteX1" fmla="*/ 114084 w 860425"/>
              <a:gd name="connsiteY1" fmla="*/ 9525 h 854388"/>
              <a:gd name="connsiteX2" fmla="*/ 451066 w 860425"/>
              <a:gd name="connsiteY2" fmla="*/ 0 h 854388"/>
              <a:gd name="connsiteX3" fmla="*/ 850899 w 860425"/>
              <a:gd name="connsiteY3" fmla="*/ 204572 h 854388"/>
              <a:gd name="connsiteX4" fmla="*/ 860425 w 860425"/>
              <a:gd name="connsiteY4" fmla="*/ 656429 h 854388"/>
              <a:gd name="connsiteX5" fmla="*/ 466474 w 860425"/>
              <a:gd name="connsiteY5" fmla="*/ 854388 h 854388"/>
              <a:gd name="connsiteX6" fmla="*/ 85509 w 860425"/>
              <a:gd name="connsiteY6" fmla="*/ 656213 h 854388"/>
              <a:gd name="connsiteX7" fmla="*/ 0 w 860425"/>
              <a:gd name="connsiteY7" fmla="*/ 284954 h 854388"/>
              <a:gd name="connsiteX8" fmla="*/ 0 w 860425"/>
              <a:gd name="connsiteY8" fmla="*/ 123609 h 854388"/>
              <a:gd name="connsiteX0" fmla="*/ 0 w 860425"/>
              <a:gd name="connsiteY0" fmla="*/ 123609 h 854388"/>
              <a:gd name="connsiteX1" fmla="*/ 80747 w 860425"/>
              <a:gd name="connsiteY1" fmla="*/ 209550 h 854388"/>
              <a:gd name="connsiteX2" fmla="*/ 451066 w 860425"/>
              <a:gd name="connsiteY2" fmla="*/ 0 h 854388"/>
              <a:gd name="connsiteX3" fmla="*/ 850899 w 860425"/>
              <a:gd name="connsiteY3" fmla="*/ 204572 h 854388"/>
              <a:gd name="connsiteX4" fmla="*/ 860425 w 860425"/>
              <a:gd name="connsiteY4" fmla="*/ 656429 h 854388"/>
              <a:gd name="connsiteX5" fmla="*/ 466474 w 860425"/>
              <a:gd name="connsiteY5" fmla="*/ 854388 h 854388"/>
              <a:gd name="connsiteX6" fmla="*/ 85509 w 860425"/>
              <a:gd name="connsiteY6" fmla="*/ 656213 h 854388"/>
              <a:gd name="connsiteX7" fmla="*/ 0 w 860425"/>
              <a:gd name="connsiteY7" fmla="*/ 284954 h 854388"/>
              <a:gd name="connsiteX8" fmla="*/ 0 w 860425"/>
              <a:gd name="connsiteY8" fmla="*/ 123609 h 854388"/>
              <a:gd name="connsiteX0" fmla="*/ 0 w 860425"/>
              <a:gd name="connsiteY0" fmla="*/ 284954 h 854388"/>
              <a:gd name="connsiteX1" fmla="*/ 80747 w 860425"/>
              <a:gd name="connsiteY1" fmla="*/ 209550 h 854388"/>
              <a:gd name="connsiteX2" fmla="*/ 451066 w 860425"/>
              <a:gd name="connsiteY2" fmla="*/ 0 h 854388"/>
              <a:gd name="connsiteX3" fmla="*/ 850899 w 860425"/>
              <a:gd name="connsiteY3" fmla="*/ 204572 h 854388"/>
              <a:gd name="connsiteX4" fmla="*/ 860425 w 860425"/>
              <a:gd name="connsiteY4" fmla="*/ 656429 h 854388"/>
              <a:gd name="connsiteX5" fmla="*/ 466474 w 860425"/>
              <a:gd name="connsiteY5" fmla="*/ 854388 h 854388"/>
              <a:gd name="connsiteX6" fmla="*/ 85509 w 860425"/>
              <a:gd name="connsiteY6" fmla="*/ 656213 h 854388"/>
              <a:gd name="connsiteX7" fmla="*/ 0 w 860425"/>
              <a:gd name="connsiteY7" fmla="*/ 284954 h 854388"/>
              <a:gd name="connsiteX0" fmla="*/ 4762 w 779678"/>
              <a:gd name="connsiteY0" fmla="*/ 656213 h 854388"/>
              <a:gd name="connsiteX1" fmla="*/ 0 w 779678"/>
              <a:gd name="connsiteY1" fmla="*/ 209550 h 854388"/>
              <a:gd name="connsiteX2" fmla="*/ 370319 w 779678"/>
              <a:gd name="connsiteY2" fmla="*/ 0 h 854388"/>
              <a:gd name="connsiteX3" fmla="*/ 770152 w 779678"/>
              <a:gd name="connsiteY3" fmla="*/ 204572 h 854388"/>
              <a:gd name="connsiteX4" fmla="*/ 779678 w 779678"/>
              <a:gd name="connsiteY4" fmla="*/ 656429 h 854388"/>
              <a:gd name="connsiteX5" fmla="*/ 385727 w 779678"/>
              <a:gd name="connsiteY5" fmla="*/ 854388 h 854388"/>
              <a:gd name="connsiteX6" fmla="*/ 4762 w 779678"/>
              <a:gd name="connsiteY6" fmla="*/ 656213 h 854388"/>
              <a:gd name="connsiteX0" fmla="*/ 4762 w 779678"/>
              <a:gd name="connsiteY0" fmla="*/ 656213 h 854388"/>
              <a:gd name="connsiteX1" fmla="*/ 0 w 779678"/>
              <a:gd name="connsiteY1" fmla="*/ 209550 h 854388"/>
              <a:gd name="connsiteX2" fmla="*/ 370319 w 779678"/>
              <a:gd name="connsiteY2" fmla="*/ 0 h 854388"/>
              <a:gd name="connsiteX3" fmla="*/ 770152 w 779678"/>
              <a:gd name="connsiteY3" fmla="*/ 199810 h 854388"/>
              <a:gd name="connsiteX4" fmla="*/ 779678 w 779678"/>
              <a:gd name="connsiteY4" fmla="*/ 656429 h 854388"/>
              <a:gd name="connsiteX5" fmla="*/ 385727 w 779678"/>
              <a:gd name="connsiteY5" fmla="*/ 854388 h 854388"/>
              <a:gd name="connsiteX6" fmla="*/ 4762 w 779678"/>
              <a:gd name="connsiteY6" fmla="*/ 656213 h 854388"/>
              <a:gd name="connsiteX0" fmla="*/ 4762 w 777296"/>
              <a:gd name="connsiteY0" fmla="*/ 656213 h 854388"/>
              <a:gd name="connsiteX1" fmla="*/ 0 w 777296"/>
              <a:gd name="connsiteY1" fmla="*/ 209550 h 854388"/>
              <a:gd name="connsiteX2" fmla="*/ 370319 w 777296"/>
              <a:gd name="connsiteY2" fmla="*/ 0 h 854388"/>
              <a:gd name="connsiteX3" fmla="*/ 770152 w 777296"/>
              <a:gd name="connsiteY3" fmla="*/ 199810 h 854388"/>
              <a:gd name="connsiteX4" fmla="*/ 777296 w 777296"/>
              <a:gd name="connsiteY4" fmla="*/ 658811 h 854388"/>
              <a:gd name="connsiteX5" fmla="*/ 385727 w 777296"/>
              <a:gd name="connsiteY5" fmla="*/ 854388 h 854388"/>
              <a:gd name="connsiteX6" fmla="*/ 4762 w 777296"/>
              <a:gd name="connsiteY6" fmla="*/ 656213 h 854388"/>
              <a:gd name="connsiteX0" fmla="*/ 4762 w 777296"/>
              <a:gd name="connsiteY0" fmla="*/ 660975 h 854388"/>
              <a:gd name="connsiteX1" fmla="*/ 0 w 777296"/>
              <a:gd name="connsiteY1" fmla="*/ 209550 h 854388"/>
              <a:gd name="connsiteX2" fmla="*/ 370319 w 777296"/>
              <a:gd name="connsiteY2" fmla="*/ 0 h 854388"/>
              <a:gd name="connsiteX3" fmla="*/ 770152 w 777296"/>
              <a:gd name="connsiteY3" fmla="*/ 199810 h 854388"/>
              <a:gd name="connsiteX4" fmla="*/ 777296 w 777296"/>
              <a:gd name="connsiteY4" fmla="*/ 658811 h 854388"/>
              <a:gd name="connsiteX5" fmla="*/ 385727 w 777296"/>
              <a:gd name="connsiteY5" fmla="*/ 854388 h 854388"/>
              <a:gd name="connsiteX6" fmla="*/ 4762 w 777296"/>
              <a:gd name="connsiteY6" fmla="*/ 660975 h 85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96" h="854388">
                <a:moveTo>
                  <a:pt x="4762" y="660975"/>
                </a:moveTo>
                <a:cubicBezTo>
                  <a:pt x="3175" y="512087"/>
                  <a:pt x="1587" y="358438"/>
                  <a:pt x="0" y="209550"/>
                </a:cubicBezTo>
                <a:lnTo>
                  <a:pt x="370319" y="0"/>
                </a:lnTo>
                <a:lnTo>
                  <a:pt x="770152" y="199810"/>
                </a:lnTo>
                <a:lnTo>
                  <a:pt x="777296" y="658811"/>
                </a:lnTo>
                <a:lnTo>
                  <a:pt x="385727" y="854388"/>
                </a:lnTo>
                <a:lnTo>
                  <a:pt x="4762" y="66097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710861" y="3550808"/>
            <a:ext cx="777296" cy="854388"/>
          </a:xfrm>
          <a:custGeom>
            <a:avLst/>
            <a:gdLst>
              <a:gd name="connsiteX0" fmla="*/ 0 w 931862"/>
              <a:gd name="connsiteY0" fmla="*/ 114084 h 389513"/>
              <a:gd name="connsiteX1" fmla="*/ 114084 w 931862"/>
              <a:gd name="connsiteY1" fmla="*/ 0 h 389513"/>
              <a:gd name="connsiteX2" fmla="*/ 817778 w 931862"/>
              <a:gd name="connsiteY2" fmla="*/ 0 h 389513"/>
              <a:gd name="connsiteX3" fmla="*/ 931862 w 931862"/>
              <a:gd name="connsiteY3" fmla="*/ 114084 h 389513"/>
              <a:gd name="connsiteX4" fmla="*/ 931862 w 931862"/>
              <a:gd name="connsiteY4" fmla="*/ 275429 h 389513"/>
              <a:gd name="connsiteX5" fmla="*/ 817778 w 931862"/>
              <a:gd name="connsiteY5" fmla="*/ 389513 h 389513"/>
              <a:gd name="connsiteX6" fmla="*/ 114084 w 931862"/>
              <a:gd name="connsiteY6" fmla="*/ 389513 h 389513"/>
              <a:gd name="connsiteX7" fmla="*/ 0 w 931862"/>
              <a:gd name="connsiteY7" fmla="*/ 275429 h 389513"/>
              <a:gd name="connsiteX8" fmla="*/ 0 w 931862"/>
              <a:gd name="connsiteY8" fmla="*/ 114084 h 389513"/>
              <a:gd name="connsiteX0" fmla="*/ 0 w 931862"/>
              <a:gd name="connsiteY0" fmla="*/ 114084 h 399205"/>
              <a:gd name="connsiteX1" fmla="*/ 114084 w 931862"/>
              <a:gd name="connsiteY1" fmla="*/ 0 h 399205"/>
              <a:gd name="connsiteX2" fmla="*/ 817778 w 931862"/>
              <a:gd name="connsiteY2" fmla="*/ 0 h 399205"/>
              <a:gd name="connsiteX3" fmla="*/ 931862 w 931862"/>
              <a:gd name="connsiteY3" fmla="*/ 114084 h 399205"/>
              <a:gd name="connsiteX4" fmla="*/ 931862 w 931862"/>
              <a:gd name="connsiteY4" fmla="*/ 275429 h 399205"/>
              <a:gd name="connsiteX5" fmla="*/ 817778 w 931862"/>
              <a:gd name="connsiteY5" fmla="*/ 389513 h 399205"/>
              <a:gd name="connsiteX6" fmla="*/ 113348 w 931862"/>
              <a:gd name="connsiteY6" fmla="*/ 398557 h 399205"/>
              <a:gd name="connsiteX7" fmla="*/ 114084 w 931862"/>
              <a:gd name="connsiteY7" fmla="*/ 389513 h 399205"/>
              <a:gd name="connsiteX8" fmla="*/ 0 w 931862"/>
              <a:gd name="connsiteY8" fmla="*/ 275429 h 399205"/>
              <a:gd name="connsiteX9" fmla="*/ 0 w 931862"/>
              <a:gd name="connsiteY9" fmla="*/ 114084 h 399205"/>
              <a:gd name="connsiteX0" fmla="*/ 0 w 931862"/>
              <a:gd name="connsiteY0" fmla="*/ 114084 h 830576"/>
              <a:gd name="connsiteX1" fmla="*/ 114084 w 931862"/>
              <a:gd name="connsiteY1" fmla="*/ 0 h 830576"/>
              <a:gd name="connsiteX2" fmla="*/ 817778 w 931862"/>
              <a:gd name="connsiteY2" fmla="*/ 0 h 830576"/>
              <a:gd name="connsiteX3" fmla="*/ 931862 w 931862"/>
              <a:gd name="connsiteY3" fmla="*/ 114084 h 830576"/>
              <a:gd name="connsiteX4" fmla="*/ 931862 w 931862"/>
              <a:gd name="connsiteY4" fmla="*/ 275429 h 830576"/>
              <a:gd name="connsiteX5" fmla="*/ 495049 w 931862"/>
              <a:gd name="connsiteY5" fmla="*/ 830576 h 830576"/>
              <a:gd name="connsiteX6" fmla="*/ 113348 w 931862"/>
              <a:gd name="connsiteY6" fmla="*/ 398557 h 830576"/>
              <a:gd name="connsiteX7" fmla="*/ 114084 w 931862"/>
              <a:gd name="connsiteY7" fmla="*/ 389513 h 830576"/>
              <a:gd name="connsiteX8" fmla="*/ 0 w 931862"/>
              <a:gd name="connsiteY8" fmla="*/ 275429 h 830576"/>
              <a:gd name="connsiteX9" fmla="*/ 0 w 931862"/>
              <a:gd name="connsiteY9" fmla="*/ 114084 h 830576"/>
              <a:gd name="connsiteX0" fmla="*/ 0 w 931862"/>
              <a:gd name="connsiteY0" fmla="*/ 114084 h 830576"/>
              <a:gd name="connsiteX1" fmla="*/ 114084 w 931862"/>
              <a:gd name="connsiteY1" fmla="*/ 0 h 830576"/>
              <a:gd name="connsiteX2" fmla="*/ 817778 w 931862"/>
              <a:gd name="connsiteY2" fmla="*/ 0 h 830576"/>
              <a:gd name="connsiteX3" fmla="*/ 931862 w 931862"/>
              <a:gd name="connsiteY3" fmla="*/ 114084 h 830576"/>
              <a:gd name="connsiteX4" fmla="*/ 931862 w 931862"/>
              <a:gd name="connsiteY4" fmla="*/ 275429 h 830576"/>
              <a:gd name="connsiteX5" fmla="*/ 495049 w 931862"/>
              <a:gd name="connsiteY5" fmla="*/ 830576 h 830576"/>
              <a:gd name="connsiteX6" fmla="*/ 113348 w 931862"/>
              <a:gd name="connsiteY6" fmla="*/ 398557 h 830576"/>
              <a:gd name="connsiteX7" fmla="*/ 114084 w 931862"/>
              <a:gd name="connsiteY7" fmla="*/ 389513 h 830576"/>
              <a:gd name="connsiteX8" fmla="*/ 0 w 931862"/>
              <a:gd name="connsiteY8" fmla="*/ 275429 h 830576"/>
              <a:gd name="connsiteX9" fmla="*/ 0 w 931862"/>
              <a:gd name="connsiteY9" fmla="*/ 114084 h 830576"/>
              <a:gd name="connsiteX0" fmla="*/ 0 w 931862"/>
              <a:gd name="connsiteY0" fmla="*/ 114084 h 830576"/>
              <a:gd name="connsiteX1" fmla="*/ 114084 w 931862"/>
              <a:gd name="connsiteY1" fmla="*/ 0 h 830576"/>
              <a:gd name="connsiteX2" fmla="*/ 817778 w 931862"/>
              <a:gd name="connsiteY2" fmla="*/ 0 h 830576"/>
              <a:gd name="connsiteX3" fmla="*/ 931862 w 931862"/>
              <a:gd name="connsiteY3" fmla="*/ 114084 h 830576"/>
              <a:gd name="connsiteX4" fmla="*/ 931862 w 931862"/>
              <a:gd name="connsiteY4" fmla="*/ 275429 h 830576"/>
              <a:gd name="connsiteX5" fmla="*/ 495049 w 931862"/>
              <a:gd name="connsiteY5" fmla="*/ 830576 h 830576"/>
              <a:gd name="connsiteX6" fmla="*/ 113348 w 931862"/>
              <a:gd name="connsiteY6" fmla="*/ 398557 h 830576"/>
              <a:gd name="connsiteX7" fmla="*/ 85509 w 931862"/>
              <a:gd name="connsiteY7" fmla="*/ 646688 h 830576"/>
              <a:gd name="connsiteX8" fmla="*/ 0 w 931862"/>
              <a:gd name="connsiteY8" fmla="*/ 275429 h 830576"/>
              <a:gd name="connsiteX9" fmla="*/ 0 w 931862"/>
              <a:gd name="connsiteY9" fmla="*/ 114084 h 830576"/>
              <a:gd name="connsiteX0" fmla="*/ 0 w 931862"/>
              <a:gd name="connsiteY0" fmla="*/ 114084 h 844885"/>
              <a:gd name="connsiteX1" fmla="*/ 114084 w 931862"/>
              <a:gd name="connsiteY1" fmla="*/ 0 h 844885"/>
              <a:gd name="connsiteX2" fmla="*/ 817778 w 931862"/>
              <a:gd name="connsiteY2" fmla="*/ 0 h 844885"/>
              <a:gd name="connsiteX3" fmla="*/ 931862 w 931862"/>
              <a:gd name="connsiteY3" fmla="*/ 114084 h 844885"/>
              <a:gd name="connsiteX4" fmla="*/ 931862 w 931862"/>
              <a:gd name="connsiteY4" fmla="*/ 275429 h 844885"/>
              <a:gd name="connsiteX5" fmla="*/ 495049 w 931862"/>
              <a:gd name="connsiteY5" fmla="*/ 830576 h 844885"/>
              <a:gd name="connsiteX6" fmla="*/ 85509 w 931862"/>
              <a:gd name="connsiteY6" fmla="*/ 646688 h 844885"/>
              <a:gd name="connsiteX7" fmla="*/ 0 w 931862"/>
              <a:gd name="connsiteY7" fmla="*/ 275429 h 844885"/>
              <a:gd name="connsiteX8" fmla="*/ 0 w 931862"/>
              <a:gd name="connsiteY8" fmla="*/ 114084 h 844885"/>
              <a:gd name="connsiteX0" fmla="*/ 0 w 931862"/>
              <a:gd name="connsiteY0" fmla="*/ 114084 h 830576"/>
              <a:gd name="connsiteX1" fmla="*/ 114084 w 931862"/>
              <a:gd name="connsiteY1" fmla="*/ 0 h 830576"/>
              <a:gd name="connsiteX2" fmla="*/ 817778 w 931862"/>
              <a:gd name="connsiteY2" fmla="*/ 0 h 830576"/>
              <a:gd name="connsiteX3" fmla="*/ 931862 w 931862"/>
              <a:gd name="connsiteY3" fmla="*/ 114084 h 830576"/>
              <a:gd name="connsiteX4" fmla="*/ 931862 w 931862"/>
              <a:gd name="connsiteY4" fmla="*/ 275429 h 830576"/>
              <a:gd name="connsiteX5" fmla="*/ 495049 w 931862"/>
              <a:gd name="connsiteY5" fmla="*/ 830576 h 830576"/>
              <a:gd name="connsiteX6" fmla="*/ 85509 w 931862"/>
              <a:gd name="connsiteY6" fmla="*/ 646688 h 830576"/>
              <a:gd name="connsiteX7" fmla="*/ 0 w 931862"/>
              <a:gd name="connsiteY7" fmla="*/ 275429 h 830576"/>
              <a:gd name="connsiteX8" fmla="*/ 0 w 931862"/>
              <a:gd name="connsiteY8" fmla="*/ 114084 h 830576"/>
              <a:gd name="connsiteX0" fmla="*/ 0 w 931862"/>
              <a:gd name="connsiteY0" fmla="*/ 114084 h 844863"/>
              <a:gd name="connsiteX1" fmla="*/ 114084 w 931862"/>
              <a:gd name="connsiteY1" fmla="*/ 0 h 844863"/>
              <a:gd name="connsiteX2" fmla="*/ 817778 w 931862"/>
              <a:gd name="connsiteY2" fmla="*/ 0 h 844863"/>
              <a:gd name="connsiteX3" fmla="*/ 931862 w 931862"/>
              <a:gd name="connsiteY3" fmla="*/ 114084 h 844863"/>
              <a:gd name="connsiteX4" fmla="*/ 931862 w 931862"/>
              <a:gd name="connsiteY4" fmla="*/ 275429 h 844863"/>
              <a:gd name="connsiteX5" fmla="*/ 466474 w 931862"/>
              <a:gd name="connsiteY5" fmla="*/ 844863 h 844863"/>
              <a:gd name="connsiteX6" fmla="*/ 85509 w 931862"/>
              <a:gd name="connsiteY6" fmla="*/ 646688 h 844863"/>
              <a:gd name="connsiteX7" fmla="*/ 0 w 931862"/>
              <a:gd name="connsiteY7" fmla="*/ 275429 h 844863"/>
              <a:gd name="connsiteX8" fmla="*/ 0 w 931862"/>
              <a:gd name="connsiteY8" fmla="*/ 114084 h 844863"/>
              <a:gd name="connsiteX0" fmla="*/ 0 w 931862"/>
              <a:gd name="connsiteY0" fmla="*/ 114084 h 844863"/>
              <a:gd name="connsiteX1" fmla="*/ 114084 w 931862"/>
              <a:gd name="connsiteY1" fmla="*/ 0 h 844863"/>
              <a:gd name="connsiteX2" fmla="*/ 817778 w 931862"/>
              <a:gd name="connsiteY2" fmla="*/ 0 h 844863"/>
              <a:gd name="connsiteX3" fmla="*/ 931862 w 931862"/>
              <a:gd name="connsiteY3" fmla="*/ 114084 h 844863"/>
              <a:gd name="connsiteX4" fmla="*/ 860425 w 931862"/>
              <a:gd name="connsiteY4" fmla="*/ 646904 h 844863"/>
              <a:gd name="connsiteX5" fmla="*/ 466474 w 931862"/>
              <a:gd name="connsiteY5" fmla="*/ 844863 h 844863"/>
              <a:gd name="connsiteX6" fmla="*/ 85509 w 931862"/>
              <a:gd name="connsiteY6" fmla="*/ 646688 h 844863"/>
              <a:gd name="connsiteX7" fmla="*/ 0 w 931862"/>
              <a:gd name="connsiteY7" fmla="*/ 275429 h 844863"/>
              <a:gd name="connsiteX8" fmla="*/ 0 w 931862"/>
              <a:gd name="connsiteY8" fmla="*/ 114084 h 844863"/>
              <a:gd name="connsiteX0" fmla="*/ 0 w 931862"/>
              <a:gd name="connsiteY0" fmla="*/ 114084 h 844863"/>
              <a:gd name="connsiteX1" fmla="*/ 114084 w 931862"/>
              <a:gd name="connsiteY1" fmla="*/ 0 h 844863"/>
              <a:gd name="connsiteX2" fmla="*/ 817778 w 931862"/>
              <a:gd name="connsiteY2" fmla="*/ 0 h 844863"/>
              <a:gd name="connsiteX3" fmla="*/ 931862 w 931862"/>
              <a:gd name="connsiteY3" fmla="*/ 114084 h 844863"/>
              <a:gd name="connsiteX4" fmla="*/ 860425 w 931862"/>
              <a:gd name="connsiteY4" fmla="*/ 646904 h 844863"/>
              <a:gd name="connsiteX5" fmla="*/ 466474 w 931862"/>
              <a:gd name="connsiteY5" fmla="*/ 844863 h 844863"/>
              <a:gd name="connsiteX6" fmla="*/ 85509 w 931862"/>
              <a:gd name="connsiteY6" fmla="*/ 646688 h 844863"/>
              <a:gd name="connsiteX7" fmla="*/ 0 w 931862"/>
              <a:gd name="connsiteY7" fmla="*/ 275429 h 844863"/>
              <a:gd name="connsiteX8" fmla="*/ 0 w 931862"/>
              <a:gd name="connsiteY8" fmla="*/ 114084 h 844863"/>
              <a:gd name="connsiteX0" fmla="*/ 0 w 860425"/>
              <a:gd name="connsiteY0" fmla="*/ 114084 h 844863"/>
              <a:gd name="connsiteX1" fmla="*/ 114084 w 860425"/>
              <a:gd name="connsiteY1" fmla="*/ 0 h 844863"/>
              <a:gd name="connsiteX2" fmla="*/ 817778 w 860425"/>
              <a:gd name="connsiteY2" fmla="*/ 0 h 844863"/>
              <a:gd name="connsiteX3" fmla="*/ 850899 w 860425"/>
              <a:gd name="connsiteY3" fmla="*/ 195047 h 844863"/>
              <a:gd name="connsiteX4" fmla="*/ 860425 w 860425"/>
              <a:gd name="connsiteY4" fmla="*/ 646904 h 844863"/>
              <a:gd name="connsiteX5" fmla="*/ 466474 w 860425"/>
              <a:gd name="connsiteY5" fmla="*/ 844863 h 844863"/>
              <a:gd name="connsiteX6" fmla="*/ 85509 w 860425"/>
              <a:gd name="connsiteY6" fmla="*/ 646688 h 844863"/>
              <a:gd name="connsiteX7" fmla="*/ 0 w 860425"/>
              <a:gd name="connsiteY7" fmla="*/ 275429 h 844863"/>
              <a:gd name="connsiteX8" fmla="*/ 0 w 860425"/>
              <a:gd name="connsiteY8" fmla="*/ 114084 h 844863"/>
              <a:gd name="connsiteX0" fmla="*/ 0 w 860425"/>
              <a:gd name="connsiteY0" fmla="*/ 123609 h 854388"/>
              <a:gd name="connsiteX1" fmla="*/ 114084 w 860425"/>
              <a:gd name="connsiteY1" fmla="*/ 9525 h 854388"/>
              <a:gd name="connsiteX2" fmla="*/ 451066 w 860425"/>
              <a:gd name="connsiteY2" fmla="*/ 0 h 854388"/>
              <a:gd name="connsiteX3" fmla="*/ 850899 w 860425"/>
              <a:gd name="connsiteY3" fmla="*/ 204572 h 854388"/>
              <a:gd name="connsiteX4" fmla="*/ 860425 w 860425"/>
              <a:gd name="connsiteY4" fmla="*/ 656429 h 854388"/>
              <a:gd name="connsiteX5" fmla="*/ 466474 w 860425"/>
              <a:gd name="connsiteY5" fmla="*/ 854388 h 854388"/>
              <a:gd name="connsiteX6" fmla="*/ 85509 w 860425"/>
              <a:gd name="connsiteY6" fmla="*/ 656213 h 854388"/>
              <a:gd name="connsiteX7" fmla="*/ 0 w 860425"/>
              <a:gd name="connsiteY7" fmla="*/ 284954 h 854388"/>
              <a:gd name="connsiteX8" fmla="*/ 0 w 860425"/>
              <a:gd name="connsiteY8" fmla="*/ 123609 h 854388"/>
              <a:gd name="connsiteX0" fmla="*/ 0 w 860425"/>
              <a:gd name="connsiteY0" fmla="*/ 123609 h 854388"/>
              <a:gd name="connsiteX1" fmla="*/ 80747 w 860425"/>
              <a:gd name="connsiteY1" fmla="*/ 209550 h 854388"/>
              <a:gd name="connsiteX2" fmla="*/ 451066 w 860425"/>
              <a:gd name="connsiteY2" fmla="*/ 0 h 854388"/>
              <a:gd name="connsiteX3" fmla="*/ 850899 w 860425"/>
              <a:gd name="connsiteY3" fmla="*/ 204572 h 854388"/>
              <a:gd name="connsiteX4" fmla="*/ 860425 w 860425"/>
              <a:gd name="connsiteY4" fmla="*/ 656429 h 854388"/>
              <a:gd name="connsiteX5" fmla="*/ 466474 w 860425"/>
              <a:gd name="connsiteY5" fmla="*/ 854388 h 854388"/>
              <a:gd name="connsiteX6" fmla="*/ 85509 w 860425"/>
              <a:gd name="connsiteY6" fmla="*/ 656213 h 854388"/>
              <a:gd name="connsiteX7" fmla="*/ 0 w 860425"/>
              <a:gd name="connsiteY7" fmla="*/ 284954 h 854388"/>
              <a:gd name="connsiteX8" fmla="*/ 0 w 860425"/>
              <a:gd name="connsiteY8" fmla="*/ 123609 h 854388"/>
              <a:gd name="connsiteX0" fmla="*/ 0 w 860425"/>
              <a:gd name="connsiteY0" fmla="*/ 284954 h 854388"/>
              <a:gd name="connsiteX1" fmla="*/ 80747 w 860425"/>
              <a:gd name="connsiteY1" fmla="*/ 209550 h 854388"/>
              <a:gd name="connsiteX2" fmla="*/ 451066 w 860425"/>
              <a:gd name="connsiteY2" fmla="*/ 0 h 854388"/>
              <a:gd name="connsiteX3" fmla="*/ 850899 w 860425"/>
              <a:gd name="connsiteY3" fmla="*/ 204572 h 854388"/>
              <a:gd name="connsiteX4" fmla="*/ 860425 w 860425"/>
              <a:gd name="connsiteY4" fmla="*/ 656429 h 854388"/>
              <a:gd name="connsiteX5" fmla="*/ 466474 w 860425"/>
              <a:gd name="connsiteY5" fmla="*/ 854388 h 854388"/>
              <a:gd name="connsiteX6" fmla="*/ 85509 w 860425"/>
              <a:gd name="connsiteY6" fmla="*/ 656213 h 854388"/>
              <a:gd name="connsiteX7" fmla="*/ 0 w 860425"/>
              <a:gd name="connsiteY7" fmla="*/ 284954 h 854388"/>
              <a:gd name="connsiteX0" fmla="*/ 4762 w 779678"/>
              <a:gd name="connsiteY0" fmla="*/ 656213 h 854388"/>
              <a:gd name="connsiteX1" fmla="*/ 0 w 779678"/>
              <a:gd name="connsiteY1" fmla="*/ 209550 h 854388"/>
              <a:gd name="connsiteX2" fmla="*/ 370319 w 779678"/>
              <a:gd name="connsiteY2" fmla="*/ 0 h 854388"/>
              <a:gd name="connsiteX3" fmla="*/ 770152 w 779678"/>
              <a:gd name="connsiteY3" fmla="*/ 204572 h 854388"/>
              <a:gd name="connsiteX4" fmla="*/ 779678 w 779678"/>
              <a:gd name="connsiteY4" fmla="*/ 656429 h 854388"/>
              <a:gd name="connsiteX5" fmla="*/ 385727 w 779678"/>
              <a:gd name="connsiteY5" fmla="*/ 854388 h 854388"/>
              <a:gd name="connsiteX6" fmla="*/ 4762 w 779678"/>
              <a:gd name="connsiteY6" fmla="*/ 656213 h 854388"/>
              <a:gd name="connsiteX0" fmla="*/ 4762 w 779678"/>
              <a:gd name="connsiteY0" fmla="*/ 656213 h 854388"/>
              <a:gd name="connsiteX1" fmla="*/ 0 w 779678"/>
              <a:gd name="connsiteY1" fmla="*/ 209550 h 854388"/>
              <a:gd name="connsiteX2" fmla="*/ 370319 w 779678"/>
              <a:gd name="connsiteY2" fmla="*/ 0 h 854388"/>
              <a:gd name="connsiteX3" fmla="*/ 770152 w 779678"/>
              <a:gd name="connsiteY3" fmla="*/ 199810 h 854388"/>
              <a:gd name="connsiteX4" fmla="*/ 779678 w 779678"/>
              <a:gd name="connsiteY4" fmla="*/ 656429 h 854388"/>
              <a:gd name="connsiteX5" fmla="*/ 385727 w 779678"/>
              <a:gd name="connsiteY5" fmla="*/ 854388 h 854388"/>
              <a:gd name="connsiteX6" fmla="*/ 4762 w 779678"/>
              <a:gd name="connsiteY6" fmla="*/ 656213 h 854388"/>
              <a:gd name="connsiteX0" fmla="*/ 4762 w 777296"/>
              <a:gd name="connsiteY0" fmla="*/ 656213 h 854388"/>
              <a:gd name="connsiteX1" fmla="*/ 0 w 777296"/>
              <a:gd name="connsiteY1" fmla="*/ 209550 h 854388"/>
              <a:gd name="connsiteX2" fmla="*/ 370319 w 777296"/>
              <a:gd name="connsiteY2" fmla="*/ 0 h 854388"/>
              <a:gd name="connsiteX3" fmla="*/ 770152 w 777296"/>
              <a:gd name="connsiteY3" fmla="*/ 199810 h 854388"/>
              <a:gd name="connsiteX4" fmla="*/ 777296 w 777296"/>
              <a:gd name="connsiteY4" fmla="*/ 658811 h 854388"/>
              <a:gd name="connsiteX5" fmla="*/ 385727 w 777296"/>
              <a:gd name="connsiteY5" fmla="*/ 854388 h 854388"/>
              <a:gd name="connsiteX6" fmla="*/ 4762 w 777296"/>
              <a:gd name="connsiteY6" fmla="*/ 656213 h 854388"/>
              <a:gd name="connsiteX0" fmla="*/ 4762 w 777296"/>
              <a:gd name="connsiteY0" fmla="*/ 660975 h 854388"/>
              <a:gd name="connsiteX1" fmla="*/ 0 w 777296"/>
              <a:gd name="connsiteY1" fmla="*/ 209550 h 854388"/>
              <a:gd name="connsiteX2" fmla="*/ 370319 w 777296"/>
              <a:gd name="connsiteY2" fmla="*/ 0 h 854388"/>
              <a:gd name="connsiteX3" fmla="*/ 770152 w 777296"/>
              <a:gd name="connsiteY3" fmla="*/ 199810 h 854388"/>
              <a:gd name="connsiteX4" fmla="*/ 777296 w 777296"/>
              <a:gd name="connsiteY4" fmla="*/ 658811 h 854388"/>
              <a:gd name="connsiteX5" fmla="*/ 385727 w 777296"/>
              <a:gd name="connsiteY5" fmla="*/ 854388 h 854388"/>
              <a:gd name="connsiteX6" fmla="*/ 4762 w 777296"/>
              <a:gd name="connsiteY6" fmla="*/ 660975 h 85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96" h="854388">
                <a:moveTo>
                  <a:pt x="4762" y="660975"/>
                </a:moveTo>
                <a:cubicBezTo>
                  <a:pt x="3175" y="512087"/>
                  <a:pt x="1587" y="358438"/>
                  <a:pt x="0" y="209550"/>
                </a:cubicBezTo>
                <a:lnTo>
                  <a:pt x="370319" y="0"/>
                </a:lnTo>
                <a:lnTo>
                  <a:pt x="770152" y="199810"/>
                </a:lnTo>
                <a:lnTo>
                  <a:pt x="777296" y="658811"/>
                </a:lnTo>
                <a:lnTo>
                  <a:pt x="385727" y="854388"/>
                </a:lnTo>
                <a:lnTo>
                  <a:pt x="4762" y="660975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174437" y="1777496"/>
            <a:ext cx="3577491" cy="415498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b="1" kern="1200" baseline="0" dirty="0" smtClean="0">
                <a:solidFill>
                  <a:schemeClr val="tx2"/>
                </a:solidFill>
                <a:latin typeface="Georgia" panose="02040502050405020303" pitchFamily="18" charset="0"/>
                <a:ea typeface="Arial" charset="0"/>
                <a:cs typeface="Arial" charset="0"/>
              </a:defRPr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2"/>
              </a:buClr>
              <a:buSzPct val="90000"/>
              <a:buFontTx/>
              <a:buNone/>
            </a:pPr>
            <a:r>
              <a:rPr lang="en-US" dirty="0"/>
              <a:t>Name Goes Here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090728" y="1778104"/>
            <a:ext cx="3642637" cy="415498"/>
          </a:xfrm>
          <a:ln>
            <a:noFill/>
          </a:ln>
        </p:spPr>
        <p:txBody>
          <a:bodyPr/>
          <a:lstStyle>
            <a:lvl1pPr marL="0" indent="0">
              <a:buFontTx/>
              <a:buNone/>
              <a:defRPr sz="1800" b="1" baseline="0">
                <a:latin typeface="Georgia" panose="02040502050405020303" pitchFamily="18" charset="0"/>
              </a:defRPr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Name Goes Here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12" hasCustomPrompt="1"/>
          </p:nvPr>
        </p:nvSpPr>
        <p:spPr>
          <a:xfrm>
            <a:off x="1090728" y="2076799"/>
            <a:ext cx="2744651" cy="276999"/>
          </a:xfrm>
          <a:ln>
            <a:noFill/>
          </a:ln>
        </p:spPr>
        <p:txBody>
          <a:bodyPr/>
          <a:lstStyle>
            <a:lvl1pPr marL="0" indent="0">
              <a:buFontTx/>
              <a:buNone/>
              <a:defRPr sz="1200" b="0" baseline="0"/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174437" y="2077817"/>
            <a:ext cx="2744651" cy="276999"/>
          </a:xfrm>
        </p:spPr>
        <p:txBody>
          <a:bodyPr/>
          <a:lstStyle>
            <a:lvl1pPr marL="0" indent="0">
              <a:buFontTx/>
              <a:buNone/>
              <a:defRPr sz="1200" b="0" baseline="0"/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1090728" y="2467217"/>
            <a:ext cx="3642637" cy="826573"/>
          </a:xfrm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200" b="0"/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Description goes here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5174437" y="2468235"/>
            <a:ext cx="3577309" cy="82657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baseline="0"/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Description goes here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5163679" y="4430997"/>
            <a:ext cx="3577491" cy="415498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1800" b="1" kern="1200" baseline="0" dirty="0" smtClean="0">
                <a:solidFill>
                  <a:schemeClr val="tx2"/>
                </a:solidFill>
                <a:latin typeface="Georgia" panose="02040502050405020303" pitchFamily="18" charset="0"/>
                <a:ea typeface="Arial" charset="0"/>
                <a:cs typeface="Arial" charset="0"/>
              </a:defRPr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2"/>
              </a:buClr>
              <a:buSzPct val="90000"/>
              <a:buFontTx/>
              <a:buNone/>
            </a:pPr>
            <a:r>
              <a:rPr lang="en-US" dirty="0"/>
              <a:t>Name Goes Here</a:t>
            </a:r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1079970" y="4431605"/>
            <a:ext cx="3642637" cy="415498"/>
          </a:xfr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lang="en-US" sz="1800" b="1" kern="1200" baseline="0" dirty="0" smtClean="0">
                <a:solidFill>
                  <a:schemeClr val="tx2"/>
                </a:solidFill>
                <a:latin typeface="Georgia" panose="02040502050405020303" pitchFamily="18" charset="0"/>
                <a:ea typeface="Arial" charset="0"/>
                <a:cs typeface="Arial" charset="0"/>
              </a:defRPr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2"/>
              </a:buClr>
              <a:buSzPct val="90000"/>
              <a:buFontTx/>
              <a:buNone/>
            </a:pPr>
            <a:r>
              <a:rPr lang="en-US" dirty="0"/>
              <a:t>Name Goes Here</a:t>
            </a:r>
          </a:p>
        </p:txBody>
      </p:sp>
      <p:sp>
        <p:nvSpPr>
          <p:cNvPr id="37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1079970" y="4730300"/>
            <a:ext cx="2744651" cy="276999"/>
          </a:xfrm>
          <a:ln>
            <a:noFill/>
          </a:ln>
        </p:spPr>
        <p:txBody>
          <a:bodyPr/>
          <a:lstStyle>
            <a:lvl1pPr marL="0" indent="0">
              <a:buFontTx/>
              <a:buNone/>
              <a:defRPr sz="1200" b="0" baseline="0"/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8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5163679" y="4731318"/>
            <a:ext cx="2744651" cy="276999"/>
          </a:xfrm>
        </p:spPr>
        <p:txBody>
          <a:bodyPr/>
          <a:lstStyle>
            <a:lvl1pPr marL="0" indent="0">
              <a:buFontTx/>
              <a:buNone/>
              <a:defRPr sz="1200" b="0" baseline="0"/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9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1079971" y="5131476"/>
            <a:ext cx="3652858" cy="826573"/>
          </a:xfrm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1200" b="0"/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Description goes here</a:t>
            </a:r>
          </a:p>
        </p:txBody>
      </p:sp>
      <p:sp>
        <p:nvSpPr>
          <p:cNvPr id="40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5163679" y="5132494"/>
            <a:ext cx="3587530" cy="82657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/>
            </a:lvl1pPr>
            <a:lvl2pPr marL="45720" indent="0">
              <a:buFontTx/>
              <a:buNone/>
              <a:defRPr sz="2000"/>
            </a:lvl2pPr>
            <a:lvl3pPr marL="502920" indent="0">
              <a:buFontTx/>
              <a:buNone/>
              <a:defRPr sz="2000"/>
            </a:lvl3pPr>
            <a:lvl4pPr marL="777240" indent="0">
              <a:buFontTx/>
              <a:buNone/>
              <a:defRPr sz="2000"/>
            </a:lvl4pPr>
            <a:lvl5pPr marL="2286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Description goes here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710861" y="892609"/>
            <a:ext cx="777296" cy="854388"/>
          </a:xfrm>
          <a:custGeom>
            <a:avLst/>
            <a:gdLst>
              <a:gd name="connsiteX0" fmla="*/ 0 w 931862"/>
              <a:gd name="connsiteY0" fmla="*/ 114084 h 389513"/>
              <a:gd name="connsiteX1" fmla="*/ 114084 w 931862"/>
              <a:gd name="connsiteY1" fmla="*/ 0 h 389513"/>
              <a:gd name="connsiteX2" fmla="*/ 817778 w 931862"/>
              <a:gd name="connsiteY2" fmla="*/ 0 h 389513"/>
              <a:gd name="connsiteX3" fmla="*/ 931862 w 931862"/>
              <a:gd name="connsiteY3" fmla="*/ 114084 h 389513"/>
              <a:gd name="connsiteX4" fmla="*/ 931862 w 931862"/>
              <a:gd name="connsiteY4" fmla="*/ 275429 h 389513"/>
              <a:gd name="connsiteX5" fmla="*/ 817778 w 931862"/>
              <a:gd name="connsiteY5" fmla="*/ 389513 h 389513"/>
              <a:gd name="connsiteX6" fmla="*/ 114084 w 931862"/>
              <a:gd name="connsiteY6" fmla="*/ 389513 h 389513"/>
              <a:gd name="connsiteX7" fmla="*/ 0 w 931862"/>
              <a:gd name="connsiteY7" fmla="*/ 275429 h 389513"/>
              <a:gd name="connsiteX8" fmla="*/ 0 w 931862"/>
              <a:gd name="connsiteY8" fmla="*/ 114084 h 389513"/>
              <a:gd name="connsiteX0" fmla="*/ 0 w 931862"/>
              <a:gd name="connsiteY0" fmla="*/ 114084 h 399205"/>
              <a:gd name="connsiteX1" fmla="*/ 114084 w 931862"/>
              <a:gd name="connsiteY1" fmla="*/ 0 h 399205"/>
              <a:gd name="connsiteX2" fmla="*/ 817778 w 931862"/>
              <a:gd name="connsiteY2" fmla="*/ 0 h 399205"/>
              <a:gd name="connsiteX3" fmla="*/ 931862 w 931862"/>
              <a:gd name="connsiteY3" fmla="*/ 114084 h 399205"/>
              <a:gd name="connsiteX4" fmla="*/ 931862 w 931862"/>
              <a:gd name="connsiteY4" fmla="*/ 275429 h 399205"/>
              <a:gd name="connsiteX5" fmla="*/ 817778 w 931862"/>
              <a:gd name="connsiteY5" fmla="*/ 389513 h 399205"/>
              <a:gd name="connsiteX6" fmla="*/ 113348 w 931862"/>
              <a:gd name="connsiteY6" fmla="*/ 398557 h 399205"/>
              <a:gd name="connsiteX7" fmla="*/ 114084 w 931862"/>
              <a:gd name="connsiteY7" fmla="*/ 389513 h 399205"/>
              <a:gd name="connsiteX8" fmla="*/ 0 w 931862"/>
              <a:gd name="connsiteY8" fmla="*/ 275429 h 399205"/>
              <a:gd name="connsiteX9" fmla="*/ 0 w 931862"/>
              <a:gd name="connsiteY9" fmla="*/ 114084 h 399205"/>
              <a:gd name="connsiteX0" fmla="*/ 0 w 931862"/>
              <a:gd name="connsiteY0" fmla="*/ 114084 h 830576"/>
              <a:gd name="connsiteX1" fmla="*/ 114084 w 931862"/>
              <a:gd name="connsiteY1" fmla="*/ 0 h 830576"/>
              <a:gd name="connsiteX2" fmla="*/ 817778 w 931862"/>
              <a:gd name="connsiteY2" fmla="*/ 0 h 830576"/>
              <a:gd name="connsiteX3" fmla="*/ 931862 w 931862"/>
              <a:gd name="connsiteY3" fmla="*/ 114084 h 830576"/>
              <a:gd name="connsiteX4" fmla="*/ 931862 w 931862"/>
              <a:gd name="connsiteY4" fmla="*/ 275429 h 830576"/>
              <a:gd name="connsiteX5" fmla="*/ 495049 w 931862"/>
              <a:gd name="connsiteY5" fmla="*/ 830576 h 830576"/>
              <a:gd name="connsiteX6" fmla="*/ 113348 w 931862"/>
              <a:gd name="connsiteY6" fmla="*/ 398557 h 830576"/>
              <a:gd name="connsiteX7" fmla="*/ 114084 w 931862"/>
              <a:gd name="connsiteY7" fmla="*/ 389513 h 830576"/>
              <a:gd name="connsiteX8" fmla="*/ 0 w 931862"/>
              <a:gd name="connsiteY8" fmla="*/ 275429 h 830576"/>
              <a:gd name="connsiteX9" fmla="*/ 0 w 931862"/>
              <a:gd name="connsiteY9" fmla="*/ 114084 h 830576"/>
              <a:gd name="connsiteX0" fmla="*/ 0 w 931862"/>
              <a:gd name="connsiteY0" fmla="*/ 114084 h 830576"/>
              <a:gd name="connsiteX1" fmla="*/ 114084 w 931862"/>
              <a:gd name="connsiteY1" fmla="*/ 0 h 830576"/>
              <a:gd name="connsiteX2" fmla="*/ 817778 w 931862"/>
              <a:gd name="connsiteY2" fmla="*/ 0 h 830576"/>
              <a:gd name="connsiteX3" fmla="*/ 931862 w 931862"/>
              <a:gd name="connsiteY3" fmla="*/ 114084 h 830576"/>
              <a:gd name="connsiteX4" fmla="*/ 931862 w 931862"/>
              <a:gd name="connsiteY4" fmla="*/ 275429 h 830576"/>
              <a:gd name="connsiteX5" fmla="*/ 495049 w 931862"/>
              <a:gd name="connsiteY5" fmla="*/ 830576 h 830576"/>
              <a:gd name="connsiteX6" fmla="*/ 113348 w 931862"/>
              <a:gd name="connsiteY6" fmla="*/ 398557 h 830576"/>
              <a:gd name="connsiteX7" fmla="*/ 114084 w 931862"/>
              <a:gd name="connsiteY7" fmla="*/ 389513 h 830576"/>
              <a:gd name="connsiteX8" fmla="*/ 0 w 931862"/>
              <a:gd name="connsiteY8" fmla="*/ 275429 h 830576"/>
              <a:gd name="connsiteX9" fmla="*/ 0 w 931862"/>
              <a:gd name="connsiteY9" fmla="*/ 114084 h 830576"/>
              <a:gd name="connsiteX0" fmla="*/ 0 w 931862"/>
              <a:gd name="connsiteY0" fmla="*/ 114084 h 830576"/>
              <a:gd name="connsiteX1" fmla="*/ 114084 w 931862"/>
              <a:gd name="connsiteY1" fmla="*/ 0 h 830576"/>
              <a:gd name="connsiteX2" fmla="*/ 817778 w 931862"/>
              <a:gd name="connsiteY2" fmla="*/ 0 h 830576"/>
              <a:gd name="connsiteX3" fmla="*/ 931862 w 931862"/>
              <a:gd name="connsiteY3" fmla="*/ 114084 h 830576"/>
              <a:gd name="connsiteX4" fmla="*/ 931862 w 931862"/>
              <a:gd name="connsiteY4" fmla="*/ 275429 h 830576"/>
              <a:gd name="connsiteX5" fmla="*/ 495049 w 931862"/>
              <a:gd name="connsiteY5" fmla="*/ 830576 h 830576"/>
              <a:gd name="connsiteX6" fmla="*/ 113348 w 931862"/>
              <a:gd name="connsiteY6" fmla="*/ 398557 h 830576"/>
              <a:gd name="connsiteX7" fmla="*/ 85509 w 931862"/>
              <a:gd name="connsiteY7" fmla="*/ 646688 h 830576"/>
              <a:gd name="connsiteX8" fmla="*/ 0 w 931862"/>
              <a:gd name="connsiteY8" fmla="*/ 275429 h 830576"/>
              <a:gd name="connsiteX9" fmla="*/ 0 w 931862"/>
              <a:gd name="connsiteY9" fmla="*/ 114084 h 830576"/>
              <a:gd name="connsiteX0" fmla="*/ 0 w 931862"/>
              <a:gd name="connsiteY0" fmla="*/ 114084 h 844885"/>
              <a:gd name="connsiteX1" fmla="*/ 114084 w 931862"/>
              <a:gd name="connsiteY1" fmla="*/ 0 h 844885"/>
              <a:gd name="connsiteX2" fmla="*/ 817778 w 931862"/>
              <a:gd name="connsiteY2" fmla="*/ 0 h 844885"/>
              <a:gd name="connsiteX3" fmla="*/ 931862 w 931862"/>
              <a:gd name="connsiteY3" fmla="*/ 114084 h 844885"/>
              <a:gd name="connsiteX4" fmla="*/ 931862 w 931862"/>
              <a:gd name="connsiteY4" fmla="*/ 275429 h 844885"/>
              <a:gd name="connsiteX5" fmla="*/ 495049 w 931862"/>
              <a:gd name="connsiteY5" fmla="*/ 830576 h 844885"/>
              <a:gd name="connsiteX6" fmla="*/ 85509 w 931862"/>
              <a:gd name="connsiteY6" fmla="*/ 646688 h 844885"/>
              <a:gd name="connsiteX7" fmla="*/ 0 w 931862"/>
              <a:gd name="connsiteY7" fmla="*/ 275429 h 844885"/>
              <a:gd name="connsiteX8" fmla="*/ 0 w 931862"/>
              <a:gd name="connsiteY8" fmla="*/ 114084 h 844885"/>
              <a:gd name="connsiteX0" fmla="*/ 0 w 931862"/>
              <a:gd name="connsiteY0" fmla="*/ 114084 h 830576"/>
              <a:gd name="connsiteX1" fmla="*/ 114084 w 931862"/>
              <a:gd name="connsiteY1" fmla="*/ 0 h 830576"/>
              <a:gd name="connsiteX2" fmla="*/ 817778 w 931862"/>
              <a:gd name="connsiteY2" fmla="*/ 0 h 830576"/>
              <a:gd name="connsiteX3" fmla="*/ 931862 w 931862"/>
              <a:gd name="connsiteY3" fmla="*/ 114084 h 830576"/>
              <a:gd name="connsiteX4" fmla="*/ 931862 w 931862"/>
              <a:gd name="connsiteY4" fmla="*/ 275429 h 830576"/>
              <a:gd name="connsiteX5" fmla="*/ 495049 w 931862"/>
              <a:gd name="connsiteY5" fmla="*/ 830576 h 830576"/>
              <a:gd name="connsiteX6" fmla="*/ 85509 w 931862"/>
              <a:gd name="connsiteY6" fmla="*/ 646688 h 830576"/>
              <a:gd name="connsiteX7" fmla="*/ 0 w 931862"/>
              <a:gd name="connsiteY7" fmla="*/ 275429 h 830576"/>
              <a:gd name="connsiteX8" fmla="*/ 0 w 931862"/>
              <a:gd name="connsiteY8" fmla="*/ 114084 h 830576"/>
              <a:gd name="connsiteX0" fmla="*/ 0 w 931862"/>
              <a:gd name="connsiteY0" fmla="*/ 114084 h 844863"/>
              <a:gd name="connsiteX1" fmla="*/ 114084 w 931862"/>
              <a:gd name="connsiteY1" fmla="*/ 0 h 844863"/>
              <a:gd name="connsiteX2" fmla="*/ 817778 w 931862"/>
              <a:gd name="connsiteY2" fmla="*/ 0 h 844863"/>
              <a:gd name="connsiteX3" fmla="*/ 931862 w 931862"/>
              <a:gd name="connsiteY3" fmla="*/ 114084 h 844863"/>
              <a:gd name="connsiteX4" fmla="*/ 931862 w 931862"/>
              <a:gd name="connsiteY4" fmla="*/ 275429 h 844863"/>
              <a:gd name="connsiteX5" fmla="*/ 466474 w 931862"/>
              <a:gd name="connsiteY5" fmla="*/ 844863 h 844863"/>
              <a:gd name="connsiteX6" fmla="*/ 85509 w 931862"/>
              <a:gd name="connsiteY6" fmla="*/ 646688 h 844863"/>
              <a:gd name="connsiteX7" fmla="*/ 0 w 931862"/>
              <a:gd name="connsiteY7" fmla="*/ 275429 h 844863"/>
              <a:gd name="connsiteX8" fmla="*/ 0 w 931862"/>
              <a:gd name="connsiteY8" fmla="*/ 114084 h 844863"/>
              <a:gd name="connsiteX0" fmla="*/ 0 w 931862"/>
              <a:gd name="connsiteY0" fmla="*/ 114084 h 844863"/>
              <a:gd name="connsiteX1" fmla="*/ 114084 w 931862"/>
              <a:gd name="connsiteY1" fmla="*/ 0 h 844863"/>
              <a:gd name="connsiteX2" fmla="*/ 817778 w 931862"/>
              <a:gd name="connsiteY2" fmla="*/ 0 h 844863"/>
              <a:gd name="connsiteX3" fmla="*/ 931862 w 931862"/>
              <a:gd name="connsiteY3" fmla="*/ 114084 h 844863"/>
              <a:gd name="connsiteX4" fmla="*/ 860425 w 931862"/>
              <a:gd name="connsiteY4" fmla="*/ 646904 h 844863"/>
              <a:gd name="connsiteX5" fmla="*/ 466474 w 931862"/>
              <a:gd name="connsiteY5" fmla="*/ 844863 h 844863"/>
              <a:gd name="connsiteX6" fmla="*/ 85509 w 931862"/>
              <a:gd name="connsiteY6" fmla="*/ 646688 h 844863"/>
              <a:gd name="connsiteX7" fmla="*/ 0 w 931862"/>
              <a:gd name="connsiteY7" fmla="*/ 275429 h 844863"/>
              <a:gd name="connsiteX8" fmla="*/ 0 w 931862"/>
              <a:gd name="connsiteY8" fmla="*/ 114084 h 844863"/>
              <a:gd name="connsiteX0" fmla="*/ 0 w 931862"/>
              <a:gd name="connsiteY0" fmla="*/ 114084 h 844863"/>
              <a:gd name="connsiteX1" fmla="*/ 114084 w 931862"/>
              <a:gd name="connsiteY1" fmla="*/ 0 h 844863"/>
              <a:gd name="connsiteX2" fmla="*/ 817778 w 931862"/>
              <a:gd name="connsiteY2" fmla="*/ 0 h 844863"/>
              <a:gd name="connsiteX3" fmla="*/ 931862 w 931862"/>
              <a:gd name="connsiteY3" fmla="*/ 114084 h 844863"/>
              <a:gd name="connsiteX4" fmla="*/ 860425 w 931862"/>
              <a:gd name="connsiteY4" fmla="*/ 646904 h 844863"/>
              <a:gd name="connsiteX5" fmla="*/ 466474 w 931862"/>
              <a:gd name="connsiteY5" fmla="*/ 844863 h 844863"/>
              <a:gd name="connsiteX6" fmla="*/ 85509 w 931862"/>
              <a:gd name="connsiteY6" fmla="*/ 646688 h 844863"/>
              <a:gd name="connsiteX7" fmla="*/ 0 w 931862"/>
              <a:gd name="connsiteY7" fmla="*/ 275429 h 844863"/>
              <a:gd name="connsiteX8" fmla="*/ 0 w 931862"/>
              <a:gd name="connsiteY8" fmla="*/ 114084 h 844863"/>
              <a:gd name="connsiteX0" fmla="*/ 0 w 860425"/>
              <a:gd name="connsiteY0" fmla="*/ 114084 h 844863"/>
              <a:gd name="connsiteX1" fmla="*/ 114084 w 860425"/>
              <a:gd name="connsiteY1" fmla="*/ 0 h 844863"/>
              <a:gd name="connsiteX2" fmla="*/ 817778 w 860425"/>
              <a:gd name="connsiteY2" fmla="*/ 0 h 844863"/>
              <a:gd name="connsiteX3" fmla="*/ 850899 w 860425"/>
              <a:gd name="connsiteY3" fmla="*/ 195047 h 844863"/>
              <a:gd name="connsiteX4" fmla="*/ 860425 w 860425"/>
              <a:gd name="connsiteY4" fmla="*/ 646904 h 844863"/>
              <a:gd name="connsiteX5" fmla="*/ 466474 w 860425"/>
              <a:gd name="connsiteY5" fmla="*/ 844863 h 844863"/>
              <a:gd name="connsiteX6" fmla="*/ 85509 w 860425"/>
              <a:gd name="connsiteY6" fmla="*/ 646688 h 844863"/>
              <a:gd name="connsiteX7" fmla="*/ 0 w 860425"/>
              <a:gd name="connsiteY7" fmla="*/ 275429 h 844863"/>
              <a:gd name="connsiteX8" fmla="*/ 0 w 860425"/>
              <a:gd name="connsiteY8" fmla="*/ 114084 h 844863"/>
              <a:gd name="connsiteX0" fmla="*/ 0 w 860425"/>
              <a:gd name="connsiteY0" fmla="*/ 123609 h 854388"/>
              <a:gd name="connsiteX1" fmla="*/ 114084 w 860425"/>
              <a:gd name="connsiteY1" fmla="*/ 9525 h 854388"/>
              <a:gd name="connsiteX2" fmla="*/ 451066 w 860425"/>
              <a:gd name="connsiteY2" fmla="*/ 0 h 854388"/>
              <a:gd name="connsiteX3" fmla="*/ 850899 w 860425"/>
              <a:gd name="connsiteY3" fmla="*/ 204572 h 854388"/>
              <a:gd name="connsiteX4" fmla="*/ 860425 w 860425"/>
              <a:gd name="connsiteY4" fmla="*/ 656429 h 854388"/>
              <a:gd name="connsiteX5" fmla="*/ 466474 w 860425"/>
              <a:gd name="connsiteY5" fmla="*/ 854388 h 854388"/>
              <a:gd name="connsiteX6" fmla="*/ 85509 w 860425"/>
              <a:gd name="connsiteY6" fmla="*/ 656213 h 854388"/>
              <a:gd name="connsiteX7" fmla="*/ 0 w 860425"/>
              <a:gd name="connsiteY7" fmla="*/ 284954 h 854388"/>
              <a:gd name="connsiteX8" fmla="*/ 0 w 860425"/>
              <a:gd name="connsiteY8" fmla="*/ 123609 h 854388"/>
              <a:gd name="connsiteX0" fmla="*/ 0 w 860425"/>
              <a:gd name="connsiteY0" fmla="*/ 123609 h 854388"/>
              <a:gd name="connsiteX1" fmla="*/ 80747 w 860425"/>
              <a:gd name="connsiteY1" fmla="*/ 209550 h 854388"/>
              <a:gd name="connsiteX2" fmla="*/ 451066 w 860425"/>
              <a:gd name="connsiteY2" fmla="*/ 0 h 854388"/>
              <a:gd name="connsiteX3" fmla="*/ 850899 w 860425"/>
              <a:gd name="connsiteY3" fmla="*/ 204572 h 854388"/>
              <a:gd name="connsiteX4" fmla="*/ 860425 w 860425"/>
              <a:gd name="connsiteY4" fmla="*/ 656429 h 854388"/>
              <a:gd name="connsiteX5" fmla="*/ 466474 w 860425"/>
              <a:gd name="connsiteY5" fmla="*/ 854388 h 854388"/>
              <a:gd name="connsiteX6" fmla="*/ 85509 w 860425"/>
              <a:gd name="connsiteY6" fmla="*/ 656213 h 854388"/>
              <a:gd name="connsiteX7" fmla="*/ 0 w 860425"/>
              <a:gd name="connsiteY7" fmla="*/ 284954 h 854388"/>
              <a:gd name="connsiteX8" fmla="*/ 0 w 860425"/>
              <a:gd name="connsiteY8" fmla="*/ 123609 h 854388"/>
              <a:gd name="connsiteX0" fmla="*/ 0 w 860425"/>
              <a:gd name="connsiteY0" fmla="*/ 284954 h 854388"/>
              <a:gd name="connsiteX1" fmla="*/ 80747 w 860425"/>
              <a:gd name="connsiteY1" fmla="*/ 209550 h 854388"/>
              <a:gd name="connsiteX2" fmla="*/ 451066 w 860425"/>
              <a:gd name="connsiteY2" fmla="*/ 0 h 854388"/>
              <a:gd name="connsiteX3" fmla="*/ 850899 w 860425"/>
              <a:gd name="connsiteY3" fmla="*/ 204572 h 854388"/>
              <a:gd name="connsiteX4" fmla="*/ 860425 w 860425"/>
              <a:gd name="connsiteY4" fmla="*/ 656429 h 854388"/>
              <a:gd name="connsiteX5" fmla="*/ 466474 w 860425"/>
              <a:gd name="connsiteY5" fmla="*/ 854388 h 854388"/>
              <a:gd name="connsiteX6" fmla="*/ 85509 w 860425"/>
              <a:gd name="connsiteY6" fmla="*/ 656213 h 854388"/>
              <a:gd name="connsiteX7" fmla="*/ 0 w 860425"/>
              <a:gd name="connsiteY7" fmla="*/ 284954 h 854388"/>
              <a:gd name="connsiteX0" fmla="*/ 4762 w 779678"/>
              <a:gd name="connsiteY0" fmla="*/ 656213 h 854388"/>
              <a:gd name="connsiteX1" fmla="*/ 0 w 779678"/>
              <a:gd name="connsiteY1" fmla="*/ 209550 h 854388"/>
              <a:gd name="connsiteX2" fmla="*/ 370319 w 779678"/>
              <a:gd name="connsiteY2" fmla="*/ 0 h 854388"/>
              <a:gd name="connsiteX3" fmla="*/ 770152 w 779678"/>
              <a:gd name="connsiteY3" fmla="*/ 204572 h 854388"/>
              <a:gd name="connsiteX4" fmla="*/ 779678 w 779678"/>
              <a:gd name="connsiteY4" fmla="*/ 656429 h 854388"/>
              <a:gd name="connsiteX5" fmla="*/ 385727 w 779678"/>
              <a:gd name="connsiteY5" fmla="*/ 854388 h 854388"/>
              <a:gd name="connsiteX6" fmla="*/ 4762 w 779678"/>
              <a:gd name="connsiteY6" fmla="*/ 656213 h 854388"/>
              <a:gd name="connsiteX0" fmla="*/ 4762 w 779678"/>
              <a:gd name="connsiteY0" fmla="*/ 656213 h 854388"/>
              <a:gd name="connsiteX1" fmla="*/ 0 w 779678"/>
              <a:gd name="connsiteY1" fmla="*/ 209550 h 854388"/>
              <a:gd name="connsiteX2" fmla="*/ 370319 w 779678"/>
              <a:gd name="connsiteY2" fmla="*/ 0 h 854388"/>
              <a:gd name="connsiteX3" fmla="*/ 770152 w 779678"/>
              <a:gd name="connsiteY3" fmla="*/ 199810 h 854388"/>
              <a:gd name="connsiteX4" fmla="*/ 779678 w 779678"/>
              <a:gd name="connsiteY4" fmla="*/ 656429 h 854388"/>
              <a:gd name="connsiteX5" fmla="*/ 385727 w 779678"/>
              <a:gd name="connsiteY5" fmla="*/ 854388 h 854388"/>
              <a:gd name="connsiteX6" fmla="*/ 4762 w 779678"/>
              <a:gd name="connsiteY6" fmla="*/ 656213 h 854388"/>
              <a:gd name="connsiteX0" fmla="*/ 4762 w 777296"/>
              <a:gd name="connsiteY0" fmla="*/ 656213 h 854388"/>
              <a:gd name="connsiteX1" fmla="*/ 0 w 777296"/>
              <a:gd name="connsiteY1" fmla="*/ 209550 h 854388"/>
              <a:gd name="connsiteX2" fmla="*/ 370319 w 777296"/>
              <a:gd name="connsiteY2" fmla="*/ 0 h 854388"/>
              <a:gd name="connsiteX3" fmla="*/ 770152 w 777296"/>
              <a:gd name="connsiteY3" fmla="*/ 199810 h 854388"/>
              <a:gd name="connsiteX4" fmla="*/ 777296 w 777296"/>
              <a:gd name="connsiteY4" fmla="*/ 658811 h 854388"/>
              <a:gd name="connsiteX5" fmla="*/ 385727 w 777296"/>
              <a:gd name="connsiteY5" fmla="*/ 854388 h 854388"/>
              <a:gd name="connsiteX6" fmla="*/ 4762 w 777296"/>
              <a:gd name="connsiteY6" fmla="*/ 656213 h 854388"/>
              <a:gd name="connsiteX0" fmla="*/ 4762 w 777296"/>
              <a:gd name="connsiteY0" fmla="*/ 660975 h 854388"/>
              <a:gd name="connsiteX1" fmla="*/ 0 w 777296"/>
              <a:gd name="connsiteY1" fmla="*/ 209550 h 854388"/>
              <a:gd name="connsiteX2" fmla="*/ 370319 w 777296"/>
              <a:gd name="connsiteY2" fmla="*/ 0 h 854388"/>
              <a:gd name="connsiteX3" fmla="*/ 770152 w 777296"/>
              <a:gd name="connsiteY3" fmla="*/ 199810 h 854388"/>
              <a:gd name="connsiteX4" fmla="*/ 777296 w 777296"/>
              <a:gd name="connsiteY4" fmla="*/ 658811 h 854388"/>
              <a:gd name="connsiteX5" fmla="*/ 385727 w 777296"/>
              <a:gd name="connsiteY5" fmla="*/ 854388 h 854388"/>
              <a:gd name="connsiteX6" fmla="*/ 4762 w 777296"/>
              <a:gd name="connsiteY6" fmla="*/ 660975 h 85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96" h="854388">
                <a:moveTo>
                  <a:pt x="4762" y="660975"/>
                </a:moveTo>
                <a:cubicBezTo>
                  <a:pt x="3175" y="512087"/>
                  <a:pt x="1587" y="358438"/>
                  <a:pt x="0" y="209550"/>
                </a:cubicBezTo>
                <a:lnTo>
                  <a:pt x="370319" y="0"/>
                </a:lnTo>
                <a:lnTo>
                  <a:pt x="770152" y="199810"/>
                </a:lnTo>
                <a:lnTo>
                  <a:pt x="777296" y="658811"/>
                </a:lnTo>
                <a:lnTo>
                  <a:pt x="385727" y="854388"/>
                </a:lnTo>
                <a:lnTo>
                  <a:pt x="4762" y="660975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4796547" y="893627"/>
            <a:ext cx="777296" cy="854388"/>
          </a:xfrm>
          <a:custGeom>
            <a:avLst/>
            <a:gdLst>
              <a:gd name="connsiteX0" fmla="*/ 0 w 931862"/>
              <a:gd name="connsiteY0" fmla="*/ 114084 h 389513"/>
              <a:gd name="connsiteX1" fmla="*/ 114084 w 931862"/>
              <a:gd name="connsiteY1" fmla="*/ 0 h 389513"/>
              <a:gd name="connsiteX2" fmla="*/ 817778 w 931862"/>
              <a:gd name="connsiteY2" fmla="*/ 0 h 389513"/>
              <a:gd name="connsiteX3" fmla="*/ 931862 w 931862"/>
              <a:gd name="connsiteY3" fmla="*/ 114084 h 389513"/>
              <a:gd name="connsiteX4" fmla="*/ 931862 w 931862"/>
              <a:gd name="connsiteY4" fmla="*/ 275429 h 389513"/>
              <a:gd name="connsiteX5" fmla="*/ 817778 w 931862"/>
              <a:gd name="connsiteY5" fmla="*/ 389513 h 389513"/>
              <a:gd name="connsiteX6" fmla="*/ 114084 w 931862"/>
              <a:gd name="connsiteY6" fmla="*/ 389513 h 389513"/>
              <a:gd name="connsiteX7" fmla="*/ 0 w 931862"/>
              <a:gd name="connsiteY7" fmla="*/ 275429 h 389513"/>
              <a:gd name="connsiteX8" fmla="*/ 0 w 931862"/>
              <a:gd name="connsiteY8" fmla="*/ 114084 h 389513"/>
              <a:gd name="connsiteX0" fmla="*/ 0 w 931862"/>
              <a:gd name="connsiteY0" fmla="*/ 114084 h 399205"/>
              <a:gd name="connsiteX1" fmla="*/ 114084 w 931862"/>
              <a:gd name="connsiteY1" fmla="*/ 0 h 399205"/>
              <a:gd name="connsiteX2" fmla="*/ 817778 w 931862"/>
              <a:gd name="connsiteY2" fmla="*/ 0 h 399205"/>
              <a:gd name="connsiteX3" fmla="*/ 931862 w 931862"/>
              <a:gd name="connsiteY3" fmla="*/ 114084 h 399205"/>
              <a:gd name="connsiteX4" fmla="*/ 931862 w 931862"/>
              <a:gd name="connsiteY4" fmla="*/ 275429 h 399205"/>
              <a:gd name="connsiteX5" fmla="*/ 817778 w 931862"/>
              <a:gd name="connsiteY5" fmla="*/ 389513 h 399205"/>
              <a:gd name="connsiteX6" fmla="*/ 113348 w 931862"/>
              <a:gd name="connsiteY6" fmla="*/ 398557 h 399205"/>
              <a:gd name="connsiteX7" fmla="*/ 114084 w 931862"/>
              <a:gd name="connsiteY7" fmla="*/ 389513 h 399205"/>
              <a:gd name="connsiteX8" fmla="*/ 0 w 931862"/>
              <a:gd name="connsiteY8" fmla="*/ 275429 h 399205"/>
              <a:gd name="connsiteX9" fmla="*/ 0 w 931862"/>
              <a:gd name="connsiteY9" fmla="*/ 114084 h 399205"/>
              <a:gd name="connsiteX0" fmla="*/ 0 w 931862"/>
              <a:gd name="connsiteY0" fmla="*/ 114084 h 830576"/>
              <a:gd name="connsiteX1" fmla="*/ 114084 w 931862"/>
              <a:gd name="connsiteY1" fmla="*/ 0 h 830576"/>
              <a:gd name="connsiteX2" fmla="*/ 817778 w 931862"/>
              <a:gd name="connsiteY2" fmla="*/ 0 h 830576"/>
              <a:gd name="connsiteX3" fmla="*/ 931862 w 931862"/>
              <a:gd name="connsiteY3" fmla="*/ 114084 h 830576"/>
              <a:gd name="connsiteX4" fmla="*/ 931862 w 931862"/>
              <a:gd name="connsiteY4" fmla="*/ 275429 h 830576"/>
              <a:gd name="connsiteX5" fmla="*/ 495049 w 931862"/>
              <a:gd name="connsiteY5" fmla="*/ 830576 h 830576"/>
              <a:gd name="connsiteX6" fmla="*/ 113348 w 931862"/>
              <a:gd name="connsiteY6" fmla="*/ 398557 h 830576"/>
              <a:gd name="connsiteX7" fmla="*/ 114084 w 931862"/>
              <a:gd name="connsiteY7" fmla="*/ 389513 h 830576"/>
              <a:gd name="connsiteX8" fmla="*/ 0 w 931862"/>
              <a:gd name="connsiteY8" fmla="*/ 275429 h 830576"/>
              <a:gd name="connsiteX9" fmla="*/ 0 w 931862"/>
              <a:gd name="connsiteY9" fmla="*/ 114084 h 830576"/>
              <a:gd name="connsiteX0" fmla="*/ 0 w 931862"/>
              <a:gd name="connsiteY0" fmla="*/ 114084 h 830576"/>
              <a:gd name="connsiteX1" fmla="*/ 114084 w 931862"/>
              <a:gd name="connsiteY1" fmla="*/ 0 h 830576"/>
              <a:gd name="connsiteX2" fmla="*/ 817778 w 931862"/>
              <a:gd name="connsiteY2" fmla="*/ 0 h 830576"/>
              <a:gd name="connsiteX3" fmla="*/ 931862 w 931862"/>
              <a:gd name="connsiteY3" fmla="*/ 114084 h 830576"/>
              <a:gd name="connsiteX4" fmla="*/ 931862 w 931862"/>
              <a:gd name="connsiteY4" fmla="*/ 275429 h 830576"/>
              <a:gd name="connsiteX5" fmla="*/ 495049 w 931862"/>
              <a:gd name="connsiteY5" fmla="*/ 830576 h 830576"/>
              <a:gd name="connsiteX6" fmla="*/ 113348 w 931862"/>
              <a:gd name="connsiteY6" fmla="*/ 398557 h 830576"/>
              <a:gd name="connsiteX7" fmla="*/ 114084 w 931862"/>
              <a:gd name="connsiteY7" fmla="*/ 389513 h 830576"/>
              <a:gd name="connsiteX8" fmla="*/ 0 w 931862"/>
              <a:gd name="connsiteY8" fmla="*/ 275429 h 830576"/>
              <a:gd name="connsiteX9" fmla="*/ 0 w 931862"/>
              <a:gd name="connsiteY9" fmla="*/ 114084 h 830576"/>
              <a:gd name="connsiteX0" fmla="*/ 0 w 931862"/>
              <a:gd name="connsiteY0" fmla="*/ 114084 h 830576"/>
              <a:gd name="connsiteX1" fmla="*/ 114084 w 931862"/>
              <a:gd name="connsiteY1" fmla="*/ 0 h 830576"/>
              <a:gd name="connsiteX2" fmla="*/ 817778 w 931862"/>
              <a:gd name="connsiteY2" fmla="*/ 0 h 830576"/>
              <a:gd name="connsiteX3" fmla="*/ 931862 w 931862"/>
              <a:gd name="connsiteY3" fmla="*/ 114084 h 830576"/>
              <a:gd name="connsiteX4" fmla="*/ 931862 w 931862"/>
              <a:gd name="connsiteY4" fmla="*/ 275429 h 830576"/>
              <a:gd name="connsiteX5" fmla="*/ 495049 w 931862"/>
              <a:gd name="connsiteY5" fmla="*/ 830576 h 830576"/>
              <a:gd name="connsiteX6" fmla="*/ 113348 w 931862"/>
              <a:gd name="connsiteY6" fmla="*/ 398557 h 830576"/>
              <a:gd name="connsiteX7" fmla="*/ 85509 w 931862"/>
              <a:gd name="connsiteY7" fmla="*/ 646688 h 830576"/>
              <a:gd name="connsiteX8" fmla="*/ 0 w 931862"/>
              <a:gd name="connsiteY8" fmla="*/ 275429 h 830576"/>
              <a:gd name="connsiteX9" fmla="*/ 0 w 931862"/>
              <a:gd name="connsiteY9" fmla="*/ 114084 h 830576"/>
              <a:gd name="connsiteX0" fmla="*/ 0 w 931862"/>
              <a:gd name="connsiteY0" fmla="*/ 114084 h 844885"/>
              <a:gd name="connsiteX1" fmla="*/ 114084 w 931862"/>
              <a:gd name="connsiteY1" fmla="*/ 0 h 844885"/>
              <a:gd name="connsiteX2" fmla="*/ 817778 w 931862"/>
              <a:gd name="connsiteY2" fmla="*/ 0 h 844885"/>
              <a:gd name="connsiteX3" fmla="*/ 931862 w 931862"/>
              <a:gd name="connsiteY3" fmla="*/ 114084 h 844885"/>
              <a:gd name="connsiteX4" fmla="*/ 931862 w 931862"/>
              <a:gd name="connsiteY4" fmla="*/ 275429 h 844885"/>
              <a:gd name="connsiteX5" fmla="*/ 495049 w 931862"/>
              <a:gd name="connsiteY5" fmla="*/ 830576 h 844885"/>
              <a:gd name="connsiteX6" fmla="*/ 85509 w 931862"/>
              <a:gd name="connsiteY6" fmla="*/ 646688 h 844885"/>
              <a:gd name="connsiteX7" fmla="*/ 0 w 931862"/>
              <a:gd name="connsiteY7" fmla="*/ 275429 h 844885"/>
              <a:gd name="connsiteX8" fmla="*/ 0 w 931862"/>
              <a:gd name="connsiteY8" fmla="*/ 114084 h 844885"/>
              <a:gd name="connsiteX0" fmla="*/ 0 w 931862"/>
              <a:gd name="connsiteY0" fmla="*/ 114084 h 830576"/>
              <a:gd name="connsiteX1" fmla="*/ 114084 w 931862"/>
              <a:gd name="connsiteY1" fmla="*/ 0 h 830576"/>
              <a:gd name="connsiteX2" fmla="*/ 817778 w 931862"/>
              <a:gd name="connsiteY2" fmla="*/ 0 h 830576"/>
              <a:gd name="connsiteX3" fmla="*/ 931862 w 931862"/>
              <a:gd name="connsiteY3" fmla="*/ 114084 h 830576"/>
              <a:gd name="connsiteX4" fmla="*/ 931862 w 931862"/>
              <a:gd name="connsiteY4" fmla="*/ 275429 h 830576"/>
              <a:gd name="connsiteX5" fmla="*/ 495049 w 931862"/>
              <a:gd name="connsiteY5" fmla="*/ 830576 h 830576"/>
              <a:gd name="connsiteX6" fmla="*/ 85509 w 931862"/>
              <a:gd name="connsiteY6" fmla="*/ 646688 h 830576"/>
              <a:gd name="connsiteX7" fmla="*/ 0 w 931862"/>
              <a:gd name="connsiteY7" fmla="*/ 275429 h 830576"/>
              <a:gd name="connsiteX8" fmla="*/ 0 w 931862"/>
              <a:gd name="connsiteY8" fmla="*/ 114084 h 830576"/>
              <a:gd name="connsiteX0" fmla="*/ 0 w 931862"/>
              <a:gd name="connsiteY0" fmla="*/ 114084 h 844863"/>
              <a:gd name="connsiteX1" fmla="*/ 114084 w 931862"/>
              <a:gd name="connsiteY1" fmla="*/ 0 h 844863"/>
              <a:gd name="connsiteX2" fmla="*/ 817778 w 931862"/>
              <a:gd name="connsiteY2" fmla="*/ 0 h 844863"/>
              <a:gd name="connsiteX3" fmla="*/ 931862 w 931862"/>
              <a:gd name="connsiteY3" fmla="*/ 114084 h 844863"/>
              <a:gd name="connsiteX4" fmla="*/ 931862 w 931862"/>
              <a:gd name="connsiteY4" fmla="*/ 275429 h 844863"/>
              <a:gd name="connsiteX5" fmla="*/ 466474 w 931862"/>
              <a:gd name="connsiteY5" fmla="*/ 844863 h 844863"/>
              <a:gd name="connsiteX6" fmla="*/ 85509 w 931862"/>
              <a:gd name="connsiteY6" fmla="*/ 646688 h 844863"/>
              <a:gd name="connsiteX7" fmla="*/ 0 w 931862"/>
              <a:gd name="connsiteY7" fmla="*/ 275429 h 844863"/>
              <a:gd name="connsiteX8" fmla="*/ 0 w 931862"/>
              <a:gd name="connsiteY8" fmla="*/ 114084 h 844863"/>
              <a:gd name="connsiteX0" fmla="*/ 0 w 931862"/>
              <a:gd name="connsiteY0" fmla="*/ 114084 h 844863"/>
              <a:gd name="connsiteX1" fmla="*/ 114084 w 931862"/>
              <a:gd name="connsiteY1" fmla="*/ 0 h 844863"/>
              <a:gd name="connsiteX2" fmla="*/ 817778 w 931862"/>
              <a:gd name="connsiteY2" fmla="*/ 0 h 844863"/>
              <a:gd name="connsiteX3" fmla="*/ 931862 w 931862"/>
              <a:gd name="connsiteY3" fmla="*/ 114084 h 844863"/>
              <a:gd name="connsiteX4" fmla="*/ 860425 w 931862"/>
              <a:gd name="connsiteY4" fmla="*/ 646904 h 844863"/>
              <a:gd name="connsiteX5" fmla="*/ 466474 w 931862"/>
              <a:gd name="connsiteY5" fmla="*/ 844863 h 844863"/>
              <a:gd name="connsiteX6" fmla="*/ 85509 w 931862"/>
              <a:gd name="connsiteY6" fmla="*/ 646688 h 844863"/>
              <a:gd name="connsiteX7" fmla="*/ 0 w 931862"/>
              <a:gd name="connsiteY7" fmla="*/ 275429 h 844863"/>
              <a:gd name="connsiteX8" fmla="*/ 0 w 931862"/>
              <a:gd name="connsiteY8" fmla="*/ 114084 h 844863"/>
              <a:gd name="connsiteX0" fmla="*/ 0 w 931862"/>
              <a:gd name="connsiteY0" fmla="*/ 114084 h 844863"/>
              <a:gd name="connsiteX1" fmla="*/ 114084 w 931862"/>
              <a:gd name="connsiteY1" fmla="*/ 0 h 844863"/>
              <a:gd name="connsiteX2" fmla="*/ 817778 w 931862"/>
              <a:gd name="connsiteY2" fmla="*/ 0 h 844863"/>
              <a:gd name="connsiteX3" fmla="*/ 931862 w 931862"/>
              <a:gd name="connsiteY3" fmla="*/ 114084 h 844863"/>
              <a:gd name="connsiteX4" fmla="*/ 860425 w 931862"/>
              <a:gd name="connsiteY4" fmla="*/ 646904 h 844863"/>
              <a:gd name="connsiteX5" fmla="*/ 466474 w 931862"/>
              <a:gd name="connsiteY5" fmla="*/ 844863 h 844863"/>
              <a:gd name="connsiteX6" fmla="*/ 85509 w 931862"/>
              <a:gd name="connsiteY6" fmla="*/ 646688 h 844863"/>
              <a:gd name="connsiteX7" fmla="*/ 0 w 931862"/>
              <a:gd name="connsiteY7" fmla="*/ 275429 h 844863"/>
              <a:gd name="connsiteX8" fmla="*/ 0 w 931862"/>
              <a:gd name="connsiteY8" fmla="*/ 114084 h 844863"/>
              <a:gd name="connsiteX0" fmla="*/ 0 w 860425"/>
              <a:gd name="connsiteY0" fmla="*/ 114084 h 844863"/>
              <a:gd name="connsiteX1" fmla="*/ 114084 w 860425"/>
              <a:gd name="connsiteY1" fmla="*/ 0 h 844863"/>
              <a:gd name="connsiteX2" fmla="*/ 817778 w 860425"/>
              <a:gd name="connsiteY2" fmla="*/ 0 h 844863"/>
              <a:gd name="connsiteX3" fmla="*/ 850899 w 860425"/>
              <a:gd name="connsiteY3" fmla="*/ 195047 h 844863"/>
              <a:gd name="connsiteX4" fmla="*/ 860425 w 860425"/>
              <a:gd name="connsiteY4" fmla="*/ 646904 h 844863"/>
              <a:gd name="connsiteX5" fmla="*/ 466474 w 860425"/>
              <a:gd name="connsiteY5" fmla="*/ 844863 h 844863"/>
              <a:gd name="connsiteX6" fmla="*/ 85509 w 860425"/>
              <a:gd name="connsiteY6" fmla="*/ 646688 h 844863"/>
              <a:gd name="connsiteX7" fmla="*/ 0 w 860425"/>
              <a:gd name="connsiteY7" fmla="*/ 275429 h 844863"/>
              <a:gd name="connsiteX8" fmla="*/ 0 w 860425"/>
              <a:gd name="connsiteY8" fmla="*/ 114084 h 844863"/>
              <a:gd name="connsiteX0" fmla="*/ 0 w 860425"/>
              <a:gd name="connsiteY0" fmla="*/ 123609 h 854388"/>
              <a:gd name="connsiteX1" fmla="*/ 114084 w 860425"/>
              <a:gd name="connsiteY1" fmla="*/ 9525 h 854388"/>
              <a:gd name="connsiteX2" fmla="*/ 451066 w 860425"/>
              <a:gd name="connsiteY2" fmla="*/ 0 h 854388"/>
              <a:gd name="connsiteX3" fmla="*/ 850899 w 860425"/>
              <a:gd name="connsiteY3" fmla="*/ 204572 h 854388"/>
              <a:gd name="connsiteX4" fmla="*/ 860425 w 860425"/>
              <a:gd name="connsiteY4" fmla="*/ 656429 h 854388"/>
              <a:gd name="connsiteX5" fmla="*/ 466474 w 860425"/>
              <a:gd name="connsiteY5" fmla="*/ 854388 h 854388"/>
              <a:gd name="connsiteX6" fmla="*/ 85509 w 860425"/>
              <a:gd name="connsiteY6" fmla="*/ 656213 h 854388"/>
              <a:gd name="connsiteX7" fmla="*/ 0 w 860425"/>
              <a:gd name="connsiteY7" fmla="*/ 284954 h 854388"/>
              <a:gd name="connsiteX8" fmla="*/ 0 w 860425"/>
              <a:gd name="connsiteY8" fmla="*/ 123609 h 854388"/>
              <a:gd name="connsiteX0" fmla="*/ 0 w 860425"/>
              <a:gd name="connsiteY0" fmla="*/ 123609 h 854388"/>
              <a:gd name="connsiteX1" fmla="*/ 80747 w 860425"/>
              <a:gd name="connsiteY1" fmla="*/ 209550 h 854388"/>
              <a:gd name="connsiteX2" fmla="*/ 451066 w 860425"/>
              <a:gd name="connsiteY2" fmla="*/ 0 h 854388"/>
              <a:gd name="connsiteX3" fmla="*/ 850899 w 860425"/>
              <a:gd name="connsiteY3" fmla="*/ 204572 h 854388"/>
              <a:gd name="connsiteX4" fmla="*/ 860425 w 860425"/>
              <a:gd name="connsiteY4" fmla="*/ 656429 h 854388"/>
              <a:gd name="connsiteX5" fmla="*/ 466474 w 860425"/>
              <a:gd name="connsiteY5" fmla="*/ 854388 h 854388"/>
              <a:gd name="connsiteX6" fmla="*/ 85509 w 860425"/>
              <a:gd name="connsiteY6" fmla="*/ 656213 h 854388"/>
              <a:gd name="connsiteX7" fmla="*/ 0 w 860425"/>
              <a:gd name="connsiteY7" fmla="*/ 284954 h 854388"/>
              <a:gd name="connsiteX8" fmla="*/ 0 w 860425"/>
              <a:gd name="connsiteY8" fmla="*/ 123609 h 854388"/>
              <a:gd name="connsiteX0" fmla="*/ 0 w 860425"/>
              <a:gd name="connsiteY0" fmla="*/ 284954 h 854388"/>
              <a:gd name="connsiteX1" fmla="*/ 80747 w 860425"/>
              <a:gd name="connsiteY1" fmla="*/ 209550 h 854388"/>
              <a:gd name="connsiteX2" fmla="*/ 451066 w 860425"/>
              <a:gd name="connsiteY2" fmla="*/ 0 h 854388"/>
              <a:gd name="connsiteX3" fmla="*/ 850899 w 860425"/>
              <a:gd name="connsiteY3" fmla="*/ 204572 h 854388"/>
              <a:gd name="connsiteX4" fmla="*/ 860425 w 860425"/>
              <a:gd name="connsiteY4" fmla="*/ 656429 h 854388"/>
              <a:gd name="connsiteX5" fmla="*/ 466474 w 860425"/>
              <a:gd name="connsiteY5" fmla="*/ 854388 h 854388"/>
              <a:gd name="connsiteX6" fmla="*/ 85509 w 860425"/>
              <a:gd name="connsiteY6" fmla="*/ 656213 h 854388"/>
              <a:gd name="connsiteX7" fmla="*/ 0 w 860425"/>
              <a:gd name="connsiteY7" fmla="*/ 284954 h 854388"/>
              <a:gd name="connsiteX0" fmla="*/ 4762 w 779678"/>
              <a:gd name="connsiteY0" fmla="*/ 656213 h 854388"/>
              <a:gd name="connsiteX1" fmla="*/ 0 w 779678"/>
              <a:gd name="connsiteY1" fmla="*/ 209550 h 854388"/>
              <a:gd name="connsiteX2" fmla="*/ 370319 w 779678"/>
              <a:gd name="connsiteY2" fmla="*/ 0 h 854388"/>
              <a:gd name="connsiteX3" fmla="*/ 770152 w 779678"/>
              <a:gd name="connsiteY3" fmla="*/ 204572 h 854388"/>
              <a:gd name="connsiteX4" fmla="*/ 779678 w 779678"/>
              <a:gd name="connsiteY4" fmla="*/ 656429 h 854388"/>
              <a:gd name="connsiteX5" fmla="*/ 385727 w 779678"/>
              <a:gd name="connsiteY5" fmla="*/ 854388 h 854388"/>
              <a:gd name="connsiteX6" fmla="*/ 4762 w 779678"/>
              <a:gd name="connsiteY6" fmla="*/ 656213 h 854388"/>
              <a:gd name="connsiteX0" fmla="*/ 4762 w 779678"/>
              <a:gd name="connsiteY0" fmla="*/ 656213 h 854388"/>
              <a:gd name="connsiteX1" fmla="*/ 0 w 779678"/>
              <a:gd name="connsiteY1" fmla="*/ 209550 h 854388"/>
              <a:gd name="connsiteX2" fmla="*/ 370319 w 779678"/>
              <a:gd name="connsiteY2" fmla="*/ 0 h 854388"/>
              <a:gd name="connsiteX3" fmla="*/ 770152 w 779678"/>
              <a:gd name="connsiteY3" fmla="*/ 199810 h 854388"/>
              <a:gd name="connsiteX4" fmla="*/ 779678 w 779678"/>
              <a:gd name="connsiteY4" fmla="*/ 656429 h 854388"/>
              <a:gd name="connsiteX5" fmla="*/ 385727 w 779678"/>
              <a:gd name="connsiteY5" fmla="*/ 854388 h 854388"/>
              <a:gd name="connsiteX6" fmla="*/ 4762 w 779678"/>
              <a:gd name="connsiteY6" fmla="*/ 656213 h 854388"/>
              <a:gd name="connsiteX0" fmla="*/ 4762 w 777296"/>
              <a:gd name="connsiteY0" fmla="*/ 656213 h 854388"/>
              <a:gd name="connsiteX1" fmla="*/ 0 w 777296"/>
              <a:gd name="connsiteY1" fmla="*/ 209550 h 854388"/>
              <a:gd name="connsiteX2" fmla="*/ 370319 w 777296"/>
              <a:gd name="connsiteY2" fmla="*/ 0 h 854388"/>
              <a:gd name="connsiteX3" fmla="*/ 770152 w 777296"/>
              <a:gd name="connsiteY3" fmla="*/ 199810 h 854388"/>
              <a:gd name="connsiteX4" fmla="*/ 777296 w 777296"/>
              <a:gd name="connsiteY4" fmla="*/ 658811 h 854388"/>
              <a:gd name="connsiteX5" fmla="*/ 385727 w 777296"/>
              <a:gd name="connsiteY5" fmla="*/ 854388 h 854388"/>
              <a:gd name="connsiteX6" fmla="*/ 4762 w 777296"/>
              <a:gd name="connsiteY6" fmla="*/ 656213 h 854388"/>
              <a:gd name="connsiteX0" fmla="*/ 4762 w 777296"/>
              <a:gd name="connsiteY0" fmla="*/ 660975 h 854388"/>
              <a:gd name="connsiteX1" fmla="*/ 0 w 777296"/>
              <a:gd name="connsiteY1" fmla="*/ 209550 h 854388"/>
              <a:gd name="connsiteX2" fmla="*/ 370319 w 777296"/>
              <a:gd name="connsiteY2" fmla="*/ 0 h 854388"/>
              <a:gd name="connsiteX3" fmla="*/ 770152 w 777296"/>
              <a:gd name="connsiteY3" fmla="*/ 199810 h 854388"/>
              <a:gd name="connsiteX4" fmla="*/ 777296 w 777296"/>
              <a:gd name="connsiteY4" fmla="*/ 658811 h 854388"/>
              <a:gd name="connsiteX5" fmla="*/ 385727 w 777296"/>
              <a:gd name="connsiteY5" fmla="*/ 854388 h 854388"/>
              <a:gd name="connsiteX6" fmla="*/ 4762 w 777296"/>
              <a:gd name="connsiteY6" fmla="*/ 660975 h 85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96" h="854388">
                <a:moveTo>
                  <a:pt x="4762" y="660975"/>
                </a:moveTo>
                <a:cubicBezTo>
                  <a:pt x="3175" y="512087"/>
                  <a:pt x="1587" y="358438"/>
                  <a:pt x="0" y="209550"/>
                </a:cubicBezTo>
                <a:lnTo>
                  <a:pt x="370319" y="0"/>
                </a:lnTo>
                <a:lnTo>
                  <a:pt x="770152" y="199810"/>
                </a:lnTo>
                <a:lnTo>
                  <a:pt x="777296" y="658811"/>
                </a:lnTo>
                <a:lnTo>
                  <a:pt x="385727" y="854388"/>
                </a:lnTo>
                <a:lnTo>
                  <a:pt x="4762" y="66097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45" name="Straight Connector 44"/>
          <p:cNvCxnSpPr/>
          <p:nvPr userDrawn="1"/>
        </p:nvCxnSpPr>
        <p:spPr>
          <a:xfrm>
            <a:off x="1079972" y="2396081"/>
            <a:ext cx="393334" cy="0"/>
          </a:xfrm>
          <a:prstGeom prst="line">
            <a:avLst/>
          </a:prstGeom>
          <a:ln w="3175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>
            <a:off x="1079972" y="5063333"/>
            <a:ext cx="393334" cy="0"/>
          </a:xfrm>
          <a:prstGeom prst="line">
            <a:avLst/>
          </a:prstGeom>
          <a:ln w="3175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>
            <a:off x="5163679" y="2397099"/>
            <a:ext cx="393334" cy="0"/>
          </a:xfrm>
          <a:prstGeom prst="line">
            <a:avLst/>
          </a:prstGeom>
          <a:ln w="3175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 userDrawn="1"/>
        </p:nvCxnSpPr>
        <p:spPr>
          <a:xfrm>
            <a:off x="5163679" y="5064351"/>
            <a:ext cx="393334" cy="0"/>
          </a:xfrm>
          <a:prstGeom prst="line">
            <a:avLst/>
          </a:prstGeom>
          <a:ln w="3175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56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52790" y="1280160"/>
            <a:ext cx="4999538" cy="330073"/>
          </a:xfrm>
        </p:spPr>
        <p:txBody>
          <a:bodyPr anchor="ctr">
            <a:noAutofit/>
          </a:bodyPr>
          <a:lstStyle>
            <a:lvl1pPr marL="0" indent="0">
              <a:lnSpc>
                <a:spcPct val="120000"/>
              </a:lnSpc>
              <a:spcBef>
                <a:spcPts val="1800"/>
              </a:spcBef>
              <a:spcAft>
                <a:spcPts val="1200"/>
              </a:spcAft>
              <a:buNone/>
              <a:defRPr sz="1400" b="1" i="0" cap="all" spc="3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552788" y="1639531"/>
            <a:ext cx="4999540" cy="1258486"/>
          </a:xfrm>
        </p:spPr>
        <p:txBody>
          <a:bodyPr>
            <a:spAutoFit/>
          </a:bodyPr>
          <a:lstStyle>
            <a:lvl1pPr marL="225425" marR="0" indent="-225425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Pct val="90000"/>
              <a:buFont typeface="Wingdings 2" panose="05020102010507070707" pitchFamily="18" charset="2"/>
              <a:buChar char="Ã"/>
              <a:tabLst/>
              <a:defRPr lang="en-US" sz="12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398463" marR="0" indent="-173038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Tx/>
              <a:buFont typeface="Arial" panose="020B0604020202020204" pitchFamily="34" charset="0"/>
              <a:buChar char="•"/>
              <a:tabLst/>
              <a:defRPr/>
            </a:lvl2pPr>
            <a:lvl3pPr marL="569913" marR="0" indent="-17145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Tx/>
              <a:buFont typeface="Arial" panose="020B0604020202020204" pitchFamily="34" charset="0"/>
              <a:buChar char="•"/>
              <a:tabLst/>
              <a:defRPr lang="en-US" sz="12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742950" marR="0" indent="-173038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Tx/>
              <a:buFont typeface="Arial" panose="020B0604020202020204" pitchFamily="34" charset="0"/>
              <a:buChar char="•"/>
              <a:tabLst/>
              <a:defRPr lang="en-US" sz="12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0">
              <a:lnSpc>
                <a:spcPct val="120000"/>
              </a:lnSpc>
              <a:buFont typeface="Wingdings 2" panose="05020102010507070707" pitchFamily="18" charset="2"/>
              <a:buNone/>
              <a:defRPr sz="1400"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225425" marR="0" lvl="0" indent="-225425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Pct val="9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73637"/>
                </a:solidFill>
                <a:effectLst/>
                <a:uLnTx/>
                <a:uFillTx/>
                <a:latin typeface="Arial"/>
                <a:cs typeface="Arial" charset="0"/>
              </a:rPr>
              <a:t>Click to edit Master text styles</a:t>
            </a:r>
          </a:p>
          <a:p>
            <a:pPr marL="225425" marR="0" lvl="1" indent="-225425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Pct val="9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73637"/>
                </a:solidFill>
                <a:effectLst/>
                <a:uLnTx/>
                <a:uFillTx/>
                <a:latin typeface="Arial"/>
                <a:cs typeface="Arial" charset="0"/>
              </a:rPr>
              <a:t>Second level</a:t>
            </a:r>
          </a:p>
          <a:p>
            <a:pPr marL="225425" marR="0" lvl="2" indent="-225425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Pct val="9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73637"/>
                </a:solidFill>
                <a:effectLst/>
                <a:uLnTx/>
                <a:uFillTx/>
                <a:latin typeface="Arial"/>
                <a:cs typeface="Arial" charset="0"/>
              </a:rPr>
              <a:t>Third level</a:t>
            </a:r>
          </a:p>
          <a:p>
            <a:pPr marL="225425" marR="0" lvl="3" indent="-225425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Pct val="9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73637"/>
                </a:solidFill>
                <a:effectLst/>
                <a:uLnTx/>
                <a:uFillTx/>
                <a:latin typeface="Arial"/>
                <a:cs typeface="Arial" charset="0"/>
              </a:rPr>
              <a:t>Fourth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3552787" y="3298838"/>
            <a:ext cx="4999061" cy="1258486"/>
          </a:xfrm>
        </p:spPr>
        <p:txBody>
          <a:bodyPr>
            <a:spAutoFit/>
          </a:bodyPr>
          <a:lstStyle>
            <a:lvl1pPr marL="225425" marR="0" indent="-225425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Pct val="90000"/>
              <a:buFont typeface="Wingdings 2" panose="05020102010507070707" pitchFamily="18" charset="2"/>
              <a:buChar char="Ã"/>
              <a:tabLst/>
              <a:defRPr lang="en-US" sz="12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398463" marR="0" indent="-173038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Tx/>
              <a:buFont typeface="Arial" panose="020B0604020202020204" pitchFamily="34" charset="0"/>
              <a:buChar char="•"/>
              <a:tabLst/>
              <a:defRPr/>
            </a:lvl2pPr>
            <a:lvl3pPr marL="569913" marR="0" indent="-17145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Tx/>
              <a:buFont typeface="Arial" panose="020B0604020202020204" pitchFamily="34" charset="0"/>
              <a:buChar char="•"/>
              <a:tabLst/>
              <a:defRPr lang="en-US" sz="12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742950" marR="0" indent="-173038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Tx/>
              <a:buFont typeface="Arial" panose="020B0604020202020204" pitchFamily="34" charset="0"/>
              <a:buChar char="•"/>
              <a:tabLst/>
              <a:defRPr lang="en-US" sz="12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344488" indent="-2286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2"/>
              </a:buClr>
              <a:buSzPct val="90000"/>
              <a:buFont typeface="Wingdings 2" panose="05020102010507070707" pitchFamily="18" charset="2"/>
              <a:buChar char=""/>
              <a:tabLst/>
              <a:defRPr lang="en-US" sz="12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225425" marR="0" lvl="0" indent="-225425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Pct val="9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73637"/>
                </a:solidFill>
                <a:effectLst/>
                <a:uLnTx/>
                <a:uFillTx/>
                <a:latin typeface="Arial"/>
                <a:cs typeface="Arial" charset="0"/>
              </a:rPr>
              <a:t>Click to edit Master text styles</a:t>
            </a:r>
          </a:p>
          <a:p>
            <a:pPr marL="225425" marR="0" lvl="1" indent="-225425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Pct val="9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73637"/>
                </a:solidFill>
                <a:effectLst/>
                <a:uLnTx/>
                <a:uFillTx/>
                <a:latin typeface="Arial"/>
                <a:cs typeface="Arial" charset="0"/>
              </a:rPr>
              <a:t>Second level</a:t>
            </a:r>
          </a:p>
          <a:p>
            <a:pPr marL="225425" marR="0" lvl="2" indent="-225425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Pct val="9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73637"/>
                </a:solidFill>
                <a:effectLst/>
                <a:uLnTx/>
                <a:uFillTx/>
                <a:latin typeface="Arial"/>
                <a:cs typeface="Arial" charset="0"/>
              </a:rPr>
              <a:t>Third level</a:t>
            </a:r>
          </a:p>
          <a:p>
            <a:pPr marL="225425" marR="0" lvl="3" indent="-225425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Pct val="9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73637"/>
                </a:solidFill>
                <a:effectLst/>
                <a:uLnTx/>
                <a:uFillTx/>
                <a:latin typeface="Arial"/>
                <a:cs typeface="Arial" charset="0"/>
              </a:rPr>
              <a:t>Fourth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19535" y="2974244"/>
            <a:ext cx="1699708" cy="0"/>
          </a:xfrm>
          <a:prstGeom prst="line">
            <a:avLst/>
          </a:prstGeom>
          <a:ln w="317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20624" y="2290444"/>
            <a:ext cx="2495774" cy="653741"/>
          </a:xfrm>
        </p:spPr>
        <p:txBody>
          <a:bodyPr>
            <a:noAutofit/>
          </a:bodyPr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3552788" y="2974244"/>
            <a:ext cx="4999538" cy="306835"/>
          </a:xfrm>
        </p:spPr>
        <p:txBody>
          <a:bodyPr anchor="ctr">
            <a:noAutofit/>
          </a:bodyPr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1400" b="1" i="0" cap="all" spc="3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7"/>
          </p:nvPr>
        </p:nvSpPr>
        <p:spPr>
          <a:xfrm>
            <a:off x="3552788" y="4980529"/>
            <a:ext cx="4999538" cy="1258486"/>
          </a:xfrm>
        </p:spPr>
        <p:txBody>
          <a:bodyPr>
            <a:spAutoFit/>
          </a:bodyPr>
          <a:lstStyle>
            <a:lvl1pPr marL="225425" marR="0" indent="-225425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Pct val="90000"/>
              <a:buFont typeface="Wingdings 2" panose="05020102010507070707" pitchFamily="18" charset="2"/>
              <a:buChar char="Ã"/>
              <a:tabLst/>
              <a:defRPr lang="en-US" sz="12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398463" marR="0" indent="-173038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Tx/>
              <a:buFont typeface="Arial" panose="020B0604020202020204" pitchFamily="34" charset="0"/>
              <a:buChar char="•"/>
              <a:tabLst/>
              <a:defRPr/>
            </a:lvl2pPr>
            <a:lvl3pPr marL="569913" marR="0" indent="-17145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Tx/>
              <a:buFont typeface="Arial" panose="020B0604020202020204" pitchFamily="34" charset="0"/>
              <a:buChar char="•"/>
              <a:tabLst/>
              <a:defRPr lang="en-US" sz="12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742950" marR="0" indent="-173038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Tx/>
              <a:buFont typeface="Arial" panose="020B0604020202020204" pitchFamily="34" charset="0"/>
              <a:buChar char="•"/>
              <a:tabLst/>
              <a:defRPr lang="en-US" sz="12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344488" indent="-2286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2"/>
              </a:buClr>
              <a:buSzPct val="90000"/>
              <a:buFont typeface="Wingdings 2" panose="05020102010507070707" pitchFamily="18" charset="2"/>
              <a:buChar char=""/>
              <a:defRPr lang="en-US" sz="1200" kern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225425" marR="0" lvl="0" indent="-225425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Pct val="9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73637"/>
                </a:solidFill>
                <a:effectLst/>
                <a:uLnTx/>
                <a:uFillTx/>
                <a:latin typeface="Arial"/>
                <a:cs typeface="Arial" charset="0"/>
              </a:rPr>
              <a:t>Click to edit Master text styles</a:t>
            </a:r>
          </a:p>
          <a:p>
            <a:pPr marL="225425" marR="0" lvl="1" indent="-225425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Pct val="9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73637"/>
                </a:solidFill>
                <a:effectLst/>
                <a:uLnTx/>
                <a:uFillTx/>
                <a:latin typeface="Arial"/>
                <a:cs typeface="Arial" charset="0"/>
              </a:rPr>
              <a:t>Second level</a:t>
            </a:r>
          </a:p>
          <a:p>
            <a:pPr marL="225425" marR="0" lvl="2" indent="-225425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Pct val="9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73637"/>
                </a:solidFill>
                <a:effectLst/>
                <a:uLnTx/>
                <a:uFillTx/>
                <a:latin typeface="Arial"/>
                <a:cs typeface="Arial" charset="0"/>
              </a:rPr>
              <a:t>Third level</a:t>
            </a:r>
          </a:p>
          <a:p>
            <a:pPr marL="225425" marR="0" lvl="3" indent="-225425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6BB3"/>
              </a:buClr>
              <a:buSzPct val="90000"/>
              <a:buFont typeface="Wingdings 2" panose="05020102010507070707" pitchFamily="18" charset="2"/>
              <a:buChar char="Ã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73637"/>
                </a:solidFill>
                <a:effectLst/>
                <a:uLnTx/>
                <a:uFillTx/>
                <a:latin typeface="Arial"/>
                <a:cs typeface="Arial" charset="0"/>
              </a:rPr>
              <a:t>Fourth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3563545" y="4615031"/>
            <a:ext cx="4988303" cy="326223"/>
          </a:xfrm>
        </p:spPr>
        <p:txBody>
          <a:bodyPr anchor="ctr">
            <a:noAutofit/>
          </a:bodyPr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1400" b="1" i="0" cap="all" spc="3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6522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7941" y="2126535"/>
            <a:ext cx="2860717" cy="1384995"/>
          </a:xfrm>
        </p:spPr>
        <p:txBody>
          <a:bodyPr anchor="t" anchorCtr="0">
            <a:spAutoFit/>
          </a:bodyPr>
          <a:lstStyle>
            <a:lvl1pPr>
              <a:lnSpc>
                <a:spcPct val="100000"/>
              </a:lnSpc>
              <a:defRPr sz="3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edit. Adjust size to 30 – 38 pt.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85064" y="1647117"/>
            <a:ext cx="5054110" cy="364564"/>
          </a:xfrm>
        </p:spPr>
        <p:txBody>
          <a:bodyPr>
            <a:noAutofit/>
          </a:bodyPr>
          <a:lstStyle>
            <a:lvl1pPr marL="0" indent="0">
              <a:buNone/>
              <a:defRPr sz="1600" b="1" i="0" cap="all" spc="2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3585063" y="3590675"/>
            <a:ext cx="5054111" cy="368140"/>
          </a:xfrm>
        </p:spPr>
        <p:txBody>
          <a:bodyPr>
            <a:noAutofit/>
          </a:bodyPr>
          <a:lstStyle>
            <a:lvl1pPr marL="0" indent="0">
              <a:buNone/>
              <a:defRPr sz="1600" b="1" i="0" cap="all" spc="2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8"/>
          </p:nvPr>
        </p:nvSpPr>
        <p:spPr>
          <a:xfrm>
            <a:off x="3585063" y="3976936"/>
            <a:ext cx="5054112" cy="1117229"/>
          </a:xfrm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2"/>
              </a:buClr>
              <a:defRPr lang="en-US" sz="1200" kern="1200" dirty="0" smtClean="0">
                <a:solidFill>
                  <a:schemeClr val="tx2"/>
                </a:solidFill>
                <a:latin typeface="+mn-lt"/>
                <a:ea typeface="Arial" charset="0"/>
                <a:cs typeface="Arial" charset="0"/>
              </a:defRPr>
            </a:lvl1pPr>
            <a:lvl2pPr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2"/>
              </a:buClr>
              <a:defRPr lang="en-US" sz="1200" kern="1200" dirty="0" smtClean="0">
                <a:solidFill>
                  <a:schemeClr val="tx2"/>
                </a:solidFill>
                <a:latin typeface="+mn-lt"/>
                <a:ea typeface="Arial" charset="0"/>
                <a:cs typeface="Arial" charset="0"/>
              </a:defRPr>
            </a:lvl2pPr>
            <a:lvl3pPr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2"/>
              </a:buClr>
              <a:defRPr lang="en-US" sz="1200" kern="1200" dirty="0" smtClean="0">
                <a:solidFill>
                  <a:schemeClr val="tx2"/>
                </a:solidFill>
                <a:latin typeface="+mn-lt"/>
                <a:ea typeface="Arial" charset="0"/>
                <a:cs typeface="Arial" charset="0"/>
              </a:defRPr>
            </a:lvl3pPr>
            <a:lvl4pPr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2"/>
              </a:buClr>
              <a:defRPr lang="en-US" sz="1200" kern="1200" dirty="0" smtClean="0">
                <a:solidFill>
                  <a:schemeClr val="tx2"/>
                </a:solidFill>
                <a:latin typeface="+mn-lt"/>
                <a:ea typeface="Arial" charset="0"/>
                <a:cs typeface="Arial" charset="0"/>
              </a:defRPr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3584575" y="2022475"/>
            <a:ext cx="5054600" cy="1274195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50030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1485" y="1006088"/>
            <a:ext cx="8154632" cy="252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0850" y="1554480"/>
            <a:ext cx="8229600" cy="45498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919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0851" y="1554480"/>
            <a:ext cx="3905996" cy="460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796939" y="1554480"/>
            <a:ext cx="3905996" cy="4603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8045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484" y="1006088"/>
            <a:ext cx="8243187" cy="241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2"/>
          </p:nvPr>
        </p:nvSpPr>
        <p:spPr>
          <a:xfrm>
            <a:off x="451373" y="2904565"/>
            <a:ext cx="8229600" cy="3087448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1485" y="1554480"/>
            <a:ext cx="8229111" cy="5601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2pPr>
              <a:defRPr/>
            </a:lvl2pPr>
            <a:lvl3pPr marL="398463" indent="0">
              <a:buNone/>
              <a:defRPr/>
            </a:lvl3pPr>
            <a:lvl9pPr marL="365760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0850" y="6070169"/>
            <a:ext cx="8229600" cy="14775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i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insert source</a:t>
            </a:r>
          </a:p>
        </p:txBody>
      </p:sp>
    </p:spTree>
    <p:extLst>
      <p:ext uri="{BB962C8B-B14F-4D97-AF65-F5344CB8AC3E}">
        <p14:creationId xmlns:p14="http://schemas.microsoft.com/office/powerpoint/2010/main" val="13085608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 &amp;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484" y="1006088"/>
            <a:ext cx="8243187" cy="241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2"/>
          </p:nvPr>
        </p:nvSpPr>
        <p:spPr>
          <a:xfrm>
            <a:off x="450850" y="2905545"/>
            <a:ext cx="4013574" cy="309067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1485" y="1554480"/>
            <a:ext cx="8229111" cy="5601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Chart Placeholder 14"/>
          <p:cNvSpPr>
            <a:spLocks noGrp="1"/>
          </p:cNvSpPr>
          <p:nvPr>
            <p:ph type="chart" sz="quarter" idx="14"/>
          </p:nvPr>
        </p:nvSpPr>
        <p:spPr>
          <a:xfrm>
            <a:off x="4659581" y="2905545"/>
            <a:ext cx="4013574" cy="309067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0850" y="6070169"/>
            <a:ext cx="8229600" cy="14775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i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insert source</a:t>
            </a:r>
          </a:p>
        </p:txBody>
      </p:sp>
    </p:spTree>
    <p:extLst>
      <p:ext uri="{BB962C8B-B14F-4D97-AF65-F5344CB8AC3E}">
        <p14:creationId xmlns:p14="http://schemas.microsoft.com/office/powerpoint/2010/main" val="13216904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484" y="1006088"/>
            <a:ext cx="8243187" cy="241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1485" y="1554479"/>
            <a:ext cx="4059936" cy="21762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2pPr>
              <a:defRPr/>
            </a:lvl2pPr>
            <a:lvl3pPr marL="398463" indent="0">
              <a:buNone/>
              <a:defRPr/>
            </a:lvl3pPr>
            <a:lvl9pPr marL="365760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0850" y="6070169"/>
            <a:ext cx="8229600" cy="14775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i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insert source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4"/>
          </p:nvPr>
        </p:nvSpPr>
        <p:spPr>
          <a:xfrm>
            <a:off x="453278" y="3826142"/>
            <a:ext cx="4059936" cy="21762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2pPr>
              <a:defRPr/>
            </a:lvl2pPr>
            <a:lvl3pPr marL="398463" indent="0">
              <a:buNone/>
              <a:defRPr/>
            </a:lvl3pPr>
            <a:lvl9pPr marL="365760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5"/>
          </p:nvPr>
        </p:nvSpPr>
        <p:spPr>
          <a:xfrm>
            <a:off x="4616486" y="1556271"/>
            <a:ext cx="4059936" cy="21762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2pPr>
              <a:defRPr/>
            </a:lvl2pPr>
            <a:lvl3pPr marL="398463" indent="0">
              <a:buNone/>
              <a:defRPr/>
            </a:lvl3pPr>
            <a:lvl9pPr marL="365760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6"/>
          </p:nvPr>
        </p:nvSpPr>
        <p:spPr>
          <a:xfrm>
            <a:off x="4618279" y="3827934"/>
            <a:ext cx="4059936" cy="21762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2pPr>
              <a:defRPr/>
            </a:lvl2pPr>
            <a:lvl3pPr marL="398463" indent="0">
              <a:buNone/>
              <a:defRPr/>
            </a:lvl3pPr>
            <a:lvl9pPr marL="365760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24789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 &amp; 3 Add 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484" y="1006088"/>
            <a:ext cx="8243187" cy="241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1485" y="1554479"/>
            <a:ext cx="8229111" cy="5601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0851" y="3646844"/>
            <a:ext cx="2533697" cy="229788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 noChangeAspect="1"/>
          </p:cNvSpPr>
          <p:nvPr>
            <p:ph sz="quarter" idx="15"/>
          </p:nvPr>
        </p:nvSpPr>
        <p:spPr>
          <a:xfrm>
            <a:off x="3305151" y="3646844"/>
            <a:ext cx="2533697" cy="229788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16"/>
          </p:nvPr>
        </p:nvSpPr>
        <p:spPr>
          <a:xfrm>
            <a:off x="6139458" y="3646844"/>
            <a:ext cx="2533697" cy="229788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0850" y="6070169"/>
            <a:ext cx="8229600" cy="14775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i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insert source</a:t>
            </a:r>
          </a:p>
        </p:txBody>
      </p:sp>
    </p:spTree>
    <p:extLst>
      <p:ext uri="{BB962C8B-B14F-4D97-AF65-F5344CB8AC3E}">
        <p14:creationId xmlns:p14="http://schemas.microsoft.com/office/powerpoint/2010/main" val="381977445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 &amp; Char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14"/>
          <p:cNvSpPr>
            <a:spLocks noGrp="1"/>
          </p:cNvSpPr>
          <p:nvPr>
            <p:ph type="chart" sz="quarter" idx="12"/>
          </p:nvPr>
        </p:nvSpPr>
        <p:spPr>
          <a:xfrm>
            <a:off x="3905027" y="1554480"/>
            <a:ext cx="4830182" cy="336176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50" y="1554480"/>
            <a:ext cx="3357563" cy="445635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0850" y="6070169"/>
            <a:ext cx="8229600" cy="14775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i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insert source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1484" y="1006088"/>
            <a:ext cx="8243187" cy="2417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488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4346221"/>
          </a:xfrm>
          <a:prstGeom prst="rect">
            <a:avLst/>
          </a:prstGeom>
          <a:noFill/>
        </p:spPr>
        <p:txBody>
          <a:bodyPr vert="horz" lIns="91429" tIns="45714" rIns="91429" bIns="45714"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pic>
        <p:nvPicPr>
          <p:cNvPr id="10" name="Picture 9" descr="GettyImages-53921762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3" b="12500"/>
          <a:stretch/>
        </p:blipFill>
        <p:spPr>
          <a:xfrm>
            <a:off x="0" y="0"/>
            <a:ext cx="9144000" cy="4346222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92139" y="4797426"/>
            <a:ext cx="5278437" cy="1708150"/>
          </a:xfrm>
          <a:prstGeom prst="rect">
            <a:avLst/>
          </a:prstGeom>
        </p:spPr>
        <p:txBody>
          <a:bodyPr vert="horz" lIns="91429" tIns="45714" rIns="91429" bIns="45714"/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Break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4531529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1485" y="1006088"/>
            <a:ext cx="825145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213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015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54958" y="3200207"/>
            <a:ext cx="7772400" cy="415498"/>
          </a:xfrm>
        </p:spPr>
        <p:txBody>
          <a:bodyPr anchor="t" anchorCtr="0">
            <a:spAutoFit/>
          </a:bodyPr>
          <a:lstStyle>
            <a:lvl1pPr algn="l">
              <a:defRPr sz="3000" baseline="0"/>
            </a:lvl1pPr>
          </a:lstStyle>
          <a:p>
            <a:r>
              <a:rPr lang="en-US" dirty="0"/>
              <a:t>Click to Edit. Adjust size from 30 – 38 pt.</a:t>
            </a:r>
          </a:p>
        </p:txBody>
      </p:sp>
    </p:spTree>
    <p:extLst>
      <p:ext uri="{BB962C8B-B14F-4D97-AF65-F5344CB8AC3E}">
        <p14:creationId xmlns:p14="http://schemas.microsoft.com/office/powerpoint/2010/main" val="3355546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au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015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54958" y="3200207"/>
            <a:ext cx="7772400" cy="415498"/>
          </a:xfrm>
        </p:spPr>
        <p:txBody>
          <a:bodyPr anchor="t" anchorCtr="0">
            <a:spAutoFit/>
          </a:bodyPr>
          <a:lstStyle>
            <a:lvl1pPr algn="l">
              <a:defRPr sz="3000"/>
            </a:lvl1pPr>
          </a:lstStyle>
          <a:p>
            <a:r>
              <a:rPr lang="en-US" dirty="0"/>
              <a:t>Click to Edit. Adjust size from 30 – 38 pt.</a:t>
            </a:r>
          </a:p>
        </p:txBody>
      </p:sp>
    </p:spTree>
    <p:extLst>
      <p:ext uri="{BB962C8B-B14F-4D97-AF65-F5344CB8AC3E}">
        <p14:creationId xmlns:p14="http://schemas.microsoft.com/office/powerpoint/2010/main" val="990769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015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4958" y="3200207"/>
            <a:ext cx="7772400" cy="415498"/>
          </a:xfrm>
        </p:spPr>
        <p:txBody>
          <a:bodyPr anchor="t" anchorCtr="0">
            <a:sp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Edit. Adjust size from 30 – 38 pt.</a:t>
            </a:r>
          </a:p>
        </p:txBody>
      </p:sp>
    </p:spTree>
    <p:extLst>
      <p:ext uri="{BB962C8B-B14F-4D97-AF65-F5344CB8AC3E}">
        <p14:creationId xmlns:p14="http://schemas.microsoft.com/office/powerpoint/2010/main" val="1376391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015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4958" y="3200207"/>
            <a:ext cx="7772400" cy="415498"/>
          </a:xfrm>
        </p:spPr>
        <p:txBody>
          <a:bodyPr anchor="t" anchorCtr="0">
            <a:spAutoFit/>
          </a:bodyPr>
          <a:lstStyle>
            <a:lvl1pPr algn="l">
              <a:defRPr sz="3000"/>
            </a:lvl1pPr>
          </a:lstStyle>
          <a:p>
            <a:r>
              <a:rPr lang="en-US" dirty="0"/>
              <a:t>Click to Edit. Adjust size from 30 – 38 pt.</a:t>
            </a:r>
          </a:p>
        </p:txBody>
      </p:sp>
    </p:spTree>
    <p:extLst>
      <p:ext uri="{BB962C8B-B14F-4D97-AF65-F5344CB8AC3E}">
        <p14:creationId xmlns:p14="http://schemas.microsoft.com/office/powerpoint/2010/main" val="14591472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6861605" y="6601191"/>
            <a:ext cx="2057400" cy="1538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</a:defRPr>
            </a:lvl1pPr>
          </a:lstStyle>
          <a:p>
            <a:fld id="{DF8096FD-41B5-2F46-9EA1-01A78F53584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2448862"/>
            <a:ext cx="7772400" cy="609398"/>
          </a:xfrm>
        </p:spPr>
        <p:txBody>
          <a:bodyPr anchor="t" anchorCtr="0">
            <a:sp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9975898" y="280507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000" b="0" i="0" dirty="0"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24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Black &amp;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sz="1000" dirty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9975898" y="280507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000" b="0" i="0" dirty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5800" y="2448862"/>
            <a:ext cx="7772400" cy="609398"/>
          </a:xfrm>
        </p:spPr>
        <p:txBody>
          <a:bodyPr anchor="t" anchorCtr="0">
            <a:sp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6312" y="4648130"/>
            <a:ext cx="917379" cy="142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109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074E-EC9D-48E1-A82C-B46C19D53000}" type="datetimeFigureOut">
              <a:rPr lang="en-US" smtClean="0"/>
              <a:pPr/>
              <a:t>3/16/2018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4A3A4-607B-40A7-A8B7-9268CAE7A5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1515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074E-EC9D-48E1-A82C-B46C19D53000}" type="datetimeFigureOut">
              <a:rPr lang="en-US" smtClean="0"/>
              <a:pPr/>
              <a:t>3/16/2018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4A3A4-607B-40A7-A8B7-9268CAE7A5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851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074E-EC9D-48E1-A82C-B46C19D53000}" type="datetimeFigureOut">
              <a:rPr lang="en-US" smtClean="0"/>
              <a:pPr/>
              <a:t>3/16/2018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4A3A4-607B-40A7-A8B7-9268CAE7A5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465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824" y="1002412"/>
            <a:ext cx="8026642" cy="52492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l">
              <a:defRPr sz="2400" b="0" i="0">
                <a:solidFill>
                  <a:srgbClr val="00A1E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826" y="1809533"/>
            <a:ext cx="8026641" cy="4525963"/>
          </a:xfrm>
          <a:prstGeom prst="rect">
            <a:avLst/>
          </a:prstGeom>
        </p:spPr>
        <p:txBody>
          <a:bodyPr lIns="91429" tIns="45714" rIns="91429" bIns="45714"/>
          <a:lstStyle>
            <a:lvl1pPr marL="342860" indent="-342860">
              <a:buClr>
                <a:srgbClr val="1C5998"/>
              </a:buClr>
              <a:buSzPct val="124000"/>
              <a:buFont typeface="Wingdings" charset="2"/>
              <a:buChar char="§"/>
              <a:defRPr sz="2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649148" indent="-285717">
              <a:buSzPct val="100000"/>
              <a:buFont typeface="Lucida Grande"/>
              <a:buChar char="•"/>
              <a:defRPr sz="20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 marL="914293" indent="-228573">
              <a:buFont typeface="Lucida Grande"/>
              <a:buChar char="-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 marL="914293" indent="-228573">
              <a:buFont typeface="Lucida Grande"/>
              <a:buChar char="-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 marL="914293" indent="-228573">
              <a:buFont typeface="Lucida Grande"/>
              <a:buChar char="-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0467" y="6356350"/>
            <a:ext cx="349752" cy="365125"/>
          </a:xfrm>
          <a:prstGeom prst="rect">
            <a:avLst/>
          </a:prstGeom>
        </p:spPr>
        <p:txBody>
          <a:bodyPr lIns="91429" tIns="45714" rIns="91429" bIns="45714"/>
          <a:lstStyle>
            <a:lvl1pPr algn="r"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48B735-CCF8-CB4E-B054-8816D57465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13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074E-EC9D-48E1-A82C-B46C19D53000}" type="datetimeFigureOut">
              <a:rPr lang="en-US" smtClean="0"/>
              <a:pPr/>
              <a:t>3/16/2018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4A3A4-607B-40A7-A8B7-9268CAE7A5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757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074E-EC9D-48E1-A82C-B46C19D53000}" type="datetimeFigureOut">
              <a:rPr lang="en-US" smtClean="0"/>
              <a:pPr/>
              <a:t>3/16/2018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4A3A4-607B-40A7-A8B7-9268CAE7A5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6760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074E-EC9D-48E1-A82C-B46C19D53000}" type="datetimeFigureOut">
              <a:rPr lang="en-US" smtClean="0"/>
              <a:pPr/>
              <a:t>3/16/2018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4A3A4-607B-40A7-A8B7-9268CAE7A5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256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074E-EC9D-48E1-A82C-B46C19D53000}" type="datetimeFigureOut">
              <a:rPr lang="en-US" smtClean="0"/>
              <a:pPr/>
              <a:t>3/16/2018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4A3A4-607B-40A7-A8B7-9268CAE7A5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667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074E-EC9D-48E1-A82C-B46C19D53000}" type="datetimeFigureOut">
              <a:rPr lang="en-US" smtClean="0"/>
              <a:pPr/>
              <a:t>3/16/2018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4A3A4-607B-40A7-A8B7-9268CAE7A5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696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074E-EC9D-48E1-A82C-B46C19D53000}" type="datetimeFigureOut">
              <a:rPr lang="en-US" smtClean="0"/>
              <a:pPr/>
              <a:t>3/16/2018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4A3A4-607B-40A7-A8B7-9268CAE7A5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757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074E-EC9D-48E1-A82C-B46C19D53000}" type="datetimeFigureOut">
              <a:rPr lang="en-US" smtClean="0"/>
              <a:pPr/>
              <a:t>3/16/2018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4A3A4-607B-40A7-A8B7-9268CAE7A5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9811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E074E-EC9D-48E1-A82C-B46C19D53000}" type="datetimeFigureOut">
              <a:rPr lang="en-US" smtClean="0"/>
              <a:pPr/>
              <a:t>3/16/2018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4A3A4-607B-40A7-A8B7-9268CAE7A5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6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/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5656022" y="1809532"/>
            <a:ext cx="3030778" cy="2832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29" tIns="45714" rIns="91429" bIns="45714"/>
          <a:lstStyle/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0467" y="6356350"/>
            <a:ext cx="349752" cy="365125"/>
          </a:xfrm>
          <a:prstGeom prst="rect">
            <a:avLst/>
          </a:prstGeom>
        </p:spPr>
        <p:txBody>
          <a:bodyPr lIns="91429" tIns="45714" rIns="91429" bIns="45714"/>
          <a:lstStyle>
            <a:lvl1pPr algn="r"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48B735-CCF8-CB4E-B054-8816D57465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3824" y="1002412"/>
            <a:ext cx="7263976" cy="52492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l">
              <a:defRPr sz="2400" b="0" i="0">
                <a:solidFill>
                  <a:srgbClr val="00A1E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3826" y="1809533"/>
            <a:ext cx="4856619" cy="4525963"/>
          </a:xfrm>
          <a:prstGeom prst="rect">
            <a:avLst/>
          </a:prstGeom>
        </p:spPr>
        <p:txBody>
          <a:bodyPr lIns="91429" tIns="45714" rIns="91429" bIns="45714"/>
          <a:lstStyle>
            <a:lvl1pPr marL="342860" indent="-342860">
              <a:buClr>
                <a:srgbClr val="1C5998"/>
              </a:buClr>
              <a:buSzPct val="124000"/>
              <a:buFont typeface="Wingdings" charset="2"/>
              <a:buChar char="§"/>
              <a:defRPr sz="2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649148" indent="-285717">
              <a:buSzPct val="100000"/>
              <a:buFont typeface="Lucida Grande"/>
              <a:buChar char="•"/>
              <a:defRPr sz="20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 marL="914293" indent="-228573">
              <a:buFont typeface="Lucida Grande"/>
              <a:buChar char="-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 marL="914293" indent="-228573">
              <a:buFont typeface="Lucida Grande"/>
              <a:buChar char="-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 marL="914293" indent="-228573">
              <a:buFont typeface="Lucida Grande"/>
              <a:buChar char="-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55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/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0467" y="6356350"/>
            <a:ext cx="349752" cy="365125"/>
          </a:xfrm>
          <a:prstGeom prst="rect">
            <a:avLst/>
          </a:prstGeom>
        </p:spPr>
        <p:txBody>
          <a:bodyPr lIns="91429" tIns="45714" rIns="91429" bIns="45714"/>
          <a:lstStyle>
            <a:lvl1pPr algn="r"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48B735-CCF8-CB4E-B054-8816D57465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824" y="1002412"/>
            <a:ext cx="7263976" cy="52492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l">
              <a:defRPr sz="2400" b="0" i="0">
                <a:solidFill>
                  <a:srgbClr val="00A1E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533824" y="1809532"/>
            <a:ext cx="3030778" cy="2832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29" tIns="45714" rIns="91429" bIns="45714"/>
          <a:lstStyle/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773169" y="1809533"/>
            <a:ext cx="4856619" cy="4525963"/>
          </a:xfrm>
          <a:prstGeom prst="rect">
            <a:avLst/>
          </a:prstGeom>
        </p:spPr>
        <p:txBody>
          <a:bodyPr lIns="91429" tIns="45714" rIns="91429" bIns="45714"/>
          <a:lstStyle>
            <a:lvl1pPr marL="342860" indent="-342860">
              <a:buClr>
                <a:srgbClr val="1C5998"/>
              </a:buClr>
              <a:buSzPct val="124000"/>
              <a:buFont typeface="Wingdings" charset="2"/>
              <a:buChar char="§"/>
              <a:defRPr sz="2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649148" indent="-285717">
              <a:buSzPct val="100000"/>
              <a:buFont typeface="Lucida Grande"/>
              <a:buChar char="•"/>
              <a:defRPr sz="20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 marL="914293" indent="-228573">
              <a:buFont typeface="Lucida Grande"/>
              <a:buChar char="-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  <a:lvl4pPr marL="914293" indent="-228573">
              <a:buFont typeface="Lucida Grande"/>
              <a:buChar char="-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4pPr>
            <a:lvl5pPr marL="914293" indent="-228573">
              <a:buFont typeface="Lucida Grande"/>
              <a:buChar char="-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864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533824" y="1817866"/>
            <a:ext cx="8026642" cy="4185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29" tIns="45714" rIns="91429" bIns="45714"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0467" y="6356350"/>
            <a:ext cx="349752" cy="365125"/>
          </a:xfrm>
          <a:prstGeom prst="rect">
            <a:avLst/>
          </a:prstGeom>
        </p:spPr>
        <p:txBody>
          <a:bodyPr lIns="91429" tIns="45714" rIns="91429" bIns="45714"/>
          <a:lstStyle>
            <a:lvl1pPr algn="r"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48B735-CCF8-CB4E-B054-8816D57465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824" y="1002412"/>
            <a:ext cx="7263976" cy="52492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l">
              <a:defRPr sz="2400" b="0" i="0">
                <a:solidFill>
                  <a:srgbClr val="00A1E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118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0467" y="6356350"/>
            <a:ext cx="349752" cy="365125"/>
          </a:xfrm>
          <a:prstGeom prst="rect">
            <a:avLst/>
          </a:prstGeom>
        </p:spPr>
        <p:txBody>
          <a:bodyPr lIns="91429" tIns="45714" rIns="91429" bIns="45714"/>
          <a:lstStyle>
            <a:lvl1pPr algn="r"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48B735-CCF8-CB4E-B054-8816D57465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824" y="1002412"/>
            <a:ext cx="7263976" cy="52492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l">
              <a:defRPr sz="2400" b="0" i="0">
                <a:solidFill>
                  <a:srgbClr val="00A1E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8917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90929" y="2640189"/>
            <a:ext cx="7675739" cy="2947988"/>
          </a:xfrm>
          <a:prstGeom prst="rect">
            <a:avLst/>
          </a:prstGeom>
        </p:spPr>
        <p:txBody>
          <a:bodyPr vert="horz" lIns="91429" tIns="45714" rIns="91429" bIns="45714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752140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5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429000"/>
            <a:ext cx="9144000" cy="928902"/>
          </a:xfrm>
          <a:prstGeom prst="rect">
            <a:avLst/>
          </a:prstGeom>
          <a:solidFill>
            <a:srgbClr val="00A1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530" y="3688086"/>
            <a:ext cx="2437912" cy="15748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72992" y="3860254"/>
            <a:ext cx="2169915" cy="1244892"/>
            <a:chOff x="6272991" y="3860254"/>
            <a:chExt cx="2169915" cy="1244892"/>
          </a:xfrm>
        </p:grpSpPr>
        <p:pic>
          <p:nvPicPr>
            <p:cNvPr id="5" name="Picture 4" descr="Card.psd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991" y="3860254"/>
              <a:ext cx="2169915" cy="124489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520643" y="4265551"/>
              <a:ext cx="1695281" cy="34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61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32" r:id="rId2"/>
  </p:sldLayoutIdLst>
  <p:hf hdr="0" dt="0"/>
  <p:txStyles>
    <p:titleStyle>
      <a:lvl1pPr algn="ctr" defTabSz="4571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45714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45714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45714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45714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45714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332110"/>
            <a:ext cx="9144000" cy="2525889"/>
          </a:xfrm>
          <a:prstGeom prst="rect">
            <a:avLst/>
          </a:prstGeom>
          <a:solidFill>
            <a:srgbClr val="00A1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530" y="4718196"/>
            <a:ext cx="2437912" cy="15748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72992" y="4905561"/>
            <a:ext cx="2169915" cy="1244892"/>
            <a:chOff x="6272991" y="3860254"/>
            <a:chExt cx="2169915" cy="1244892"/>
          </a:xfrm>
        </p:grpSpPr>
        <p:pic>
          <p:nvPicPr>
            <p:cNvPr id="5" name="Picture 4" descr="Card.psd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991" y="3860254"/>
              <a:ext cx="2169915" cy="124489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520643" y="4265551"/>
              <a:ext cx="1695281" cy="34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8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ctr" defTabSz="4571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45714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45714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45714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45714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45714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>
            <a:off x="0" y="-56444"/>
            <a:ext cx="9144000" cy="508000"/>
          </a:xfrm>
          <a:prstGeom prst="rect">
            <a:avLst/>
          </a:prstGeom>
          <a:solidFill>
            <a:srgbClr val="00A1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>
              <a:solidFill>
                <a:srgbClr val="00A1E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7900" y="-319469"/>
            <a:ext cx="2001876" cy="12931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888" y="155222"/>
            <a:ext cx="4656667" cy="2769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marL="0" marR="0" indent="0" algn="l" defTabSz="4571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2017 Individual Products Overview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022484" y="-167758"/>
            <a:ext cx="1746951" cy="1002235"/>
            <a:chOff x="6272991" y="3860254"/>
            <a:chExt cx="2169915" cy="1244892"/>
          </a:xfrm>
        </p:grpSpPr>
        <p:pic>
          <p:nvPicPr>
            <p:cNvPr id="8" name="Picture 7" descr="Card.psd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991" y="3860254"/>
              <a:ext cx="2169915" cy="12448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6520643" y="4265551"/>
              <a:ext cx="1695281" cy="34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526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27" r:id="rId2"/>
    <p:sldLayoutId id="2147483728" r:id="rId3"/>
    <p:sldLayoutId id="2147483731" r:id="rId4"/>
    <p:sldLayoutId id="2147483666" r:id="rId5"/>
  </p:sldLayoutIdLst>
  <p:hf hdr="0" dt="0"/>
  <p:txStyles>
    <p:titleStyle>
      <a:lvl1pPr algn="l" defTabSz="457146" rtl="0" eaLnBrk="1" latinLnBrk="0" hangingPunct="1">
        <a:spcBef>
          <a:spcPct val="0"/>
        </a:spcBef>
        <a:buNone/>
        <a:defRPr sz="1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860" indent="-342860" algn="l" defTabSz="45714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45714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45714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45714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45714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A1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900" y="-319469"/>
            <a:ext cx="2001876" cy="12931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022484" y="-167758"/>
            <a:ext cx="1746951" cy="1002235"/>
            <a:chOff x="6272991" y="3860254"/>
            <a:chExt cx="2169915" cy="1244892"/>
          </a:xfrm>
        </p:grpSpPr>
        <p:pic>
          <p:nvPicPr>
            <p:cNvPr id="5" name="Picture 4" descr="Card.psd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991" y="3860254"/>
              <a:ext cx="2169915" cy="124489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520643" y="4265551"/>
              <a:ext cx="1695281" cy="34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97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6" r:id="rId2"/>
  </p:sldLayoutIdLst>
  <p:hf hdr="0" dt="0"/>
  <p:txStyles>
    <p:titleStyle>
      <a:lvl1pPr algn="ctr" defTabSz="4571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45714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45714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45714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45714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45714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289778"/>
          </a:xfrm>
          <a:prstGeom prst="rect">
            <a:avLst/>
          </a:prstGeom>
          <a:solidFill>
            <a:srgbClr val="00A1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048289"/>
            <a:ext cx="9144000" cy="29751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800" baseline="30000" dirty="0"/>
              <a:t>BlueCross BlueShield of Tennessee, Inc., an Independent Licensee of the BlueCross BlueShield Association</a:t>
            </a:r>
          </a:p>
          <a:p>
            <a:pPr algn="ctr"/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546" y="3053085"/>
            <a:ext cx="3029554" cy="1956979"/>
          </a:xfrm>
          <a:prstGeom prst="rect">
            <a:avLst/>
          </a:prstGeom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1" y="3182587"/>
            <a:ext cx="4725988" cy="4332288"/>
          </a:xfrm>
          <a:prstGeom prst="rect">
            <a:avLst/>
          </a:prstGeom>
        </p:spPr>
        <p:txBody>
          <a:bodyPr vert="horz" lIns="91429" tIns="45714" rIns="91429" bIns="45714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4400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/>
              <a:t>Thank You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967855" y="3289881"/>
            <a:ext cx="2658376" cy="1525124"/>
            <a:chOff x="6272991" y="3860254"/>
            <a:chExt cx="2169915" cy="1244892"/>
          </a:xfrm>
        </p:grpSpPr>
        <p:pic>
          <p:nvPicPr>
            <p:cNvPr id="8" name="Picture 7" descr="Card.psd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991" y="3860254"/>
              <a:ext cx="2169915" cy="124489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520643" y="4265551"/>
              <a:ext cx="1695281" cy="34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28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hf hdr="0" dt="0"/>
  <p:txStyles>
    <p:titleStyle>
      <a:lvl1pPr algn="ctr" defTabSz="4571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45714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45714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45714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45714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45714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>
            <a:off x="0" y="-56444"/>
            <a:ext cx="9144000" cy="508000"/>
          </a:xfrm>
          <a:prstGeom prst="rect">
            <a:avLst/>
          </a:prstGeom>
          <a:solidFill>
            <a:srgbClr val="00A1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>
              <a:solidFill>
                <a:srgbClr val="00A1E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7900" y="-319469"/>
            <a:ext cx="2001876" cy="12931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888" y="155222"/>
            <a:ext cx="4656667" cy="2769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2017 Individual Products Overview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022484" y="-167758"/>
            <a:ext cx="1746951" cy="1002235"/>
            <a:chOff x="6272991" y="3860254"/>
            <a:chExt cx="2169915" cy="1244892"/>
          </a:xfrm>
        </p:grpSpPr>
        <p:pic>
          <p:nvPicPr>
            <p:cNvPr id="8" name="Picture 7" descr="Card.psd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991" y="3860254"/>
              <a:ext cx="2169915" cy="12448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6520643" y="4265551"/>
              <a:ext cx="1695281" cy="34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117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hf hdr="0" dt="0"/>
  <p:txStyles>
    <p:titleStyle>
      <a:lvl1pPr algn="l" defTabSz="457146" rtl="0" eaLnBrk="1" latinLnBrk="0" hangingPunct="1">
        <a:spcBef>
          <a:spcPct val="0"/>
        </a:spcBef>
        <a:buNone/>
        <a:defRPr sz="1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860" indent="-342860" algn="l" defTabSz="45714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45714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45714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45714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45714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485" y="1006088"/>
            <a:ext cx="825145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1485" y="1550083"/>
            <a:ext cx="8229111" cy="18278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51485" y="6555025"/>
            <a:ext cx="1273105" cy="246221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© PFM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606117" y="6500875"/>
            <a:ext cx="39636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05F1538-3331-E648-B801-7E18C85EB11D}" type="slidenum">
              <a:rPr lang="en-US" sz="11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76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i="0" kern="1200">
          <a:solidFill>
            <a:schemeClr val="tx2"/>
          </a:solidFill>
          <a:latin typeface="Arial" charset="0"/>
          <a:ea typeface="Arial" charset="0"/>
          <a:cs typeface="Arial" charset="0"/>
        </a:defRPr>
      </a:lvl1pPr>
    </p:titleStyle>
    <p:bodyStyle>
      <a:lvl1pPr marL="225425" indent="-225425" algn="l" defTabSz="914400" rtl="0" eaLnBrk="1" latinLnBrk="0" hangingPunct="1">
        <a:lnSpc>
          <a:spcPct val="110000"/>
        </a:lnSpc>
        <a:spcBef>
          <a:spcPts val="1200"/>
        </a:spcBef>
        <a:buClr>
          <a:schemeClr val="accent2"/>
        </a:buClr>
        <a:buSzPct val="90000"/>
        <a:buFont typeface="Wingdings 2" panose="05020102010507070707" pitchFamily="18" charset="2"/>
        <a:buChar char="Ã"/>
        <a:defRPr sz="1200" kern="1200">
          <a:solidFill>
            <a:schemeClr val="tx2"/>
          </a:solidFill>
          <a:latin typeface="+mn-lt"/>
          <a:ea typeface="Arial" charset="0"/>
          <a:cs typeface="Arial" charset="0"/>
        </a:defRPr>
      </a:lvl1pPr>
      <a:lvl2pPr marL="398463" indent="-173038" algn="l" defTabSz="914400" rtl="0" eaLnBrk="1" latinLnBrk="0" hangingPunct="1">
        <a:lnSpc>
          <a:spcPct val="11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Soleil" charset="0"/>
          <a:cs typeface="Soleil" charset="0"/>
        </a:defRPr>
      </a:lvl2pPr>
      <a:lvl3pPr marL="569913" indent="-171450" algn="l" defTabSz="914400" rtl="0" eaLnBrk="1" latinLnBrk="0" hangingPunct="1">
        <a:lnSpc>
          <a:spcPct val="11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Arial" charset="0"/>
          <a:cs typeface="Arial" charset="0"/>
        </a:defRPr>
      </a:lvl3pPr>
      <a:lvl4pPr marL="742950" indent="-173038" algn="l" defTabSz="914400" rtl="0" eaLnBrk="1" latinLnBrk="0" hangingPunct="1">
        <a:lnSpc>
          <a:spcPct val="11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Arial" charset="0"/>
          <a:cs typeface="Arial" charset="0"/>
        </a:defRPr>
      </a:lvl4pPr>
      <a:lvl5pPr marL="914400" indent="-173038" algn="l" defTabSz="914400" rtl="0" eaLnBrk="1" latinLnBrk="0" hangingPunct="1">
        <a:lnSpc>
          <a:spcPct val="11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E074E-EC9D-48E1-A82C-B46C19D53000}" type="datetimeFigureOut">
              <a:rPr lang="en-US" smtClean="0"/>
              <a:pPr/>
              <a:t>3/16/2018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4A3A4-607B-40A7-A8B7-9268CAE7A5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1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mhewitt@atacpa.net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hyperlink" Target="https://na01.safelinks.protection.outlook.com/?url=https://www.irs.gov/pub/irs-irbs/irb18-10.pdf&amp;data=02|01|jhatten@aba.com|bc920a3695a743cc630908d582c0a36d|fe17a64031f14411aa9053b5cce85e14|0|0|636558686252881804&amp;sdata=KYHnHHfAL/y5tGL3KaIHo4LMxBr5R2MwfIroIXtLl3w%3D&amp;reserved=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fm.com/" TargetMode="Externa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00051" y="5940426"/>
            <a:ext cx="8080728" cy="6064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00051" y="4549776"/>
            <a:ext cx="6638702" cy="145891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Tax Cuts and Jobs Act:</a:t>
            </a:r>
          </a:p>
          <a:p>
            <a:pPr>
              <a:spcBef>
                <a:spcPts val="0"/>
              </a:spcBef>
            </a:pPr>
            <a:r>
              <a:rPr lang="en-US" dirty="0"/>
              <a:t>Health Insurance Impact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1644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Muni Market – Interest Rate 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80975" marR="71755" indent="-16891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400" spc="-45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en-US" sz="1600" spc="-45" dirty="0">
                <a:solidFill>
                  <a:schemeClr val="tx1"/>
                </a:solidFill>
                <a:cs typeface="Times New Roman"/>
              </a:rPr>
              <a:t>Muni Market Tax-Exempt rates have increased approximately 50 bps since the end of December. </a:t>
            </a:r>
          </a:p>
          <a:p>
            <a:pPr marL="354013" marR="71755" lvl="1" indent="-16891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spc="-45" dirty="0">
                <a:solidFill>
                  <a:schemeClr val="tx1"/>
                </a:solidFill>
                <a:cs typeface="Times New Roman"/>
              </a:rPr>
              <a:t>The yield curve continues to flatten due to the increase in fed funds target rates.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spc="-45" dirty="0">
                <a:solidFill>
                  <a:schemeClr val="tx1"/>
                </a:solidFill>
                <a:cs typeface="Times New Roman"/>
              </a:rPr>
              <a:t>The change in corporate tax rate may impact tax exempt loans outstanding with a commercial bank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spc="-45" dirty="0">
                <a:solidFill>
                  <a:schemeClr val="tx1"/>
                </a:solidFill>
                <a:ea typeface="Arial" charset="0"/>
                <a:cs typeface="Times New Roman"/>
              </a:rPr>
              <a:t>The change in corporate tax rate from 35% to 21% creates the risk that commercial bank lenders could amend their loan pricing to offset the loss in value from the exemption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spc="-45" dirty="0">
                <a:solidFill>
                  <a:schemeClr val="tx1"/>
                </a:solidFill>
                <a:ea typeface="Arial" charset="0"/>
                <a:cs typeface="Times New Roman"/>
              </a:rPr>
              <a:t>The interest rates for future loans may be impacted as commercial banks increase spreads to adjust for the new relative value of municipal bonds/loans and overall bank profitability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spc="-45" dirty="0">
                <a:solidFill>
                  <a:schemeClr val="tx1"/>
                </a:solidFill>
                <a:ea typeface="Arial" charset="0"/>
                <a:cs typeface="Times New Roman"/>
              </a:rPr>
              <a:t>Language to look for:  </a:t>
            </a:r>
            <a:r>
              <a:rPr lang="en-US" sz="1600" i="1" spc="-45" dirty="0">
                <a:solidFill>
                  <a:schemeClr val="tx1"/>
                </a:solidFill>
                <a:ea typeface="Arial" charset="0"/>
                <a:cs typeface="Times New Roman"/>
              </a:rPr>
              <a:t>Margin Rate Factor; Yield Maintenance; Yield Protection; Increased Costs</a:t>
            </a:r>
          </a:p>
          <a:p>
            <a:pPr marL="180975" marR="71755" indent="-16891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00" spc="-45" dirty="0">
              <a:solidFill>
                <a:schemeClr val="tx1"/>
              </a:solidFill>
              <a:cs typeface="Times New Roman"/>
            </a:endParaRPr>
          </a:p>
          <a:p>
            <a:pPr marL="243204" indent="-952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E6BB3"/>
              </a:buClr>
              <a:buFont typeface="Arial"/>
              <a:buChar char="•"/>
              <a:tabLst>
                <a:tab pos="243840" algn="l"/>
              </a:tabLst>
            </a:pPr>
            <a:endParaRPr lang="en-US" sz="1600" spc="-45" dirty="0">
              <a:solidFill>
                <a:schemeClr val="tx1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518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Muni Market – Advance Refunding Alternatives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State/local governments may consider a variety of features to allow for more flexible redemption options, such as: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Variable rate bonds &amp; other short-term instruments with flexible call features (Bank loans)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Make-whole calls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Hybrid calls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State/local governments may consider the following alternative structures for its potential refunding opportunities</a:t>
            </a:r>
          </a:p>
          <a:p>
            <a:pPr marL="363538" lvl="1" indent="-193675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Taxable Refunding</a:t>
            </a:r>
          </a:p>
          <a:p>
            <a:pPr marL="363538" lvl="1" indent="-193675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Cinderella Bonds</a:t>
            </a:r>
          </a:p>
          <a:p>
            <a:pPr marL="363538" lvl="1" indent="-193675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Tender</a:t>
            </a:r>
          </a:p>
          <a:p>
            <a:pPr marL="363538" lvl="1" indent="-193675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Forward Delivery Bonds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2126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 Refunding Alternatives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Cinderella Bonds - Issue taxable bonds that converts to a tax-exempt status once the bonds become currently callable (90 days prior to the call date)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Typically executed as direct purchase, although public sale option could be evaluated (limited investor appetite with few precedents)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 Tender - issuer would make an offer to tender outstanding bonds from a bondholder(s) at a certain price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The purchase price of the tendered bonds is typically funded from cash and/or bond proceeds of a refunding bond issue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A tender constitutes a current refunding for federal tax law purposes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Success of a tender would hinge upon participation of the bondholders, as bondholders can elect not to participate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Forward Delivery – Tax-Exempt bonds sold with a bond purchase agreement with a longer delivery date in which closing occurs within 90 days of the call date</a:t>
            </a:r>
            <a:endParaRPr lang="en-US" sz="1400" dirty="0"/>
          </a:p>
          <a:p>
            <a:pPr>
              <a:spcAft>
                <a:spcPts val="1000"/>
              </a:spcAft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44637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0850" y="1554480"/>
            <a:ext cx="8229600" cy="454981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Municipal bond market continues to reshape itself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Interest rate uncertainty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Creative/unique refinancing ideas requires a thorough due diligence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/>
              <a:t>Enlist additional resources to review the cost-benefit analysis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6386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1"/>
            <a:ext cx="7772400" cy="1676399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State and Local Government Impact of Tax Cuts and Jobs Act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3124200"/>
          </a:xfrm>
        </p:spPr>
        <p:txBody>
          <a:bodyPr>
            <a:normAutofit/>
          </a:bodyPr>
          <a:lstStyle/>
          <a:p>
            <a:r>
              <a:rPr lang="en-US" sz="2800" dirty="0"/>
              <a:t>Tennessee Government Finance Officers Association</a:t>
            </a:r>
          </a:p>
          <a:p>
            <a:r>
              <a:rPr lang="en-US" sz="2800" dirty="0"/>
              <a:t>March 16, 2018</a:t>
            </a:r>
          </a:p>
          <a:p>
            <a:endParaRPr lang="en-US" sz="2800" dirty="0"/>
          </a:p>
          <a:p>
            <a:r>
              <a:rPr lang="en-US" sz="2800" dirty="0"/>
              <a:t>Mike Hewitt, CPA</a:t>
            </a:r>
          </a:p>
          <a:p>
            <a:r>
              <a:rPr lang="en-US" sz="2800" dirty="0"/>
              <a:t>Alexander Thompson Arnold PLLC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19800"/>
            <a:ext cx="8953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44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Biggest Tax Cut in History?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NOT!!!!!</a:t>
            </a:r>
          </a:p>
          <a:p>
            <a:r>
              <a:rPr lang="en-US" sz="4800" dirty="0"/>
              <a:t>1981 Under Ronald Reagan</a:t>
            </a:r>
          </a:p>
          <a:p>
            <a:r>
              <a:rPr lang="en-US" sz="4800" dirty="0"/>
              <a:t>This one comes in at fifth place measured as a percentage of Gross Domestic Product</a:t>
            </a:r>
          </a:p>
        </p:txBody>
      </p:sp>
    </p:spTree>
    <p:extLst>
      <p:ext uri="{BB962C8B-B14F-4D97-AF65-F5344CB8AC3E}">
        <p14:creationId xmlns:p14="http://schemas.microsoft.com/office/powerpoint/2010/main" val="148565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Who Is Paying Less Tax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Individuals</a:t>
            </a:r>
          </a:p>
          <a:p>
            <a:pPr lvl="1"/>
            <a:r>
              <a:rPr lang="en-US" sz="4400" dirty="0"/>
              <a:t> previous tax brackets were from 10% to 39.6%</a:t>
            </a:r>
          </a:p>
          <a:p>
            <a:pPr lvl="1"/>
            <a:r>
              <a:rPr lang="en-US" sz="4400" dirty="0"/>
              <a:t>New tax brackets are from 10% to 37%</a:t>
            </a: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61762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Who is Paying Less Tax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Corporations</a:t>
            </a:r>
          </a:p>
          <a:p>
            <a:pPr lvl="1"/>
            <a:r>
              <a:rPr lang="en-US" sz="4400" dirty="0"/>
              <a:t>Previous tax brackets were from 15% to 35%</a:t>
            </a:r>
          </a:p>
          <a:p>
            <a:pPr lvl="1"/>
            <a:r>
              <a:rPr lang="en-US" sz="4400" dirty="0"/>
              <a:t>New tax is a flat rate of 21%</a:t>
            </a:r>
          </a:p>
        </p:txBody>
      </p:sp>
    </p:spTree>
    <p:extLst>
      <p:ext uri="{BB962C8B-B14F-4D97-AF65-F5344CB8AC3E}">
        <p14:creationId xmlns:p14="http://schemas.microsoft.com/office/powerpoint/2010/main" val="2139524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Who is Paying Less Tax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800" dirty="0"/>
              <a:t>Pass through entities</a:t>
            </a:r>
          </a:p>
          <a:p>
            <a:pPr lvl="1"/>
            <a:r>
              <a:rPr lang="en-US" sz="4400" dirty="0"/>
              <a:t>Businesses who pay no income tax directly</a:t>
            </a:r>
          </a:p>
          <a:p>
            <a:pPr lvl="1"/>
            <a:r>
              <a:rPr lang="en-US" sz="4400" dirty="0"/>
              <a:t>Income is “passed through” to the owners and they pay the tax</a:t>
            </a:r>
          </a:p>
          <a:p>
            <a:pPr lvl="1"/>
            <a:r>
              <a:rPr lang="en-US" sz="4400" dirty="0"/>
              <a:t>New deduction for qualified business income for the owner</a:t>
            </a:r>
          </a:p>
        </p:txBody>
      </p:sp>
    </p:spTree>
    <p:extLst>
      <p:ext uri="{BB962C8B-B14F-4D97-AF65-F5344CB8AC3E}">
        <p14:creationId xmlns:p14="http://schemas.microsoft.com/office/powerpoint/2010/main" val="2711464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How Does This Affect Your Government?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Your employees </a:t>
            </a:r>
          </a:p>
          <a:p>
            <a:pPr lvl="1"/>
            <a:r>
              <a:rPr lang="en-US" sz="4400" dirty="0"/>
              <a:t>will likely pay less tax = happy employees</a:t>
            </a:r>
          </a:p>
          <a:p>
            <a:pPr lvl="1"/>
            <a:r>
              <a:rPr lang="en-US" sz="4400" dirty="0"/>
              <a:t>Individual health insurance mandate penalty is gone beginning in 2019</a:t>
            </a:r>
          </a:p>
        </p:txBody>
      </p:sp>
    </p:spTree>
    <p:extLst>
      <p:ext uri="{BB962C8B-B14F-4D97-AF65-F5344CB8AC3E}">
        <p14:creationId xmlns:p14="http://schemas.microsoft.com/office/powerpoint/2010/main" val="1592897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Tax Law DOES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Changes the ACA Individual Mandate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Impacts employer tax incentives on commuter benefits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Provides a temporary tax credit for employers who offer paid family leave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Affects the taxability of some employer-provided benefits such as moving expenses, meals and on-site gyms</a:t>
            </a:r>
          </a:p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								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48B735-CCF8-CB4E-B054-8816D5746589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824" y="38618"/>
            <a:ext cx="2560248" cy="369332"/>
          </a:xfrm>
          <a:prstGeom prst="rect">
            <a:avLst/>
          </a:prstGeom>
          <a:solidFill>
            <a:srgbClr val="00A1E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7776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Employers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Penalties for not providing group health coverage still with us (for now)</a:t>
            </a:r>
          </a:p>
          <a:p>
            <a:r>
              <a:rPr lang="en-US" sz="4800" dirty="0"/>
              <a:t>Still have to produce the dreaded 1095 forms (for now)</a:t>
            </a:r>
          </a:p>
        </p:txBody>
      </p:sp>
    </p:spTree>
    <p:extLst>
      <p:ext uri="{BB962C8B-B14F-4D97-AF65-F5344CB8AC3E}">
        <p14:creationId xmlns:p14="http://schemas.microsoft.com/office/powerpoint/2010/main" val="3969865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Impact on the Financial Health of Your Government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800" dirty="0"/>
              <a:t>No impact on borrowing for new projects</a:t>
            </a:r>
          </a:p>
          <a:p>
            <a:r>
              <a:rPr lang="en-US" sz="4800" dirty="0"/>
              <a:t>No impact for the most part on private activity bonds (stadiums) </a:t>
            </a:r>
          </a:p>
          <a:p>
            <a:r>
              <a:rPr lang="en-US" sz="4800" dirty="0"/>
              <a:t>Changes to AMT have also decreased the tax penalty associated with PABs</a:t>
            </a:r>
            <a:endParaRPr lang="en-US" sz="4400" dirty="0"/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69152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Advance Refunding Bonds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For the most part these will now not be tax-exempt</a:t>
            </a:r>
          </a:p>
          <a:p>
            <a:r>
              <a:rPr lang="en-US" sz="4800" dirty="0"/>
              <a:t>Window of 90 days before a call date to do a tax-exempt refunding</a:t>
            </a: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25490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State and Local Tax (SALT) Deductions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Federal tax deduction for SALT now limited to $10,000 for property, sales and income tax</a:t>
            </a:r>
          </a:p>
          <a:p>
            <a:r>
              <a:rPr lang="en-US" sz="4800" dirty="0"/>
              <a:t>Bigger impact in high-tax states</a:t>
            </a: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76864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State and Local Tax (SALT) Deductions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Represents an indirect federal subsidy of state and local taxes</a:t>
            </a:r>
          </a:p>
          <a:p>
            <a:r>
              <a:rPr lang="en-US" sz="4800" dirty="0"/>
              <a:t>How will states address this?</a:t>
            </a:r>
          </a:p>
          <a:p>
            <a:pPr lvl="1"/>
            <a:r>
              <a:rPr lang="en-US" sz="4400" dirty="0"/>
              <a:t>“Charitable contribution” approach (CA, NY and others)</a:t>
            </a: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12095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Cost of Borrowing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Nontaxable bond interest represents an indirect subsidy to state and local governments by the federal government</a:t>
            </a:r>
          </a:p>
          <a:p>
            <a:r>
              <a:rPr lang="en-US" sz="4000" dirty="0"/>
              <a:t>The value of the subsidy is directly driven by the bond holders’ marginal tax rates</a:t>
            </a:r>
          </a:p>
          <a:p>
            <a:pPr lvl="1"/>
            <a:endParaRPr lang="en-US" sz="4000" dirty="0"/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39193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Cost of Borrowing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/>
              <a:t>For an individual bond holder paying the individual tax rates the tax adjusted yield based on the now lower tax rates has decreased by only .28% on a 4% bond.  </a:t>
            </a:r>
          </a:p>
          <a:p>
            <a:r>
              <a:rPr lang="en-US" sz="4000" dirty="0"/>
              <a:t>39.6% = 6.62% tax adjusted yield</a:t>
            </a:r>
          </a:p>
          <a:p>
            <a:r>
              <a:rPr lang="en-US" sz="4000" dirty="0"/>
              <a:t>37% = 6.34% tax adjusted yield</a:t>
            </a: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00827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Cost of Borrowing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/>
              <a:t>For an institutional bond holder whose tax rate has dropped from 35% to 21% the tax adjusted yield on their investment has dropped by 1.09% on a 4% bond.</a:t>
            </a:r>
          </a:p>
          <a:p>
            <a:r>
              <a:rPr lang="en-US" sz="4000" dirty="0"/>
              <a:t>35% - 6.15% tax adjusted yield</a:t>
            </a:r>
          </a:p>
          <a:p>
            <a:r>
              <a:rPr lang="en-US" sz="4000" dirty="0"/>
              <a:t>21% - 5.06% tax adjusted yield</a:t>
            </a: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98065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Cost of Borrowing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000" dirty="0"/>
              <a:t>What will be the impact?</a:t>
            </a:r>
          </a:p>
          <a:p>
            <a:r>
              <a:rPr lang="en-US" sz="4000" dirty="0"/>
              <a:t>Will institutional borrowers demand a higher yield?</a:t>
            </a:r>
          </a:p>
          <a:p>
            <a:r>
              <a:rPr lang="en-US" sz="4000" dirty="0"/>
              <a:t>Doesn’t apply to just the public municipal debt market</a:t>
            </a:r>
          </a:p>
          <a:p>
            <a:r>
              <a:rPr lang="en-US" sz="4000" dirty="0"/>
              <a:t>Banks are major buyers of tax-exempt debt issued in the form of non-public notes and banks are generally in the highest corporate tax brackets</a:t>
            </a:r>
            <a:endParaRPr lang="en-US" sz="3600" dirty="0"/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5089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Economic Development Incentives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Opportunity Zones</a:t>
            </a:r>
          </a:p>
          <a:p>
            <a:pPr lvl="1"/>
            <a:r>
              <a:rPr lang="en-US" sz="3600" dirty="0"/>
              <a:t>Investors rollover gains tax free</a:t>
            </a:r>
          </a:p>
          <a:p>
            <a:pPr lvl="1"/>
            <a:r>
              <a:rPr lang="en-US" sz="3600" dirty="0"/>
              <a:t>90 day window to apply from 12/22/17</a:t>
            </a:r>
          </a:p>
          <a:p>
            <a:pPr lvl="1"/>
            <a:r>
              <a:rPr lang="en-US" sz="3600" dirty="0"/>
              <a:t>Designated by the governor in each state</a:t>
            </a:r>
          </a:p>
          <a:p>
            <a:pPr lvl="1"/>
            <a:endParaRPr lang="en-US" sz="36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23911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Tax Law Does NOT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Change the ACA’s Employer Mandate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Change the IRS reporting requirements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Change the way health benefits are taxed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Change the tax-favored status of dependent care assistance programs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Change limits on Flexible Spending Accounts</a:t>
            </a:r>
          </a:p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								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48B735-CCF8-CB4E-B054-8816D5746589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824" y="38618"/>
            <a:ext cx="2560248" cy="369332"/>
          </a:xfrm>
          <a:prstGeom prst="rect">
            <a:avLst/>
          </a:prstGeom>
          <a:solidFill>
            <a:srgbClr val="00A1E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2231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Impact on Tennessee Franchise and Excise Tax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/>
              <a:t>Excise tax is based on federal taxable income with adjustments</a:t>
            </a:r>
          </a:p>
          <a:p>
            <a:pPr lvl="1"/>
            <a:r>
              <a:rPr lang="en-US" sz="3600" dirty="0"/>
              <a:t>6.5%	</a:t>
            </a:r>
          </a:p>
          <a:p>
            <a:pPr lvl="1"/>
            <a:r>
              <a:rPr lang="en-US" dirty="0"/>
              <a:t>Section 179 write off increases to $1,000,000 which flows through to Tennessee excise tax return = reduction in excise tax revenue to state</a:t>
            </a:r>
          </a:p>
          <a:p>
            <a:pPr lvl="1"/>
            <a:r>
              <a:rPr lang="en-US" dirty="0"/>
              <a:t>“Perfect Storm” of the reduction in federal tax on pass-through entities, specifically S Corporations,  and the gradual elimination of Hall Income Tax  = increase, possibly big, in excise tax revenue to state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60312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So Is It Good or Bad?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/>
              <a:t>Constituents lose possible tax deductions for state and local taxes</a:t>
            </a:r>
          </a:p>
          <a:p>
            <a:r>
              <a:rPr lang="en-US" sz="4000" dirty="0"/>
              <a:t>Potential increased cost of capital to state and local governments</a:t>
            </a:r>
          </a:p>
          <a:p>
            <a:r>
              <a:rPr lang="en-US" sz="4000" dirty="0"/>
              <a:t>Unlimited potential </a:t>
            </a:r>
            <a:r>
              <a:rPr lang="en-US" sz="4000"/>
              <a:t>for economic growth</a:t>
            </a:r>
            <a:endParaRPr lang="en-US" sz="4000" dirty="0"/>
          </a:p>
          <a:p>
            <a:r>
              <a:rPr lang="en-US" sz="4000" dirty="0"/>
              <a:t>Gyroscope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69837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r>
              <a:rPr lang="en-US" sz="4400" dirty="0"/>
              <a:t>Mike Hewitt</a:t>
            </a:r>
          </a:p>
          <a:p>
            <a:pPr marL="0" indent="0" algn="ctr">
              <a:buNone/>
            </a:pPr>
            <a:r>
              <a:rPr lang="en-US" sz="4400" i="1" dirty="0"/>
              <a:t>731-427-8571</a:t>
            </a:r>
          </a:p>
          <a:p>
            <a:pPr marL="0" indent="0" algn="ctr">
              <a:buNone/>
            </a:pPr>
            <a:r>
              <a:rPr lang="en-US" sz="4400" i="1" dirty="0">
                <a:hlinkClick r:id="rId3"/>
              </a:rPr>
              <a:t>mhewitt@atacpa.net</a:t>
            </a:r>
            <a:endParaRPr lang="en-US" sz="4400" i="1" dirty="0"/>
          </a:p>
          <a:p>
            <a:pPr marL="0" indent="0" algn="ctr">
              <a:buNone/>
            </a:pPr>
            <a:endParaRPr lang="en-US" sz="4400" i="1" dirty="0"/>
          </a:p>
          <a:p>
            <a:pPr marL="0" indent="0">
              <a:buNone/>
            </a:pPr>
            <a:endParaRPr lang="en-US" sz="3600" dirty="0"/>
          </a:p>
          <a:p>
            <a:endParaRPr lang="en-US" sz="3600" dirty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19800"/>
            <a:ext cx="8953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195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 Individual Mandate Penalty - $0 in 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penalty for individuals who go without health coverage is set to $0, beginning in 2019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individual mandate is still in place for 2017 and 2018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								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48B735-CCF8-CB4E-B054-8816D5746589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824" y="38618"/>
            <a:ext cx="2560248" cy="369332"/>
          </a:xfrm>
          <a:prstGeom prst="rect">
            <a:avLst/>
          </a:prstGeom>
          <a:solidFill>
            <a:srgbClr val="00A1E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5011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Employer Mandate Has Not Changed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new tax law does NOT repeal the employer mandate</a:t>
            </a:r>
            <a:b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Applicable Large Employers (ALEs) are still subject to “play or pay” rules</a:t>
            </a:r>
            <a:b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1095 reporting is still required</a:t>
            </a:r>
          </a:p>
          <a:p>
            <a:pPr lvl="1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See IRS.gov (search </a:t>
            </a:r>
            <a:r>
              <a:rPr lang="en-US" b="1" dirty="0"/>
              <a:t>Information Reporting by Applicable Large Employers</a:t>
            </a:r>
            <a:r>
              <a:rPr lang="en-US" b="1" dirty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  <a:p>
            <a:pPr marL="363431" lvl="1" indent="0">
              <a:buNone/>
            </a:pPr>
            <a:r>
              <a:rPr lang="en-US" sz="1400" b="1" dirty="0"/>
              <a:t>						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48B735-CCF8-CB4E-B054-8816D5746589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824" y="38618"/>
            <a:ext cx="2560248" cy="369332"/>
          </a:xfrm>
          <a:prstGeom prst="rect">
            <a:avLst/>
          </a:prstGeom>
          <a:solidFill>
            <a:srgbClr val="00A1E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7442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HSA Family Contribution Limit Changed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Health Savings Account contribution limit for Family plans was lowered to $6,850 (from $6,900)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See </a:t>
            </a:r>
            <a:r>
              <a:rPr lang="en-US" u="sng" dirty="0">
                <a:hlinkClick r:id="rId4"/>
              </a:rPr>
              <a:t>Internal Revenue Bulletin (IRB) 2018-10</a:t>
            </a:r>
            <a:r>
              <a:rPr lang="en-US" dirty="0"/>
              <a:t> published March 5, 2018</a:t>
            </a:r>
          </a:p>
          <a:p>
            <a:pPr lvl="0"/>
            <a:endParaRPr lang="en-US" sz="1400" b="1" dirty="0"/>
          </a:p>
          <a:p>
            <a:pPr lvl="0"/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48B735-CCF8-CB4E-B054-8816D5746589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824" y="38618"/>
            <a:ext cx="2560248" cy="369332"/>
          </a:xfrm>
          <a:prstGeom prst="rect">
            <a:avLst/>
          </a:prstGeom>
          <a:solidFill>
            <a:srgbClr val="00A1E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6342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228" y="2001838"/>
            <a:ext cx="7691403" cy="498598"/>
          </a:xfrm>
        </p:spPr>
        <p:txBody>
          <a:bodyPr/>
          <a:lstStyle/>
          <a:p>
            <a:r>
              <a:rPr lang="en-US" dirty="0"/>
              <a:t>Tax Reform Overview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8707" y="3244334"/>
            <a:ext cx="7693923" cy="966418"/>
          </a:xfrm>
        </p:spPr>
        <p:txBody>
          <a:bodyPr/>
          <a:lstStyle/>
          <a:p>
            <a:r>
              <a:rPr lang="en-US" dirty="0"/>
              <a:t>TGFOA Spring Conference </a:t>
            </a:r>
          </a:p>
          <a:p>
            <a:r>
              <a:rPr lang="en-US" dirty="0"/>
              <a:t>Memphis, TN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530 Oak Court Drive</a:t>
            </a:r>
          </a:p>
          <a:p>
            <a:r>
              <a:rPr lang="en-US" dirty="0"/>
              <a:t>Suite 160</a:t>
            </a:r>
          </a:p>
          <a:p>
            <a:r>
              <a:rPr lang="en-US" dirty="0"/>
              <a:t>Memphis, TN 38117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www.pfm.com</a:t>
            </a:r>
            <a:r>
              <a:rPr lang="en-US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(901) 682-8356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Lauren S. Lowe, Managing Director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Prepared by PFM Financial Advisor LLC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March 16, 2018</a:t>
            </a:r>
          </a:p>
        </p:txBody>
      </p:sp>
    </p:spTree>
    <p:extLst>
      <p:ext uri="{BB962C8B-B14F-4D97-AF65-F5344CB8AC3E}">
        <p14:creationId xmlns:p14="http://schemas.microsoft.com/office/powerpoint/2010/main" val="2884635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Cuts and Jobs Act – Muni Market Impact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0850" y="1554480"/>
            <a:ext cx="8229600" cy="1268619"/>
          </a:xfrm>
        </p:spPr>
        <p:txBody>
          <a:bodyPr/>
          <a:lstStyle/>
          <a:p>
            <a:r>
              <a:rPr lang="en-US" sz="1600" spc="-220" dirty="0">
                <a:cs typeface="Arial"/>
              </a:rPr>
              <a:t>T</a:t>
            </a:r>
            <a:r>
              <a:rPr lang="en-US" sz="1600" dirty="0">
                <a:cs typeface="Arial"/>
              </a:rPr>
              <a:t>ax</a:t>
            </a:r>
            <a:r>
              <a:rPr lang="en-US" sz="1600" spc="-25" dirty="0">
                <a:cs typeface="Arial"/>
              </a:rPr>
              <a:t> </a:t>
            </a:r>
            <a:r>
              <a:rPr lang="en-US" sz="1600" dirty="0">
                <a:cs typeface="Arial"/>
              </a:rPr>
              <a:t>bill </a:t>
            </a:r>
            <a:r>
              <a:rPr lang="en-US" sz="1600" spc="5" dirty="0">
                <a:cs typeface="Arial"/>
              </a:rPr>
              <a:t>s</a:t>
            </a:r>
            <a:r>
              <a:rPr lang="en-US" sz="1600" dirty="0">
                <a:cs typeface="Arial"/>
              </a:rPr>
              <a:t>igned</a:t>
            </a:r>
            <a:r>
              <a:rPr lang="en-US" sz="1600" spc="-20" dirty="0">
                <a:cs typeface="Arial"/>
              </a:rPr>
              <a:t> </a:t>
            </a:r>
            <a:r>
              <a:rPr lang="en-US" sz="1600" dirty="0">
                <a:cs typeface="Arial"/>
              </a:rPr>
              <a:t>in</a:t>
            </a:r>
            <a:r>
              <a:rPr lang="en-US" sz="1600" spc="-10" dirty="0">
                <a:cs typeface="Arial"/>
              </a:rPr>
              <a:t>t</a:t>
            </a:r>
            <a:r>
              <a:rPr lang="en-US" sz="1600" dirty="0">
                <a:cs typeface="Arial"/>
              </a:rPr>
              <a:t>o</a:t>
            </a:r>
            <a:r>
              <a:rPr lang="en-US" sz="1600" spc="-20" dirty="0">
                <a:cs typeface="Arial"/>
              </a:rPr>
              <a:t> </a:t>
            </a:r>
            <a:r>
              <a:rPr lang="en-US" sz="1600" dirty="0">
                <a:cs typeface="Arial"/>
              </a:rPr>
              <a:t>law on</a:t>
            </a:r>
            <a:r>
              <a:rPr lang="en-US" sz="1600" spc="-10" dirty="0">
                <a:cs typeface="Arial"/>
              </a:rPr>
              <a:t> </a:t>
            </a:r>
            <a:r>
              <a:rPr lang="en-US" sz="1600" dirty="0">
                <a:cs typeface="Arial"/>
              </a:rPr>
              <a:t>Frida</a:t>
            </a:r>
            <a:r>
              <a:rPr lang="en-US" sz="1600" spc="-155" dirty="0">
                <a:cs typeface="Arial"/>
              </a:rPr>
              <a:t>y</a:t>
            </a:r>
            <a:r>
              <a:rPr lang="en-US" sz="1600" dirty="0">
                <a:cs typeface="Arial"/>
              </a:rPr>
              <a:t>,</a:t>
            </a:r>
            <a:r>
              <a:rPr lang="en-US" sz="1600" spc="-35" dirty="0">
                <a:cs typeface="Arial"/>
              </a:rPr>
              <a:t> </a:t>
            </a:r>
            <a:r>
              <a:rPr lang="en-US" sz="1600" dirty="0">
                <a:cs typeface="Arial"/>
              </a:rPr>
              <a:t>De</a:t>
            </a:r>
            <a:r>
              <a:rPr lang="en-US" sz="1600" spc="5" dirty="0">
                <a:cs typeface="Arial"/>
              </a:rPr>
              <a:t>c</a:t>
            </a:r>
            <a:r>
              <a:rPr lang="en-US" sz="1600" dirty="0">
                <a:cs typeface="Arial"/>
              </a:rPr>
              <a:t>ember</a:t>
            </a:r>
            <a:r>
              <a:rPr lang="en-US" sz="1600" spc="-40" dirty="0">
                <a:cs typeface="Arial"/>
              </a:rPr>
              <a:t> </a:t>
            </a:r>
            <a:r>
              <a:rPr lang="en-US" sz="1600" dirty="0">
                <a:cs typeface="Arial"/>
              </a:rPr>
              <a:t>22,</a:t>
            </a:r>
            <a:r>
              <a:rPr lang="en-US" sz="1600" spc="-25" dirty="0">
                <a:cs typeface="Arial"/>
              </a:rPr>
              <a:t> </a:t>
            </a:r>
            <a:r>
              <a:rPr lang="en-US" sz="1600" dirty="0">
                <a:cs typeface="Arial"/>
              </a:rPr>
              <a:t>2017 </a:t>
            </a:r>
            <a:r>
              <a:rPr lang="en-US" sz="1600" spc="-10" dirty="0">
                <a:solidFill>
                  <a:srgbClr val="373637"/>
                </a:solidFill>
                <a:cs typeface="Arial"/>
              </a:rPr>
              <a:t>impacting</a:t>
            </a:r>
            <a:r>
              <a:rPr lang="en-US" sz="1600" spc="-15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10" dirty="0">
                <a:solidFill>
                  <a:srgbClr val="373637"/>
                </a:solidFill>
                <a:cs typeface="Arial"/>
              </a:rPr>
              <a:t>municipal bonds</a:t>
            </a:r>
            <a:r>
              <a:rPr lang="en-US" sz="1600" spc="-20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10" dirty="0">
                <a:solidFill>
                  <a:srgbClr val="373637"/>
                </a:solidFill>
                <a:cs typeface="Arial"/>
              </a:rPr>
              <a:t>became</a:t>
            </a:r>
            <a:r>
              <a:rPr lang="en-US" sz="1600" spc="-20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10" dirty="0">
                <a:solidFill>
                  <a:srgbClr val="373637"/>
                </a:solidFill>
                <a:cs typeface="Arial"/>
              </a:rPr>
              <a:t>e</a:t>
            </a:r>
            <a:r>
              <a:rPr lang="en-US" sz="1600" spc="-30" dirty="0">
                <a:solidFill>
                  <a:srgbClr val="373637"/>
                </a:solidFill>
                <a:cs typeface="Arial"/>
              </a:rPr>
              <a:t>f</a:t>
            </a:r>
            <a:r>
              <a:rPr lang="en-US" sz="1600" spc="-10" dirty="0">
                <a:solidFill>
                  <a:srgbClr val="373637"/>
                </a:solidFill>
                <a:cs typeface="Arial"/>
              </a:rPr>
              <a:t>fective</a:t>
            </a:r>
            <a:r>
              <a:rPr lang="en-US" sz="1600" spc="-25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10" dirty="0">
                <a:solidFill>
                  <a:srgbClr val="373637"/>
                </a:solidFill>
                <a:cs typeface="Arial"/>
              </a:rPr>
              <a:t>starting</a:t>
            </a:r>
            <a:r>
              <a:rPr lang="en-US" sz="1600" spc="-20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10" dirty="0">
                <a:solidFill>
                  <a:srgbClr val="373637"/>
                </a:solidFill>
                <a:cs typeface="Arial"/>
              </a:rPr>
              <a:t>January</a:t>
            </a:r>
            <a:r>
              <a:rPr lang="en-US" sz="1600" spc="-20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10" dirty="0">
                <a:solidFill>
                  <a:srgbClr val="373637"/>
                </a:solidFill>
                <a:cs typeface="Arial"/>
              </a:rPr>
              <a:t>1,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10" dirty="0">
                <a:solidFill>
                  <a:srgbClr val="373637"/>
                </a:solidFill>
                <a:cs typeface="Arial"/>
              </a:rPr>
              <a:t>2018</a:t>
            </a:r>
          </a:p>
          <a:p>
            <a:endParaRPr lang="en-US" dirty="0">
              <a:cs typeface="Arial"/>
            </a:endParaRPr>
          </a:p>
          <a:p>
            <a:endParaRPr lang="en-US" dirty="0"/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1349406" y="2281560"/>
          <a:ext cx="6880195" cy="3755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4906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Muni Market – Supply and Demand Factors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80975" marR="71755" indent="-16891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pc="-45" dirty="0">
                <a:solidFill>
                  <a:srgbClr val="3E6BB3"/>
                </a:solidFill>
                <a:latin typeface="Times New Roman"/>
                <a:cs typeface="Times New Roman"/>
              </a:rPr>
              <a:t> 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In 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the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 long-run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,</a:t>
            </a:r>
            <a:r>
              <a:rPr lang="en-US" sz="1600" spc="-10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tax-exempt 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municipa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l</a:t>
            </a:r>
            <a:r>
              <a:rPr lang="en-US" sz="1600" spc="-20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suppl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y</a:t>
            </a:r>
            <a:r>
              <a:rPr lang="en-US" sz="1600" spc="-10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wil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l</a:t>
            </a:r>
            <a:r>
              <a:rPr lang="en-US" sz="1600" spc="-10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b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e</a:t>
            </a:r>
            <a:r>
              <a:rPr lang="en-US" sz="1600" spc="-10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reduced</a:t>
            </a:r>
            <a:endParaRPr lang="en-US" sz="1600" dirty="0">
              <a:cs typeface="Arial"/>
            </a:endParaRPr>
          </a:p>
          <a:p>
            <a:pPr marL="354013" marR="71755" lvl="1" indent="-16891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spc="-5" dirty="0">
                <a:solidFill>
                  <a:srgbClr val="373637"/>
                </a:solidFill>
                <a:cs typeface="Arial"/>
              </a:rPr>
              <a:t>Sinc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e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 th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e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15" dirty="0">
                <a:solidFill>
                  <a:srgbClr val="373637"/>
                </a:solidFill>
                <a:cs typeface="Arial"/>
              </a:rPr>
              <a:t>Grea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t Recession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,</a:t>
            </a:r>
            <a:r>
              <a:rPr lang="en-US" sz="1600" spc="-15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total advanc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e</a:t>
            </a:r>
            <a:r>
              <a:rPr lang="en-US" sz="1600" spc="-15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refundin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g</a:t>
            </a:r>
            <a:r>
              <a:rPr lang="en-US" sz="1600" spc="-20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volum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e</a:t>
            </a:r>
            <a:r>
              <a:rPr lang="en-US" sz="1600" spc="-20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ranged 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from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 13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%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- 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22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%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15" dirty="0">
                <a:solidFill>
                  <a:srgbClr val="373637"/>
                </a:solidFill>
                <a:cs typeface="Arial"/>
              </a:rPr>
              <a:t>o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f 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the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 market</a:t>
            </a:r>
            <a:endParaRPr lang="en-US" sz="1600" dirty="0">
              <a:cs typeface="Arial"/>
            </a:endParaRPr>
          </a:p>
          <a:p>
            <a:pPr fontAlgn="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/>
              <a:t>Reduction in corporate and individual maximum tax rates will impact different classes of investors differently</a:t>
            </a:r>
          </a:p>
          <a:p>
            <a:pPr fontAlgn="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spc="-5" dirty="0">
                <a:solidFill>
                  <a:srgbClr val="373637"/>
                </a:solidFill>
                <a:cs typeface="Arial"/>
              </a:rPr>
              <a:t>Municipal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 bonds</a:t>
            </a:r>
            <a:r>
              <a:rPr lang="en-US" sz="1600" spc="-20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becom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e</a:t>
            </a:r>
            <a:r>
              <a:rPr lang="en-US" sz="1600" spc="-15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les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s 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attractive to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 corporate</a:t>
            </a:r>
            <a:r>
              <a:rPr lang="en-US" sz="1600" spc="-20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buyers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,</a:t>
            </a:r>
            <a:r>
              <a:rPr lang="en-US" sz="1600" spc="-10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namely commercia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l</a:t>
            </a:r>
            <a:r>
              <a:rPr lang="en-US" sz="1600" spc="-15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bank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s</a:t>
            </a:r>
            <a:r>
              <a:rPr lang="en-US" sz="1600" spc="-10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an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d</a:t>
            </a:r>
            <a:r>
              <a:rPr lang="en-US" sz="1600" spc="-10" dirty="0">
                <a:solidFill>
                  <a:srgbClr val="373637"/>
                </a:solidFill>
                <a:cs typeface="Arial"/>
              </a:rPr>
              <a:t> 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propert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y</a:t>
            </a:r>
            <a:r>
              <a:rPr lang="en-US" sz="1600" spc="-10" dirty="0">
                <a:solidFill>
                  <a:srgbClr val="373637"/>
                </a:solidFill>
                <a:cs typeface="Arial"/>
              </a:rPr>
              <a:t> &amp;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 casualt</a:t>
            </a:r>
            <a:r>
              <a:rPr lang="en-US" sz="1600" dirty="0">
                <a:solidFill>
                  <a:srgbClr val="373637"/>
                </a:solidFill>
                <a:cs typeface="Arial"/>
              </a:rPr>
              <a:t>y</a:t>
            </a:r>
            <a:r>
              <a:rPr lang="en-US" sz="1600" spc="-5" dirty="0">
                <a:solidFill>
                  <a:srgbClr val="373637"/>
                </a:solidFill>
                <a:cs typeface="Arial"/>
              </a:rPr>
              <a:t> insurers</a:t>
            </a:r>
            <a:endParaRPr lang="en-US" sz="1600" dirty="0">
              <a:cs typeface="Arial"/>
            </a:endParaRPr>
          </a:p>
          <a:p>
            <a:pPr fontAlgn="t"/>
            <a:endParaRPr lang="en-US" sz="1600" dirty="0"/>
          </a:p>
          <a:p>
            <a:pPr marL="243204" indent="-95250">
              <a:lnSpc>
                <a:spcPct val="100000"/>
              </a:lnSpc>
              <a:spcBef>
                <a:spcPts val="915"/>
              </a:spcBef>
              <a:buClr>
                <a:srgbClr val="3E6BB3"/>
              </a:buClr>
              <a:buFont typeface="Arial"/>
              <a:buChar char="•"/>
              <a:tabLst>
                <a:tab pos="243840" algn="l"/>
              </a:tabLst>
            </a:pP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8763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76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CBST - Title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CBST - Content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CBST - Section Break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BCBST - Closing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BCBST - Content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Small Group Layouts">
  <a:themeElements>
    <a:clrScheme name="PFM Branding Colors">
      <a:dk1>
        <a:srgbClr val="000000"/>
      </a:dk1>
      <a:lt1>
        <a:srgbClr val="FFFFFF"/>
      </a:lt1>
      <a:dk2>
        <a:srgbClr val="373637"/>
      </a:dk2>
      <a:lt2>
        <a:srgbClr val="FFFFFF"/>
      </a:lt2>
      <a:accent1>
        <a:srgbClr val="C7B8A4"/>
      </a:accent1>
      <a:accent2>
        <a:srgbClr val="3E6BB3"/>
      </a:accent2>
      <a:accent3>
        <a:srgbClr val="FFD051"/>
      </a:accent3>
      <a:accent4>
        <a:srgbClr val="F49B48"/>
      </a:accent4>
      <a:accent5>
        <a:srgbClr val="E97162"/>
      </a:accent5>
      <a:accent6>
        <a:srgbClr val="4BB370"/>
      </a:accent6>
      <a:hlink>
        <a:srgbClr val="3E6BB3"/>
      </a:hlink>
      <a:folHlink>
        <a:srgbClr val="878587"/>
      </a:folHlink>
    </a:clrScheme>
    <a:fontScheme name="Custom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vert="vert" rtlCol="0" anchor="ctr"/>
      <a:lstStyle>
        <a:defPPr algn="ctr">
          <a:defRPr sz="1000" dirty="0">
            <a:latin typeface="Arial Regular" charset="0"/>
            <a:ea typeface="Arial Regular" charset="0"/>
            <a:cs typeface="Arial Regular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 cap="rnd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no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000" dirty="0" smtClean="0">
            <a:ea typeface="Soleil" charset="0"/>
            <a:cs typeface="Solei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D33AFDA-1A49-4E48-A1AC-AF55CD1BD1E8}" vid="{D8213F52-A10F-4FA2-8769-B242D4F8075C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7610</TotalTime>
  <Words>1589</Words>
  <Application>Microsoft Office PowerPoint</Application>
  <PresentationFormat>On-screen Show (4:3)</PresentationFormat>
  <Paragraphs>208</Paragraphs>
  <Slides>32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Arial</vt:lpstr>
      <vt:lpstr>Arial Regular</vt:lpstr>
      <vt:lpstr>Calibri</vt:lpstr>
      <vt:lpstr>Georgia</vt:lpstr>
      <vt:lpstr>Lucida Grande</vt:lpstr>
      <vt:lpstr>Soleil</vt:lpstr>
      <vt:lpstr>Times New Roman</vt:lpstr>
      <vt:lpstr>Wingdings</vt:lpstr>
      <vt:lpstr>Wingdings 2</vt:lpstr>
      <vt:lpstr>BCBST - Title Slides</vt:lpstr>
      <vt:lpstr>Custom Design</vt:lpstr>
      <vt:lpstr>BCBST - Content Page</vt:lpstr>
      <vt:lpstr>BCBST - Section Breaks</vt:lpstr>
      <vt:lpstr>BCBST - Closing Slides</vt:lpstr>
      <vt:lpstr>1_BCBST - Content Page</vt:lpstr>
      <vt:lpstr>Small Group Layouts</vt:lpstr>
      <vt:lpstr>Office Theme</vt:lpstr>
      <vt:lpstr>PowerPoint Presentation</vt:lpstr>
      <vt:lpstr>What the Tax Law DOES</vt:lpstr>
      <vt:lpstr>The Tax Law Does NOT </vt:lpstr>
      <vt:lpstr>ACA Individual Mandate Penalty - $0 in 2019</vt:lpstr>
      <vt:lpstr>Employer Mandate Has Not Changed</vt:lpstr>
      <vt:lpstr>2018 HSA Family Contribution Limit Changed</vt:lpstr>
      <vt:lpstr>Tax Reform Overview </vt:lpstr>
      <vt:lpstr>Tax Cuts and Jobs Act – Muni Market Impact </vt:lpstr>
      <vt:lpstr>Muni Market – Supply and Demand Factors</vt:lpstr>
      <vt:lpstr>Muni Market – Interest Rate Impact</vt:lpstr>
      <vt:lpstr>Muni Market – Advance Refunding Alternatives </vt:lpstr>
      <vt:lpstr>Advance Refunding Alternatives</vt:lpstr>
      <vt:lpstr>Summary </vt:lpstr>
      <vt:lpstr>State and Local Government Impact of Tax Cuts and Jobs Act</vt:lpstr>
      <vt:lpstr>Biggest Tax Cut in History?</vt:lpstr>
      <vt:lpstr>Who Is Paying Less Tax</vt:lpstr>
      <vt:lpstr>Who is Paying Less Tax</vt:lpstr>
      <vt:lpstr>Who is Paying Less Tax</vt:lpstr>
      <vt:lpstr>How Does This Affect Your Government?</vt:lpstr>
      <vt:lpstr>Employers</vt:lpstr>
      <vt:lpstr>Impact on the Financial Health of Your Government</vt:lpstr>
      <vt:lpstr>Advance Refunding Bonds</vt:lpstr>
      <vt:lpstr>State and Local Tax (SALT) Deductions</vt:lpstr>
      <vt:lpstr>State and Local Tax (SALT) Deductions</vt:lpstr>
      <vt:lpstr>Cost of Borrowing</vt:lpstr>
      <vt:lpstr>Cost of Borrowing</vt:lpstr>
      <vt:lpstr>Cost of Borrowing</vt:lpstr>
      <vt:lpstr>Cost of Borrowing</vt:lpstr>
      <vt:lpstr>Economic Development Incentives</vt:lpstr>
      <vt:lpstr>Impact on Tennessee Franchise and Excise Tax</vt:lpstr>
      <vt:lpstr>So Is It Good or Bad?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 Finch</dc:creator>
  <cp:lastModifiedBy>Lindsay Barber</cp:lastModifiedBy>
  <cp:revision>531</cp:revision>
  <cp:lastPrinted>2016-10-13T14:07:17Z</cp:lastPrinted>
  <dcterms:created xsi:type="dcterms:W3CDTF">2013-04-15T17:12:08Z</dcterms:created>
  <dcterms:modified xsi:type="dcterms:W3CDTF">2018-03-16T14:41:20Z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91C1780E-CEFD-41A6-9525-5D7CC5E7A141</vt:lpwstr>
  </property>
  <property fmtid="{D5CDD505-2E9C-101B-9397-08002B2CF9AE}" pid="3" name="ArticulatePath">
    <vt:lpwstr>16IND6711-Individual_Product_Seminar_Template (4)</vt:lpwstr>
  </property>
</Properties>
</file>