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32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4" r:id="rId20"/>
    <p:sldId id="275" r:id="rId21"/>
    <p:sldId id="276" r:id="rId22"/>
    <p:sldId id="277" r:id="rId23"/>
    <p:sldId id="273" r:id="rId24"/>
    <p:sldId id="274" r:id="rId25"/>
    <p:sldId id="278" r:id="rId26"/>
    <p:sldId id="279" r:id="rId27"/>
    <p:sldId id="280" r:id="rId28"/>
    <p:sldId id="285" r:id="rId29"/>
    <p:sldId id="286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D08"/>
    <a:srgbClr val="000000"/>
    <a:srgbClr val="61400F"/>
    <a:srgbClr val="3B3C3E"/>
    <a:srgbClr val="777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77" autoAdjust="0"/>
  </p:normalViewPr>
  <p:slideViewPr>
    <p:cSldViewPr snapToGrid="0" snapToObjects="1"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home.utk.tennessee.edu\~\ERG\2015-LongTerm\Figures\All%20Tables%20and%20Figu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home.utk.tennessee.edu\~\ERG\2015-LongTerm\Figures\All%20Tables%20and%20Figure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home.utk.tennessee.edu\~\ERG\2015-LongTerm\Figures\All%20Tables%20and%20Figur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home.utk.tennessee.edu\~\ERG\2015-LongTerm\Figures\All%20Tables%20and%20Figure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home.utk.tennessee.edu\~\ERG\2015-LongTerm\Figures\All%20Tables%20and%20Figur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home.utk.tennessee.edu\~\ERG\2015-LongTerm\Figures\All%20Tables%20and%20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2756877612521"/>
          <c:y val="4.5581238733060796E-2"/>
          <c:w val="0.77718066491688542"/>
          <c:h val="0.86328832118159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Inflation-adjusted GDP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2009.1</c:v>
                </c:pt>
                <c:pt idx="1">
                  <c:v>2009.1999999999998</c:v>
                </c:pt>
                <c:pt idx="2">
                  <c:v>2009.2999999999997</c:v>
                </c:pt>
                <c:pt idx="3">
                  <c:v>2009.3999999999996</c:v>
                </c:pt>
                <c:pt idx="4">
                  <c:v>2010.1</c:v>
                </c:pt>
                <c:pt idx="5">
                  <c:v>2010.1999999999998</c:v>
                </c:pt>
                <c:pt idx="6">
                  <c:v>2010.2999999999997</c:v>
                </c:pt>
                <c:pt idx="7">
                  <c:v>2010.3999999999996</c:v>
                </c:pt>
                <c:pt idx="8">
                  <c:v>2011.1</c:v>
                </c:pt>
                <c:pt idx="9">
                  <c:v>2011.1999999999998</c:v>
                </c:pt>
                <c:pt idx="10">
                  <c:v>2011.2999999999997</c:v>
                </c:pt>
                <c:pt idx="11">
                  <c:v>2011.3999999999996</c:v>
                </c:pt>
                <c:pt idx="12">
                  <c:v>2012.1</c:v>
                </c:pt>
                <c:pt idx="13">
                  <c:v>2012.1999999999998</c:v>
                </c:pt>
                <c:pt idx="14">
                  <c:v>2012.2999999999997</c:v>
                </c:pt>
                <c:pt idx="15">
                  <c:v>2012.3999999999996</c:v>
                </c:pt>
                <c:pt idx="16">
                  <c:v>2013.1</c:v>
                </c:pt>
                <c:pt idx="17">
                  <c:v>2013.1999999999998</c:v>
                </c:pt>
                <c:pt idx="18">
                  <c:v>2013.2999999999997</c:v>
                </c:pt>
                <c:pt idx="19">
                  <c:v>2013.3999999999996</c:v>
                </c:pt>
                <c:pt idx="20">
                  <c:v>2014.1</c:v>
                </c:pt>
                <c:pt idx="21">
                  <c:v>2014.1999999999998</c:v>
                </c:pt>
                <c:pt idx="22">
                  <c:v>2014.2999999999997</c:v>
                </c:pt>
                <c:pt idx="23">
                  <c:v>2014.3999999999996</c:v>
                </c:pt>
                <c:pt idx="24">
                  <c:v>2015.1</c:v>
                </c:pt>
                <c:pt idx="25">
                  <c:v>2015.1999999999998</c:v>
                </c:pt>
                <c:pt idx="26">
                  <c:v>2015.2999999999997</c:v>
                </c:pt>
                <c:pt idx="27">
                  <c:v>2015.3999999999996</c:v>
                </c:pt>
                <c:pt idx="28">
                  <c:v>2016.1</c:v>
                </c:pt>
                <c:pt idx="29">
                  <c:v>2016.1999999999998</c:v>
                </c:pt>
                <c:pt idx="30">
                  <c:v>2016.2999999999997</c:v>
                </c:pt>
                <c:pt idx="31">
                  <c:v>2016.3999999999996</c:v>
                </c:pt>
                <c:pt idx="32">
                  <c:v>2017.1</c:v>
                </c:pt>
                <c:pt idx="33">
                  <c:v>2017.2</c:v>
                </c:pt>
                <c:pt idx="34">
                  <c:v>2017.3</c:v>
                </c:pt>
                <c:pt idx="35">
                  <c:v>2017.4</c:v>
                </c:pt>
                <c:pt idx="36">
                  <c:v>2018.1</c:v>
                </c:pt>
                <c:pt idx="37">
                  <c:v>2018.2</c:v>
                </c:pt>
              </c:numCache>
            </c:numRef>
          </c:cat>
          <c:val>
            <c:numRef>
              <c:f>Sheet1!$B$2:$B$41</c:f>
              <c:numCache>
                <c:formatCode>0.0</c:formatCode>
                <c:ptCount val="40"/>
                <c:pt idx="0">
                  <c:v>14375</c:v>
                </c:pt>
                <c:pt idx="1">
                  <c:v>14355.6</c:v>
                </c:pt>
                <c:pt idx="2">
                  <c:v>14402.5</c:v>
                </c:pt>
                <c:pt idx="3">
                  <c:v>14541.9</c:v>
                </c:pt>
                <c:pt idx="4">
                  <c:v>14604.8</c:v>
                </c:pt>
                <c:pt idx="5">
                  <c:v>14745.9</c:v>
                </c:pt>
                <c:pt idx="6">
                  <c:v>14845.5</c:v>
                </c:pt>
                <c:pt idx="7">
                  <c:v>14939</c:v>
                </c:pt>
                <c:pt idx="8">
                  <c:v>14881.3</c:v>
                </c:pt>
                <c:pt idx="9">
                  <c:v>14989.6</c:v>
                </c:pt>
                <c:pt idx="10">
                  <c:v>15021.1</c:v>
                </c:pt>
                <c:pt idx="11">
                  <c:v>15190.3</c:v>
                </c:pt>
                <c:pt idx="12">
                  <c:v>15291</c:v>
                </c:pt>
                <c:pt idx="13">
                  <c:v>15362.4</c:v>
                </c:pt>
                <c:pt idx="14">
                  <c:v>15380.8</c:v>
                </c:pt>
                <c:pt idx="15">
                  <c:v>15384.3</c:v>
                </c:pt>
                <c:pt idx="16">
                  <c:v>15457.2</c:v>
                </c:pt>
                <c:pt idx="17">
                  <c:v>15500.2</c:v>
                </c:pt>
                <c:pt idx="18">
                  <c:v>15614.4</c:v>
                </c:pt>
                <c:pt idx="19">
                  <c:v>15761.5</c:v>
                </c:pt>
                <c:pt idx="20">
                  <c:v>15724.9</c:v>
                </c:pt>
                <c:pt idx="21">
                  <c:v>15901.5</c:v>
                </c:pt>
                <c:pt idx="22">
                  <c:v>16068.8</c:v>
                </c:pt>
                <c:pt idx="23">
                  <c:v>16151.4</c:v>
                </c:pt>
                <c:pt idx="24">
                  <c:v>16177.3</c:v>
                </c:pt>
                <c:pt idx="25">
                  <c:v>16333.6</c:v>
                </c:pt>
                <c:pt idx="26">
                  <c:v>16410.12</c:v>
                </c:pt>
                <c:pt idx="27">
                  <c:v>16521.75</c:v>
                </c:pt>
                <c:pt idx="28">
                  <c:v>16641.560000000001</c:v>
                </c:pt>
                <c:pt idx="29">
                  <c:v>16760.36</c:v>
                </c:pt>
                <c:pt idx="30">
                  <c:v>16894.25</c:v>
                </c:pt>
                <c:pt idx="31">
                  <c:v>17030.330000000002</c:v>
                </c:pt>
                <c:pt idx="32">
                  <c:v>17157.439999999999</c:v>
                </c:pt>
                <c:pt idx="33">
                  <c:v>17276.39</c:v>
                </c:pt>
                <c:pt idx="34">
                  <c:v>17382.990000000002</c:v>
                </c:pt>
                <c:pt idx="35">
                  <c:v>17495.939999999999</c:v>
                </c:pt>
                <c:pt idx="36">
                  <c:v>17616.32</c:v>
                </c:pt>
                <c:pt idx="37">
                  <c:v>17724.57</c:v>
                </c:pt>
                <c:pt idx="38">
                  <c:v>17836.099999999999</c:v>
                </c:pt>
                <c:pt idx="39">
                  <c:v>17940.66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42432"/>
        <c:axId val="10104422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Growth</c:v>
                </c:pt>
              </c:strCache>
            </c:strRef>
          </c:tx>
          <c:spPr>
            <a:ln w="38100">
              <a:solidFill>
                <a:srgbClr val="CC0000"/>
              </a:solidFill>
              <a:prstDash val="dash"/>
            </a:ln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2009.1</c:v>
                </c:pt>
                <c:pt idx="1">
                  <c:v>2009.1999999999998</c:v>
                </c:pt>
                <c:pt idx="2">
                  <c:v>2009.2999999999997</c:v>
                </c:pt>
                <c:pt idx="3">
                  <c:v>2009.3999999999996</c:v>
                </c:pt>
                <c:pt idx="4">
                  <c:v>2010.1</c:v>
                </c:pt>
                <c:pt idx="5">
                  <c:v>2010.1999999999998</c:v>
                </c:pt>
                <c:pt idx="6">
                  <c:v>2010.2999999999997</c:v>
                </c:pt>
                <c:pt idx="7">
                  <c:v>2010.3999999999996</c:v>
                </c:pt>
                <c:pt idx="8">
                  <c:v>2011.1</c:v>
                </c:pt>
                <c:pt idx="9">
                  <c:v>2011.1999999999998</c:v>
                </c:pt>
                <c:pt idx="10">
                  <c:v>2011.2999999999997</c:v>
                </c:pt>
                <c:pt idx="11">
                  <c:v>2011.3999999999996</c:v>
                </c:pt>
                <c:pt idx="12">
                  <c:v>2012.1</c:v>
                </c:pt>
                <c:pt idx="13">
                  <c:v>2012.1999999999998</c:v>
                </c:pt>
                <c:pt idx="14">
                  <c:v>2012.2999999999997</c:v>
                </c:pt>
                <c:pt idx="15">
                  <c:v>2012.3999999999996</c:v>
                </c:pt>
                <c:pt idx="16">
                  <c:v>2013.1</c:v>
                </c:pt>
                <c:pt idx="17">
                  <c:v>2013.1999999999998</c:v>
                </c:pt>
                <c:pt idx="18">
                  <c:v>2013.2999999999997</c:v>
                </c:pt>
                <c:pt idx="19">
                  <c:v>2013.3999999999996</c:v>
                </c:pt>
                <c:pt idx="20">
                  <c:v>2014.1</c:v>
                </c:pt>
                <c:pt idx="21">
                  <c:v>2014.1999999999998</c:v>
                </c:pt>
                <c:pt idx="22">
                  <c:v>2014.2999999999997</c:v>
                </c:pt>
                <c:pt idx="23">
                  <c:v>2014.3999999999996</c:v>
                </c:pt>
                <c:pt idx="24">
                  <c:v>2015.1</c:v>
                </c:pt>
                <c:pt idx="25">
                  <c:v>2015.1999999999998</c:v>
                </c:pt>
                <c:pt idx="26">
                  <c:v>2015.2999999999997</c:v>
                </c:pt>
                <c:pt idx="27">
                  <c:v>2015.3999999999996</c:v>
                </c:pt>
                <c:pt idx="28">
                  <c:v>2016.1</c:v>
                </c:pt>
                <c:pt idx="29">
                  <c:v>2016.1999999999998</c:v>
                </c:pt>
                <c:pt idx="30">
                  <c:v>2016.2999999999997</c:v>
                </c:pt>
                <c:pt idx="31">
                  <c:v>2016.3999999999996</c:v>
                </c:pt>
                <c:pt idx="32">
                  <c:v>2017.1</c:v>
                </c:pt>
                <c:pt idx="33">
                  <c:v>2017.2</c:v>
                </c:pt>
                <c:pt idx="34">
                  <c:v>2017.3</c:v>
                </c:pt>
                <c:pt idx="35">
                  <c:v>2017.4</c:v>
                </c:pt>
                <c:pt idx="36">
                  <c:v>2018.1</c:v>
                </c:pt>
                <c:pt idx="37">
                  <c:v>2018.2</c:v>
                </c:pt>
              </c:numCache>
            </c:numRef>
          </c:cat>
          <c:val>
            <c:numRef>
              <c:f>Sheet1!$C$2:$C$41</c:f>
              <c:numCache>
                <c:formatCode>0.000</c:formatCode>
                <c:ptCount val="40"/>
                <c:pt idx="0">
                  <c:v>-5.4288220924066097</c:v>
                </c:pt>
                <c:pt idx="1">
                  <c:v>-0.53873427405861596</c:v>
                </c:pt>
                <c:pt idx="2">
                  <c:v>1.31322510212597</c:v>
                </c:pt>
                <c:pt idx="3">
                  <c:v>3.9281220199760498</c:v>
                </c:pt>
                <c:pt idx="4">
                  <c:v>1.7414308337490201</c:v>
                </c:pt>
                <c:pt idx="5">
                  <c:v>3.9208478432265701</c:v>
                </c:pt>
                <c:pt idx="6">
                  <c:v>2.7292647304498301</c:v>
                </c:pt>
                <c:pt idx="7">
                  <c:v>2.5431824585104601</c:v>
                </c:pt>
                <c:pt idx="8">
                  <c:v>-1.53602172819522</c:v>
                </c:pt>
                <c:pt idx="9">
                  <c:v>2.9429684465157102</c:v>
                </c:pt>
                <c:pt idx="10">
                  <c:v>0.84323619108301795</c:v>
                </c:pt>
                <c:pt idx="11">
                  <c:v>4.5823640429621202</c:v>
                </c:pt>
                <c:pt idx="12">
                  <c:v>2.6781769427351501</c:v>
                </c:pt>
                <c:pt idx="13">
                  <c:v>1.8808881761721301</c:v>
                </c:pt>
                <c:pt idx="14">
                  <c:v>0.47995322966529702</c:v>
                </c:pt>
                <c:pt idx="15">
                  <c:v>9.1053647470218296E-2</c:v>
                </c:pt>
                <c:pt idx="16">
                  <c:v>1.9089540493945001</c:v>
                </c:pt>
                <c:pt idx="17">
                  <c:v>1.11740196014507</c:v>
                </c:pt>
                <c:pt idx="18">
                  <c:v>2.9797883474098401</c:v>
                </c:pt>
                <c:pt idx="19">
                  <c:v>3.8219024391107999</c:v>
                </c:pt>
                <c:pt idx="20">
                  <c:v>-0.92561528233186996</c:v>
                </c:pt>
                <c:pt idx="21">
                  <c:v>4.5684823772820398</c:v>
                </c:pt>
                <c:pt idx="22">
                  <c:v>4.2752901910899199</c:v>
                </c:pt>
                <c:pt idx="23">
                  <c:v>2.0720671239020398</c:v>
                </c:pt>
                <c:pt idx="24">
                  <c:v>0.64297498820569099</c:v>
                </c:pt>
                <c:pt idx="25">
                  <c:v>3.9210451174981702</c:v>
                </c:pt>
                <c:pt idx="26">
                  <c:v>1.8871382965724299</c:v>
                </c:pt>
                <c:pt idx="27">
                  <c:v>2.7488944772755901</c:v>
                </c:pt>
                <c:pt idx="28">
                  <c:v>2.932365945461</c:v>
                </c:pt>
                <c:pt idx="29">
                  <c:v>2.8862243923775699</c:v>
                </c:pt>
                <c:pt idx="30">
                  <c:v>3.2338906839279602</c:v>
                </c:pt>
                <c:pt idx="31">
                  <c:v>3.2610620721458199</c:v>
                </c:pt>
                <c:pt idx="32">
                  <c:v>3.01908814862428</c:v>
                </c:pt>
                <c:pt idx="33">
                  <c:v>2.8021131677865299</c:v>
                </c:pt>
                <c:pt idx="34">
                  <c:v>2.4910456644730599</c:v>
                </c:pt>
                <c:pt idx="35">
                  <c:v>2.6245347824863599</c:v>
                </c:pt>
                <c:pt idx="36">
                  <c:v>2.7807162608175702</c:v>
                </c:pt>
                <c:pt idx="37">
                  <c:v>2.4806966957472998</c:v>
                </c:pt>
                <c:pt idx="38">
                  <c:v>2.5408144548432801</c:v>
                </c:pt>
                <c:pt idx="39">
                  <c:v>2.36560765465756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91264"/>
        <c:axId val="101046144"/>
      </c:lineChart>
      <c:catAx>
        <c:axId val="1010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1044224"/>
        <c:crosses val="autoZero"/>
        <c:auto val="1"/>
        <c:lblAlgn val="ctr"/>
        <c:lblOffset val="100"/>
        <c:tickLblSkip val="4"/>
        <c:noMultiLvlLbl val="0"/>
      </c:catAx>
      <c:valAx>
        <c:axId val="101044224"/>
        <c:scaling>
          <c:orientation val="minMax"/>
          <c:min val="1400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dirty="0" smtClean="0"/>
                  <a:t>Level, billions chained 2009</a:t>
                </a:r>
                <a:r>
                  <a:rPr lang="en-US" sz="1200" b="1" baseline="0" dirty="0" smtClean="0"/>
                  <a:t> $</a:t>
                </a:r>
                <a:endParaRPr lang="en-US" sz="1200" b="1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042432"/>
        <c:crosses val="autoZero"/>
        <c:crossBetween val="midCat"/>
      </c:valAx>
      <c:valAx>
        <c:axId val="10104614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 b="1"/>
                </a:pPr>
                <a:r>
                  <a:rPr lang="en-US" sz="1200" b="1" dirty="0" smtClean="0"/>
                  <a:t>Percentage change, previous quarter SAAR</a:t>
                </a:r>
                <a:endParaRPr lang="en-US" sz="1200" b="1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7691264"/>
        <c:crosses val="max"/>
        <c:crossBetween val="between"/>
      </c:valAx>
      <c:catAx>
        <c:axId val="8769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046144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8033270146787206"/>
          <c:y val="0"/>
          <c:w val="0.27359385632351513"/>
          <c:h val="0.12323808214958894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430555555555556"/>
          <c:y val="2.3148148148148147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'Table 3.1, Fig 3.2'!$P$4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'Table 3.1, Fig 3.2'!$M$5:$N$13</c:f>
              <c:strCache>
                <c:ptCount val="9"/>
                <c:pt idx="1">
                  <c:v>Nat Res, Mining &amp; Const</c:v>
                </c:pt>
                <c:pt idx="2">
                  <c:v>Mfg</c:v>
                </c:pt>
                <c:pt idx="3">
                  <c:v>Trade, Trans, Util</c:v>
                </c:pt>
                <c:pt idx="4">
                  <c:v>Fin, Info, Bus Srvs</c:v>
                </c:pt>
                <c:pt idx="5">
                  <c:v>Educ &amp; Health</c:v>
                </c:pt>
                <c:pt idx="6">
                  <c:v>Leisure Hosp</c:v>
                </c:pt>
                <c:pt idx="7">
                  <c:v>Other Services</c:v>
                </c:pt>
                <c:pt idx="8">
                  <c:v>Govt</c:v>
                </c:pt>
              </c:strCache>
            </c:strRef>
          </c:cat>
          <c:val>
            <c:numRef>
              <c:f>'Table 3.1, Fig 3.2'!$P$5:$P$13</c:f>
              <c:numCache>
                <c:formatCode>0.0%</c:formatCode>
                <c:ptCount val="9"/>
                <c:pt idx="1">
                  <c:v>4.0296689500920177E-2</c:v>
                </c:pt>
                <c:pt idx="2">
                  <c:v>0.11518901334404194</c:v>
                </c:pt>
                <c:pt idx="3">
                  <c:v>0.21163103952175066</c:v>
                </c:pt>
                <c:pt idx="4">
                  <c:v>0.19696766545573671</c:v>
                </c:pt>
                <c:pt idx="5">
                  <c:v>0.14271603508423369</c:v>
                </c:pt>
                <c:pt idx="6">
                  <c:v>0.10663186565315211</c:v>
                </c:pt>
                <c:pt idx="7">
                  <c:v>3.8156301126663815E-2</c:v>
                </c:pt>
                <c:pt idx="8">
                  <c:v>0.14841134927742242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430555555555556"/>
          <c:y val="2.3148148148148147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'Table 3.1, Fig 3.2'!$Q$4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'Table 3.1, Fig 3.2'!$M$5:$N$13</c:f>
              <c:strCache>
                <c:ptCount val="9"/>
                <c:pt idx="1">
                  <c:v>Nat Res, Mining &amp; Const</c:v>
                </c:pt>
                <c:pt idx="2">
                  <c:v>Mfg</c:v>
                </c:pt>
                <c:pt idx="3">
                  <c:v>Trade, Trans, Util</c:v>
                </c:pt>
                <c:pt idx="4">
                  <c:v>Fin, Info, Bus Srvs</c:v>
                </c:pt>
                <c:pt idx="5">
                  <c:v>Educ &amp; Health</c:v>
                </c:pt>
                <c:pt idx="6">
                  <c:v>Leisure Hosp</c:v>
                </c:pt>
                <c:pt idx="7">
                  <c:v>Other Services</c:v>
                </c:pt>
                <c:pt idx="8">
                  <c:v>Govt</c:v>
                </c:pt>
              </c:strCache>
            </c:strRef>
          </c:cat>
          <c:val>
            <c:numRef>
              <c:f>'Table 3.1, Fig 3.2'!$Q$5:$Q$13</c:f>
              <c:numCache>
                <c:formatCode>0.0%</c:formatCode>
                <c:ptCount val="9"/>
                <c:pt idx="1">
                  <c:v>4.3640690839574274E-2</c:v>
                </c:pt>
                <c:pt idx="2">
                  <c:v>9.9401835693579271E-2</c:v>
                </c:pt>
                <c:pt idx="3">
                  <c:v>0.20307844244980428</c:v>
                </c:pt>
                <c:pt idx="4">
                  <c:v>0.21878868391220685</c:v>
                </c:pt>
                <c:pt idx="5">
                  <c:v>0.15240136052746378</c:v>
                </c:pt>
                <c:pt idx="6">
                  <c:v>0.10954592916267086</c:v>
                </c:pt>
                <c:pt idx="7">
                  <c:v>3.4524619777730942E-2</c:v>
                </c:pt>
                <c:pt idx="8">
                  <c:v>0.13861838917495162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9041022649947"/>
          <c:y val="2.7098803357138428E-2"/>
          <c:w val="0.86075349956255465"/>
          <c:h val="0.88521540135164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 Total</c:v>
                </c:pt>
              </c:strCache>
            </c:strRef>
          </c:tx>
          <c:spPr>
            <a:ln w="3810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0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0.00</c:formatCode>
                <c:ptCount val="25"/>
                <c:pt idx="0">
                  <c:v>1.63814452541333</c:v>
                </c:pt>
                <c:pt idx="1">
                  <c:v>-1.6140564617326301</c:v>
                </c:pt>
                <c:pt idx="2">
                  <c:v>-0.88834299093751801</c:v>
                </c:pt>
                <c:pt idx="3">
                  <c:v>-9.5206762035449005E-2</c:v>
                </c:pt>
                <c:pt idx="4">
                  <c:v>1.61698735378512</c:v>
                </c:pt>
                <c:pt idx="5">
                  <c:v>1.38070198279138</c:v>
                </c:pt>
                <c:pt idx="6">
                  <c:v>1.4557053958938999</c:v>
                </c:pt>
                <c:pt idx="7">
                  <c:v>0.533589614703466</c:v>
                </c:pt>
                <c:pt idx="8">
                  <c:v>-0.80156382604520404</c:v>
                </c:pt>
                <c:pt idx="9">
                  <c:v>-5.6227854417231402</c:v>
                </c:pt>
                <c:pt idx="10">
                  <c:v>-0.15803684223626399</c:v>
                </c:pt>
                <c:pt idx="11">
                  <c:v>1.7696864968753401</c:v>
                </c:pt>
                <c:pt idx="12">
                  <c:v>1.9866323394766601</c:v>
                </c:pt>
                <c:pt idx="13">
                  <c:v>1.3470256331370001</c:v>
                </c:pt>
                <c:pt idx="14">
                  <c:v>1.88223930551327</c:v>
                </c:pt>
                <c:pt idx="15">
                  <c:v>1.7452345384858701</c:v>
                </c:pt>
                <c:pt idx="16">
                  <c:v>1.50120889608647</c:v>
                </c:pt>
                <c:pt idx="17">
                  <c:v>1.48131212369917</c:v>
                </c:pt>
                <c:pt idx="18">
                  <c:v>1.28633020413218</c:v>
                </c:pt>
                <c:pt idx="19">
                  <c:v>0.98501395278169901</c:v>
                </c:pt>
                <c:pt idx="20">
                  <c:v>0.99935476644859</c:v>
                </c:pt>
                <c:pt idx="21">
                  <c:v>0.96867134365126095</c:v>
                </c:pt>
                <c:pt idx="22">
                  <c:v>0.96711372692761499</c:v>
                </c:pt>
                <c:pt idx="23">
                  <c:v>0.90388831265939495</c:v>
                </c:pt>
                <c:pt idx="24">
                  <c:v>0.82922553049025105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TN Mfg</c:v>
                </c:pt>
              </c:strCache>
            </c:strRef>
          </c:tx>
          <c:spPr>
            <a:ln w="3492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marker>
          <c:cat>
            <c:numRef>
              <c:f>Sheet1!$A$2:$A$26</c:f>
              <c:numCache>
                <c:formatCode>0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0.00</c:formatCode>
                <c:ptCount val="25"/>
                <c:pt idx="0">
                  <c:v>-1.3784250644060401</c:v>
                </c:pt>
                <c:pt idx="1">
                  <c:v>-8.6382580776042399</c:v>
                </c:pt>
                <c:pt idx="2">
                  <c:v>-5.6607030340720499</c:v>
                </c:pt>
                <c:pt idx="3">
                  <c:v>-3.5616630719070299</c:v>
                </c:pt>
                <c:pt idx="4">
                  <c:v>-0.347952336513213</c:v>
                </c:pt>
                <c:pt idx="5">
                  <c:v>-0.74097427274449901</c:v>
                </c:pt>
                <c:pt idx="6">
                  <c:v>-2.2963394526543599</c:v>
                </c:pt>
                <c:pt idx="7">
                  <c:v>-4.8722799568824904</c:v>
                </c:pt>
                <c:pt idx="8">
                  <c:v>-4.9947189511796797</c:v>
                </c:pt>
                <c:pt idx="9">
                  <c:v>-14.3310366509552</c:v>
                </c:pt>
                <c:pt idx="10">
                  <c:v>-3.3221864843700302</c:v>
                </c:pt>
                <c:pt idx="11">
                  <c:v>1.83595516581351</c:v>
                </c:pt>
                <c:pt idx="12">
                  <c:v>2.9365132746587799</c:v>
                </c:pt>
                <c:pt idx="13">
                  <c:v>1.7378161067767901</c:v>
                </c:pt>
                <c:pt idx="14">
                  <c:v>1.3272667606588799</c:v>
                </c:pt>
                <c:pt idx="15">
                  <c:v>0.94169056075079605</c:v>
                </c:pt>
                <c:pt idx="16">
                  <c:v>0.399909074983617</c:v>
                </c:pt>
                <c:pt idx="17">
                  <c:v>0.27181835383622799</c:v>
                </c:pt>
                <c:pt idx="18">
                  <c:v>-0.219845828438924</c:v>
                </c:pt>
                <c:pt idx="19">
                  <c:v>-0.53473331946332003</c:v>
                </c:pt>
                <c:pt idx="20">
                  <c:v>-0.66575653468064999</c:v>
                </c:pt>
                <c:pt idx="21">
                  <c:v>-0.68771461149068602</c:v>
                </c:pt>
                <c:pt idx="22">
                  <c:v>-0.83474458974730403</c:v>
                </c:pt>
                <c:pt idx="23">
                  <c:v>-0.87632964809553004</c:v>
                </c:pt>
                <c:pt idx="24">
                  <c:v>-0.85781438535608101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U.S. Total</c:v>
                </c:pt>
              </c:strCache>
            </c:strRef>
          </c:tx>
          <c:spPr>
            <a:ln w="31750"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Sheet1!$A$2:$A$26</c:f>
              <c:numCache>
                <c:formatCode>0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Sheet1!$D$2:$D$26</c:f>
              <c:numCache>
                <c:formatCode>0.00</c:formatCode>
                <c:ptCount val="25"/>
                <c:pt idx="0">
                  <c:v>2.1584505838939401</c:v>
                </c:pt>
                <c:pt idx="1">
                  <c:v>3.7744042374288002E-2</c:v>
                </c:pt>
                <c:pt idx="2">
                  <c:v>-1.0989593388830301</c:v>
                </c:pt>
                <c:pt idx="3">
                  <c:v>-0.23986689938859601</c:v>
                </c:pt>
                <c:pt idx="4">
                  <c:v>1.08736801178686</c:v>
                </c:pt>
                <c:pt idx="5">
                  <c:v>1.71921456496162</c:v>
                </c:pt>
                <c:pt idx="6">
                  <c:v>1.79625450183058</c:v>
                </c:pt>
                <c:pt idx="7">
                  <c:v>1.1227731482612999</c:v>
                </c:pt>
                <c:pt idx="8">
                  <c:v>-0.55503263014301496</c:v>
                </c:pt>
                <c:pt idx="9">
                  <c:v>-4.3368563532521298</c:v>
                </c:pt>
                <c:pt idx="10">
                  <c:v>-0.72536984526671</c:v>
                </c:pt>
                <c:pt idx="11">
                  <c:v>1.20872070075732</c:v>
                </c:pt>
                <c:pt idx="12">
                  <c:v>1.7104286785182901</c:v>
                </c:pt>
                <c:pt idx="13">
                  <c:v>1.71186673452734</c:v>
                </c:pt>
                <c:pt idx="14">
                  <c:v>1.92781198563472</c:v>
                </c:pt>
                <c:pt idx="15">
                  <c:v>2.0660033483608</c:v>
                </c:pt>
                <c:pt idx="16">
                  <c:v>1.5435305459881701</c:v>
                </c:pt>
                <c:pt idx="17">
                  <c:v>1.3469069704535199</c:v>
                </c:pt>
                <c:pt idx="18">
                  <c:v>1.1954518490238499</c:v>
                </c:pt>
                <c:pt idx="19">
                  <c:v>0.979143214159927</c:v>
                </c:pt>
                <c:pt idx="20">
                  <c:v>0.99613688475894602</c:v>
                </c:pt>
                <c:pt idx="21">
                  <c:v>0.67670114619335897</c:v>
                </c:pt>
                <c:pt idx="22">
                  <c:v>0.68258272192094305</c:v>
                </c:pt>
                <c:pt idx="23">
                  <c:v>0.70158682672947204</c:v>
                </c:pt>
                <c:pt idx="24">
                  <c:v>0.71712692888243801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U.S. Mfg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numRef>
              <c:f>Sheet1!$A$2:$A$26</c:f>
              <c:numCache>
                <c:formatCode>0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Sheet1!$E$2:$E$26</c:f>
              <c:numCache>
                <c:formatCode>0.00</c:formatCode>
                <c:ptCount val="25"/>
                <c:pt idx="0">
                  <c:v>-0.33145397167486601</c:v>
                </c:pt>
                <c:pt idx="1">
                  <c:v>-4.7764536665653097</c:v>
                </c:pt>
                <c:pt idx="2">
                  <c:v>-7.2001703102586498</c:v>
                </c:pt>
                <c:pt idx="3">
                  <c:v>-4.9049059984050798</c:v>
                </c:pt>
                <c:pt idx="4">
                  <c:v>-1.33542406175689</c:v>
                </c:pt>
                <c:pt idx="5">
                  <c:v>-0.62231847104093896</c:v>
                </c:pt>
                <c:pt idx="6">
                  <c:v>-0.486210370925788</c:v>
                </c:pt>
                <c:pt idx="7">
                  <c:v>-1.9684714913055299</c:v>
                </c:pt>
                <c:pt idx="8">
                  <c:v>-3.4185211428296798</c:v>
                </c:pt>
                <c:pt idx="9">
                  <c:v>-11.605871637206899</c:v>
                </c:pt>
                <c:pt idx="10">
                  <c:v>-2.69388214441459</c:v>
                </c:pt>
                <c:pt idx="11">
                  <c:v>1.70661539351182</c:v>
                </c:pt>
                <c:pt idx="12">
                  <c:v>1.7092498489748</c:v>
                </c:pt>
                <c:pt idx="13">
                  <c:v>0.77562713996228705</c:v>
                </c:pt>
                <c:pt idx="14">
                  <c:v>1.41311884620718</c:v>
                </c:pt>
                <c:pt idx="15">
                  <c:v>1.0769804044906901</c:v>
                </c:pt>
                <c:pt idx="16">
                  <c:v>6.2090260257541198E-2</c:v>
                </c:pt>
                <c:pt idx="17">
                  <c:v>1.18945443689828</c:v>
                </c:pt>
                <c:pt idx="18">
                  <c:v>1.09987369430333</c:v>
                </c:pt>
                <c:pt idx="19">
                  <c:v>0.85897913709569396</c:v>
                </c:pt>
                <c:pt idx="20">
                  <c:v>0.49672837771170802</c:v>
                </c:pt>
                <c:pt idx="21">
                  <c:v>0.46980595592143098</c:v>
                </c:pt>
                <c:pt idx="22">
                  <c:v>0.18464145199623699</c:v>
                </c:pt>
                <c:pt idx="23">
                  <c:v>8.96537197938585E-2</c:v>
                </c:pt>
                <c:pt idx="24">
                  <c:v>5.2882093509665197E-2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93568"/>
        <c:axId val="32495488"/>
      </c:lineChart>
      <c:catAx>
        <c:axId val="3249356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300" b="1"/>
            </a:pPr>
            <a:endParaRPr lang="en-US"/>
          </a:p>
        </c:txPr>
        <c:crossAx val="3249548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2495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Percentage</a:t>
                </a:r>
                <a:r>
                  <a:rPr lang="en-US" sz="1200" baseline="0" dirty="0" smtClean="0"/>
                  <a:t> change (%)</a:t>
                </a:r>
                <a:endParaRPr lang="en-US" sz="12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3249356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72001385243511229"/>
          <c:y val="0.56246430644879464"/>
          <c:w val="0.19752843394575681"/>
          <c:h val="0.22311127144008613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94979099834747E-2"/>
          <c:y val="2.9362149005637033E-2"/>
          <c:w val="0.89132971225818991"/>
          <c:h val="0.79759887564259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Natural
Resources,
Mining &amp;
Construction</c:v>
                </c:pt>
                <c:pt idx="1">
                  <c:v>Leisure
and
Hospitality</c:v>
                </c:pt>
                <c:pt idx="2">
                  <c:v>Professional
and
Business
Services</c:v>
                </c:pt>
                <c:pt idx="3">
                  <c:v>Education
and
Health
Services</c:v>
                </c:pt>
                <c:pt idx="4">
                  <c:v>Trade,
Transportation,
Utilities</c:v>
                </c:pt>
                <c:pt idx="5">
                  <c:v>Mfg</c:v>
                </c:pt>
                <c:pt idx="6">
                  <c:v>Financial
Activities</c:v>
                </c:pt>
                <c:pt idx="7">
                  <c:v>TOTAL
NONFARM</c:v>
                </c:pt>
                <c:pt idx="8">
                  <c:v>Govt</c:v>
                </c:pt>
                <c:pt idx="9">
                  <c:v>Information</c:v>
                </c:pt>
                <c:pt idx="10">
                  <c:v>Other
Services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3.6454552283653601</c:v>
                </c:pt>
                <c:pt idx="1">
                  <c:v>2.7967639361791798</c:v>
                </c:pt>
                <c:pt idx="2">
                  <c:v>2.6608252264340702</c:v>
                </c:pt>
                <c:pt idx="3">
                  <c:v>2.0218239019745798</c:v>
                </c:pt>
                <c:pt idx="4">
                  <c:v>2.0195316238353902</c:v>
                </c:pt>
                <c:pt idx="5">
                  <c:v>1.90586643859764</c:v>
                </c:pt>
                <c:pt idx="6">
                  <c:v>1.8870620104823199</c:v>
                </c:pt>
                <c:pt idx="7">
                  <c:v>1.8030884856270899</c:v>
                </c:pt>
                <c:pt idx="8">
                  <c:v>0.10737300094072399</c:v>
                </c:pt>
                <c:pt idx="9">
                  <c:v>-0.18044031125450299</c:v>
                </c:pt>
                <c:pt idx="10">
                  <c:v>-0.76420978029765296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Sheet1!$A$2:$A$12</c:f>
              <c:strCache>
                <c:ptCount val="11"/>
                <c:pt idx="0">
                  <c:v>Natural
Resources,
Mining &amp;
Construction</c:v>
                </c:pt>
                <c:pt idx="1">
                  <c:v>Leisure
and
Hospitality</c:v>
                </c:pt>
                <c:pt idx="2">
                  <c:v>Professional
and
Business
Services</c:v>
                </c:pt>
                <c:pt idx="3">
                  <c:v>Education
and
Health
Services</c:v>
                </c:pt>
                <c:pt idx="4">
                  <c:v>Trade,
Transportation,
Utilities</c:v>
                </c:pt>
                <c:pt idx="5">
                  <c:v>Mfg</c:v>
                </c:pt>
                <c:pt idx="6">
                  <c:v>Financial
Activities</c:v>
                </c:pt>
                <c:pt idx="7">
                  <c:v>TOTAL
NONFARM</c:v>
                </c:pt>
                <c:pt idx="8">
                  <c:v>Govt</c:v>
                </c:pt>
                <c:pt idx="9">
                  <c:v>Information</c:v>
                </c:pt>
                <c:pt idx="10">
                  <c:v>Other
Services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2.57154252761213</c:v>
                </c:pt>
                <c:pt idx="1">
                  <c:v>1.6406062530210901</c:v>
                </c:pt>
                <c:pt idx="2">
                  <c:v>4.0187441885147104</c:v>
                </c:pt>
                <c:pt idx="3">
                  <c:v>2.2429286229826499</c:v>
                </c:pt>
                <c:pt idx="4">
                  <c:v>1.60332005324175</c:v>
                </c:pt>
                <c:pt idx="5">
                  <c:v>0.97823382530777203</c:v>
                </c:pt>
                <c:pt idx="6">
                  <c:v>1.2448904547956099</c:v>
                </c:pt>
                <c:pt idx="7">
                  <c:v>1.7172606409528099</c:v>
                </c:pt>
                <c:pt idx="8">
                  <c:v>0.329943237100427</c:v>
                </c:pt>
                <c:pt idx="9">
                  <c:v>0.18107260004511699</c:v>
                </c:pt>
                <c:pt idx="10">
                  <c:v>0.46509457700723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21280"/>
        <c:axId val="110723072"/>
      </c:barChart>
      <c:catAx>
        <c:axId val="110721280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0" vert="horz"/>
          <a:lstStyle/>
          <a:p>
            <a:pPr>
              <a:defRPr sz="1000" b="1"/>
            </a:pPr>
            <a:endParaRPr lang="en-US"/>
          </a:p>
        </c:txPr>
        <c:crossAx val="110723072"/>
        <c:crosses val="autoZero"/>
        <c:auto val="1"/>
        <c:lblAlgn val="ctr"/>
        <c:lblOffset val="100"/>
        <c:tickLblSkip val="1"/>
        <c:noMultiLvlLbl val="0"/>
      </c:catAx>
      <c:valAx>
        <c:axId val="110723072"/>
        <c:scaling>
          <c:orientation val="minMax"/>
          <c:min val="-1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Percentage</a:t>
                </a:r>
                <a:r>
                  <a:rPr lang="en-US" sz="1200" baseline="0" dirty="0" smtClean="0"/>
                  <a:t> change (%)</a:t>
                </a:r>
                <a:endParaRPr lang="en-US" sz="12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0721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3099798289102755"/>
          <c:y val="5.8926685878784253E-2"/>
          <c:w val="0.14355958977350053"/>
          <c:h val="0.11201395150601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 1990-YTD2015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BIG 4 MSAs Less Center Counties</c:v>
                </c:pt>
                <c:pt idx="1">
                  <c:v>Other MSA Counties</c:v>
                </c:pt>
                <c:pt idx="2">
                  <c:v>4 Largest Counties</c:v>
                </c:pt>
                <c:pt idx="3">
                  <c:v>Non-MSA Counties Adjacent to MSA</c:v>
                </c:pt>
                <c:pt idx="4">
                  <c:v>Non-MSA Counties Not Adjacent to MSA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1.8159252729590625E-2</c:v>
                </c:pt>
                <c:pt idx="1">
                  <c:v>1.5152294296723268E-2</c:v>
                </c:pt>
                <c:pt idx="2">
                  <c:v>7.0089689904289099E-3</c:v>
                </c:pt>
                <c:pt idx="3">
                  <c:v>5.9569273930850652E-3</c:v>
                </c:pt>
                <c:pt idx="4">
                  <c:v>7.1991076846544821E-4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0729856"/>
        <c:axId val="113734400"/>
      </c:barChart>
      <c:catAx>
        <c:axId val="1107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113734400"/>
        <c:crosses val="autoZero"/>
        <c:auto val="1"/>
        <c:lblAlgn val="ctr"/>
        <c:lblOffset val="100"/>
        <c:noMultiLvlLbl val="0"/>
      </c:catAx>
      <c:valAx>
        <c:axId val="113734400"/>
        <c:scaling>
          <c:orientation val="minMax"/>
        </c:scaling>
        <c:delete val="0"/>
        <c:axPos val="l"/>
        <c:majorGridlines>
          <c:spPr>
            <a:ln>
              <a:solidFill>
                <a:prstClr val="black">
                  <a:lumMod val="65000"/>
                  <a:lumOff val="35000"/>
                  <a:alpha val="4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 dirty="0" smtClean="0"/>
                  <a:t>Compound</a:t>
                </a:r>
                <a:r>
                  <a:rPr lang="en-US" sz="1200" b="1" baseline="0" dirty="0" smtClean="0"/>
                  <a:t> Annual Growth Rate</a:t>
                </a:r>
                <a:endParaRPr lang="en-US" sz="1200" b="1" dirty="0"/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07298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4756974822592"/>
          <c:y val="2.6556116344742545E-2"/>
          <c:w val="0.85987885194906177"/>
          <c:h val="0.882313443569909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3.9</c:v>
                </c:pt>
                <c:pt idx="1">
                  <c:v>4.5999999999999996</c:v>
                </c:pt>
                <c:pt idx="2">
                  <c:v>5.2</c:v>
                </c:pt>
                <c:pt idx="3">
                  <c:v>5.6</c:v>
                </c:pt>
                <c:pt idx="4">
                  <c:v>5.3</c:v>
                </c:pt>
                <c:pt idx="5">
                  <c:v>5.6</c:v>
                </c:pt>
                <c:pt idx="6">
                  <c:v>5.2</c:v>
                </c:pt>
                <c:pt idx="7">
                  <c:v>4.7</c:v>
                </c:pt>
                <c:pt idx="8">
                  <c:v>6.6</c:v>
                </c:pt>
                <c:pt idx="9">
                  <c:v>10.5</c:v>
                </c:pt>
                <c:pt idx="10">
                  <c:v>9.6999999999999993</c:v>
                </c:pt>
                <c:pt idx="11">
                  <c:v>9</c:v>
                </c:pt>
                <c:pt idx="12">
                  <c:v>7.8</c:v>
                </c:pt>
                <c:pt idx="13">
                  <c:v>7.8</c:v>
                </c:pt>
                <c:pt idx="14">
                  <c:v>6.7</c:v>
                </c:pt>
                <c:pt idx="15" formatCode="0.00">
                  <c:v>6.5068052500000002</c:v>
                </c:pt>
                <c:pt idx="16" formatCode="0.00">
                  <c:v>6.1903090000000001</c:v>
                </c:pt>
                <c:pt idx="17" formatCode="0.00">
                  <c:v>5.9622285000000002</c:v>
                </c:pt>
                <c:pt idx="18" formatCode="0.00">
                  <c:v>5.8042017499999998</c:v>
                </c:pt>
                <c:pt idx="19" formatCode="0.00">
                  <c:v>5.6698029999999999</c:v>
                </c:pt>
                <c:pt idx="20" formatCode="0.00">
                  <c:v>5.5421135000000001</c:v>
                </c:pt>
                <c:pt idx="21" formatCode="0.00">
                  <c:v>5.4382599999999899</c:v>
                </c:pt>
                <c:pt idx="22" formatCode="0.00">
                  <c:v>5.3367659999999901</c:v>
                </c:pt>
                <c:pt idx="23" formatCode="0.00">
                  <c:v>5.24934675</c:v>
                </c:pt>
                <c:pt idx="24" formatCode="0.00">
                  <c:v>5.1521642500000002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36830"/>
          </c:spPr>
          <c:marker>
            <c:symbol val="square"/>
            <c:size val="5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Sheet1!$C$2:$C$26</c:f>
              <c:numCache>
                <c:formatCode>0.00</c:formatCode>
                <c:ptCount val="25"/>
                <c:pt idx="0">
                  <c:v>3.9666666666666601</c:v>
                </c:pt>
                <c:pt idx="1">
                  <c:v>4.74166666666666</c:v>
                </c:pt>
                <c:pt idx="2">
                  <c:v>5.7833333333333297</c:v>
                </c:pt>
                <c:pt idx="3">
                  <c:v>5.99166666666666</c:v>
                </c:pt>
                <c:pt idx="4">
                  <c:v>5.5416666666666599</c:v>
                </c:pt>
                <c:pt idx="5">
                  <c:v>5.0833333333333304</c:v>
                </c:pt>
                <c:pt idx="6">
                  <c:v>4.6083333333333298</c:v>
                </c:pt>
                <c:pt idx="7">
                  <c:v>4.61666666666666</c:v>
                </c:pt>
                <c:pt idx="8">
                  <c:v>5.8</c:v>
                </c:pt>
                <c:pt idx="9">
                  <c:v>9.2833333333333297</c:v>
                </c:pt>
                <c:pt idx="10">
                  <c:v>9.6083333333333307</c:v>
                </c:pt>
                <c:pt idx="11">
                  <c:v>8.9416666666666593</c:v>
                </c:pt>
                <c:pt idx="12">
                  <c:v>8.0666666666666593</c:v>
                </c:pt>
                <c:pt idx="13">
                  <c:v>7.36666666666666</c:v>
                </c:pt>
                <c:pt idx="14">
                  <c:v>6.15</c:v>
                </c:pt>
                <c:pt idx="15">
                  <c:v>5.3167301666666598</c:v>
                </c:pt>
                <c:pt idx="16">
                  <c:v>5.0493860000000002</c:v>
                </c:pt>
                <c:pt idx="17">
                  <c:v>4.9417617500000004</c:v>
                </c:pt>
                <c:pt idx="18">
                  <c:v>4.9690905000000001</c:v>
                </c:pt>
                <c:pt idx="19">
                  <c:v>5.04324499999999</c:v>
                </c:pt>
                <c:pt idx="20">
                  <c:v>5.0076675000000002</c:v>
                </c:pt>
                <c:pt idx="21">
                  <c:v>5.0573507500000003</c:v>
                </c:pt>
                <c:pt idx="22">
                  <c:v>5.1112399999999996</c:v>
                </c:pt>
                <c:pt idx="23">
                  <c:v>5.0917599999999901</c:v>
                </c:pt>
                <c:pt idx="24">
                  <c:v>5.0126867500000003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53472"/>
        <c:axId val="113772032"/>
      </c:lineChart>
      <c:catAx>
        <c:axId val="1137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113772032"/>
        <c:crosses val="autoZero"/>
        <c:auto val="1"/>
        <c:lblAlgn val="ctr"/>
        <c:lblOffset val="100"/>
        <c:tickLblSkip val="2"/>
        <c:noMultiLvlLbl val="0"/>
      </c:catAx>
      <c:valAx>
        <c:axId val="113772032"/>
        <c:scaling>
          <c:orientation val="minMax"/>
          <c:min val="3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Unemployment Rate (%)</a:t>
                </a:r>
                <a:endParaRPr lang="en-US" sz="14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3753472"/>
        <c:crosses val="autoZero"/>
        <c:crossBetween val="midCat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78019903762029741"/>
          <c:y val="4.77025552352063E-2"/>
          <c:w val="0.16182414698162731"/>
          <c:h val="6.4311396270804691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0435987168271"/>
          <c:y val="2.8902584688072937E-2"/>
          <c:w val="0.84500206571400793"/>
          <c:h val="0.855523974792541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Sheet1!$A$2:$A$110</c:f>
              <c:numCache>
                <c:formatCode>General</c:formatCode>
                <c:ptCount val="109"/>
                <c:pt idx="0">
                  <c:v>1988.3</c:v>
                </c:pt>
                <c:pt idx="1">
                  <c:v>1988.4</c:v>
                </c:pt>
                <c:pt idx="2">
                  <c:v>1989.1</c:v>
                </c:pt>
                <c:pt idx="3">
                  <c:v>1989.2</c:v>
                </c:pt>
                <c:pt idx="4">
                  <c:v>1989.3</c:v>
                </c:pt>
                <c:pt idx="5">
                  <c:v>1989.4</c:v>
                </c:pt>
                <c:pt idx="6">
                  <c:v>1990.1</c:v>
                </c:pt>
                <c:pt idx="7">
                  <c:v>1990.2</c:v>
                </c:pt>
                <c:pt idx="8">
                  <c:v>1990.3</c:v>
                </c:pt>
                <c:pt idx="9">
                  <c:v>1990.4</c:v>
                </c:pt>
                <c:pt idx="10">
                  <c:v>1991.1</c:v>
                </c:pt>
                <c:pt idx="11">
                  <c:v>1991.2</c:v>
                </c:pt>
                <c:pt idx="12">
                  <c:v>1991.3</c:v>
                </c:pt>
                <c:pt idx="13">
                  <c:v>1991.4</c:v>
                </c:pt>
                <c:pt idx="14">
                  <c:v>1992.1</c:v>
                </c:pt>
                <c:pt idx="15">
                  <c:v>1992.2</c:v>
                </c:pt>
                <c:pt idx="16">
                  <c:v>1992.3</c:v>
                </c:pt>
                <c:pt idx="17">
                  <c:v>1992.4</c:v>
                </c:pt>
                <c:pt idx="18">
                  <c:v>1993.1</c:v>
                </c:pt>
                <c:pt idx="19">
                  <c:v>1993.2</c:v>
                </c:pt>
                <c:pt idx="20">
                  <c:v>1993.3</c:v>
                </c:pt>
                <c:pt idx="21">
                  <c:v>1993.4</c:v>
                </c:pt>
                <c:pt idx="22">
                  <c:v>1994.1</c:v>
                </c:pt>
                <c:pt idx="23">
                  <c:v>1994.2</c:v>
                </c:pt>
                <c:pt idx="24">
                  <c:v>1994.3</c:v>
                </c:pt>
                <c:pt idx="25">
                  <c:v>1994.4</c:v>
                </c:pt>
                <c:pt idx="26">
                  <c:v>1995.1</c:v>
                </c:pt>
                <c:pt idx="27">
                  <c:v>1995.2</c:v>
                </c:pt>
                <c:pt idx="28">
                  <c:v>1995.3</c:v>
                </c:pt>
                <c:pt idx="29">
                  <c:v>1995.4</c:v>
                </c:pt>
                <c:pt idx="30">
                  <c:v>1996.1</c:v>
                </c:pt>
                <c:pt idx="31">
                  <c:v>1996.2</c:v>
                </c:pt>
                <c:pt idx="32">
                  <c:v>1996.3</c:v>
                </c:pt>
                <c:pt idx="33">
                  <c:v>1996.4</c:v>
                </c:pt>
                <c:pt idx="34">
                  <c:v>1997.1</c:v>
                </c:pt>
                <c:pt idx="35">
                  <c:v>1997.2</c:v>
                </c:pt>
                <c:pt idx="36">
                  <c:v>1997.3</c:v>
                </c:pt>
                <c:pt idx="37">
                  <c:v>1997.4</c:v>
                </c:pt>
                <c:pt idx="38">
                  <c:v>1998.1</c:v>
                </c:pt>
                <c:pt idx="39">
                  <c:v>1998.2</c:v>
                </c:pt>
                <c:pt idx="40">
                  <c:v>1998.3</c:v>
                </c:pt>
                <c:pt idx="41">
                  <c:v>1998.4</c:v>
                </c:pt>
                <c:pt idx="42">
                  <c:v>1999.1</c:v>
                </c:pt>
                <c:pt idx="43">
                  <c:v>1999.2</c:v>
                </c:pt>
                <c:pt idx="44">
                  <c:v>1999.3</c:v>
                </c:pt>
                <c:pt idx="45">
                  <c:v>1999.4</c:v>
                </c:pt>
                <c:pt idx="46">
                  <c:v>2000.1</c:v>
                </c:pt>
                <c:pt idx="47">
                  <c:v>2000.2</c:v>
                </c:pt>
                <c:pt idx="48">
                  <c:v>2000.3</c:v>
                </c:pt>
                <c:pt idx="49">
                  <c:v>2000.4</c:v>
                </c:pt>
                <c:pt idx="50">
                  <c:v>2001.1</c:v>
                </c:pt>
                <c:pt idx="51">
                  <c:v>2001.2</c:v>
                </c:pt>
                <c:pt idx="52">
                  <c:v>2001.3</c:v>
                </c:pt>
                <c:pt idx="53">
                  <c:v>2001.4</c:v>
                </c:pt>
                <c:pt idx="54">
                  <c:v>2002.1</c:v>
                </c:pt>
                <c:pt idx="55">
                  <c:v>2002.2</c:v>
                </c:pt>
                <c:pt idx="56">
                  <c:v>2002.3</c:v>
                </c:pt>
                <c:pt idx="57">
                  <c:v>2002.4</c:v>
                </c:pt>
                <c:pt idx="58">
                  <c:v>2003.1</c:v>
                </c:pt>
                <c:pt idx="59">
                  <c:v>2003.2</c:v>
                </c:pt>
                <c:pt idx="60">
                  <c:v>2003.3</c:v>
                </c:pt>
                <c:pt idx="61">
                  <c:v>2003.4</c:v>
                </c:pt>
                <c:pt idx="62">
                  <c:v>2004.1</c:v>
                </c:pt>
                <c:pt idx="63">
                  <c:v>2004.2</c:v>
                </c:pt>
                <c:pt idx="64">
                  <c:v>2004.3</c:v>
                </c:pt>
                <c:pt idx="65">
                  <c:v>2004.4</c:v>
                </c:pt>
                <c:pt idx="66">
                  <c:v>2005.1</c:v>
                </c:pt>
                <c:pt idx="67">
                  <c:v>2005.2</c:v>
                </c:pt>
                <c:pt idx="68">
                  <c:v>2005.3</c:v>
                </c:pt>
                <c:pt idx="69">
                  <c:v>2005.4</c:v>
                </c:pt>
                <c:pt idx="70">
                  <c:v>2006.1</c:v>
                </c:pt>
                <c:pt idx="71">
                  <c:v>2006.2</c:v>
                </c:pt>
                <c:pt idx="72">
                  <c:v>2006.3</c:v>
                </c:pt>
                <c:pt idx="73">
                  <c:v>2006.4</c:v>
                </c:pt>
                <c:pt idx="74">
                  <c:v>2007.1</c:v>
                </c:pt>
                <c:pt idx="75">
                  <c:v>2007.2</c:v>
                </c:pt>
                <c:pt idx="76">
                  <c:v>2007.3</c:v>
                </c:pt>
                <c:pt idx="77">
                  <c:v>2007.4</c:v>
                </c:pt>
                <c:pt idx="78">
                  <c:v>2008.1</c:v>
                </c:pt>
                <c:pt idx="79">
                  <c:v>2008.2</c:v>
                </c:pt>
                <c:pt idx="80">
                  <c:v>2008.3</c:v>
                </c:pt>
                <c:pt idx="81">
                  <c:v>2008.4</c:v>
                </c:pt>
                <c:pt idx="82">
                  <c:v>2009.1</c:v>
                </c:pt>
                <c:pt idx="83">
                  <c:v>2009.2</c:v>
                </c:pt>
                <c:pt idx="84">
                  <c:v>2009.3</c:v>
                </c:pt>
                <c:pt idx="85">
                  <c:v>2009.4</c:v>
                </c:pt>
                <c:pt idx="86">
                  <c:v>2010.1</c:v>
                </c:pt>
                <c:pt idx="87">
                  <c:v>2010.2</c:v>
                </c:pt>
                <c:pt idx="88">
                  <c:v>2010.3</c:v>
                </c:pt>
                <c:pt idx="89">
                  <c:v>2010.4</c:v>
                </c:pt>
                <c:pt idx="90">
                  <c:v>2011.1</c:v>
                </c:pt>
                <c:pt idx="91">
                  <c:v>2011.2</c:v>
                </c:pt>
                <c:pt idx="92">
                  <c:v>2011.3</c:v>
                </c:pt>
                <c:pt idx="93">
                  <c:v>2011.4</c:v>
                </c:pt>
                <c:pt idx="94">
                  <c:v>2012.1</c:v>
                </c:pt>
                <c:pt idx="95">
                  <c:v>2012.2</c:v>
                </c:pt>
                <c:pt idx="96">
                  <c:v>2012.3</c:v>
                </c:pt>
                <c:pt idx="97">
                  <c:v>2012.4</c:v>
                </c:pt>
                <c:pt idx="98">
                  <c:v>2013.1</c:v>
                </c:pt>
                <c:pt idx="99">
                  <c:v>2013.2</c:v>
                </c:pt>
                <c:pt idx="100">
                  <c:v>2013.3</c:v>
                </c:pt>
                <c:pt idx="101">
                  <c:v>2013.4</c:v>
                </c:pt>
                <c:pt idx="102">
                  <c:v>2014.1</c:v>
                </c:pt>
                <c:pt idx="103">
                  <c:v>2014.2</c:v>
                </c:pt>
                <c:pt idx="104">
                  <c:v>2014.3</c:v>
                </c:pt>
                <c:pt idx="105">
                  <c:v>2014.4</c:v>
                </c:pt>
                <c:pt idx="106">
                  <c:v>2015.1</c:v>
                </c:pt>
                <c:pt idx="107">
                  <c:v>2015.2</c:v>
                </c:pt>
                <c:pt idx="108">
                  <c:v>2015.3</c:v>
                </c:pt>
              </c:numCache>
            </c:numRef>
          </c:cat>
          <c:val>
            <c:numRef>
              <c:f>Sheet1!$B$2:$B$110</c:f>
              <c:numCache>
                <c:formatCode>0.0%</c:formatCode>
                <c:ptCount val="109"/>
                <c:pt idx="0">
                  <c:v>0.62744320095669137</c:v>
                </c:pt>
                <c:pt idx="1">
                  <c:v>0.62900523271728037</c:v>
                </c:pt>
                <c:pt idx="2">
                  <c:v>0.62811827701202916</c:v>
                </c:pt>
                <c:pt idx="3">
                  <c:v>0.62786051342824079</c:v>
                </c:pt>
                <c:pt idx="4">
                  <c:v>0.62952871465895999</c:v>
                </c:pt>
                <c:pt idx="5">
                  <c:v>0.63068911412852779</c:v>
                </c:pt>
                <c:pt idx="6">
                  <c:v>0.6326786297717153</c:v>
                </c:pt>
                <c:pt idx="7">
                  <c:v>0.63347333511272608</c:v>
                </c:pt>
                <c:pt idx="8">
                  <c:v>0.63187579997650423</c:v>
                </c:pt>
                <c:pt idx="9">
                  <c:v>0.63110159965025991</c:v>
                </c:pt>
                <c:pt idx="10">
                  <c:v>0.63058099136981072</c:v>
                </c:pt>
                <c:pt idx="11">
                  <c:v>0.6294850933812991</c:v>
                </c:pt>
                <c:pt idx="12">
                  <c:v>0.62734010281375452</c:v>
                </c:pt>
                <c:pt idx="13">
                  <c:v>0.62556217722996355</c:v>
                </c:pt>
                <c:pt idx="14">
                  <c:v>0.62530287164143983</c:v>
                </c:pt>
                <c:pt idx="15">
                  <c:v>0.6276674093879786</c:v>
                </c:pt>
                <c:pt idx="16">
                  <c:v>0.63003072469828625</c:v>
                </c:pt>
                <c:pt idx="17">
                  <c:v>0.6307266580537092</c:v>
                </c:pt>
                <c:pt idx="18">
                  <c:v>0.63100026918801033</c:v>
                </c:pt>
                <c:pt idx="19">
                  <c:v>0.63474933643524201</c:v>
                </c:pt>
                <c:pt idx="20">
                  <c:v>0.63877401135909007</c:v>
                </c:pt>
                <c:pt idx="21">
                  <c:v>0.64381323184523065</c:v>
                </c:pt>
                <c:pt idx="22">
                  <c:v>0.65142585743623016</c:v>
                </c:pt>
                <c:pt idx="23">
                  <c:v>0.65589393938266272</c:v>
                </c:pt>
                <c:pt idx="24">
                  <c:v>0.66093372818439833</c:v>
                </c:pt>
                <c:pt idx="25">
                  <c:v>0.6661984312063447</c:v>
                </c:pt>
                <c:pt idx="26">
                  <c:v>0.66673345628658121</c:v>
                </c:pt>
                <c:pt idx="27">
                  <c:v>0.66529215947367482</c:v>
                </c:pt>
                <c:pt idx="28">
                  <c:v>0.66381899240260767</c:v>
                </c:pt>
                <c:pt idx="29">
                  <c:v>0.66072273788094815</c:v>
                </c:pt>
                <c:pt idx="30">
                  <c:v>0.6590624020068987</c:v>
                </c:pt>
                <c:pt idx="31">
                  <c:v>0.65955617923503951</c:v>
                </c:pt>
                <c:pt idx="32">
                  <c:v>0.65998544260316927</c:v>
                </c:pt>
                <c:pt idx="33">
                  <c:v>0.65915964852197972</c:v>
                </c:pt>
                <c:pt idx="34">
                  <c:v>0.65561492435433733</c:v>
                </c:pt>
                <c:pt idx="35">
                  <c:v>0.65332778927838253</c:v>
                </c:pt>
                <c:pt idx="36">
                  <c:v>0.65152855683090816</c:v>
                </c:pt>
                <c:pt idx="37">
                  <c:v>0.64800822456115548</c:v>
                </c:pt>
                <c:pt idx="38">
                  <c:v>0.64620689885592131</c:v>
                </c:pt>
                <c:pt idx="39">
                  <c:v>0.64693708856216037</c:v>
                </c:pt>
                <c:pt idx="40">
                  <c:v>0.64960456393842758</c:v>
                </c:pt>
                <c:pt idx="41">
                  <c:v>0.65263687112654045</c:v>
                </c:pt>
                <c:pt idx="42">
                  <c:v>0.65250872770146706</c:v>
                </c:pt>
                <c:pt idx="43">
                  <c:v>0.65037329499759644</c:v>
                </c:pt>
                <c:pt idx="44">
                  <c:v>0.64792775494666099</c:v>
                </c:pt>
                <c:pt idx="45">
                  <c:v>0.6452909176867625</c:v>
                </c:pt>
                <c:pt idx="46">
                  <c:v>0.6442838481196308</c:v>
                </c:pt>
                <c:pt idx="47">
                  <c:v>0.64160869985546043</c:v>
                </c:pt>
                <c:pt idx="48">
                  <c:v>0.63880921856188311</c:v>
                </c:pt>
                <c:pt idx="49">
                  <c:v>0.63950699920244314</c:v>
                </c:pt>
                <c:pt idx="50">
                  <c:v>0.64015870964691646</c:v>
                </c:pt>
                <c:pt idx="51">
                  <c:v>0.63791930318690604</c:v>
                </c:pt>
                <c:pt idx="52">
                  <c:v>0.63729706887538795</c:v>
                </c:pt>
                <c:pt idx="53">
                  <c:v>0.63995740340359342</c:v>
                </c:pt>
                <c:pt idx="54">
                  <c:v>0.64246227424959079</c:v>
                </c:pt>
                <c:pt idx="55">
                  <c:v>0.64289402665429729</c:v>
                </c:pt>
                <c:pt idx="56">
                  <c:v>0.6430511098595505</c:v>
                </c:pt>
                <c:pt idx="57">
                  <c:v>0.64192652645846149</c:v>
                </c:pt>
                <c:pt idx="58">
                  <c:v>0.64158047009782315</c:v>
                </c:pt>
                <c:pt idx="59">
                  <c:v>0.64103070743408175</c:v>
                </c:pt>
                <c:pt idx="60">
                  <c:v>0.63658369401818493</c:v>
                </c:pt>
                <c:pt idx="61">
                  <c:v>0.63237117216931937</c:v>
                </c:pt>
                <c:pt idx="62">
                  <c:v>0.62827608724621264</c:v>
                </c:pt>
                <c:pt idx="63">
                  <c:v>0.62517066272575628</c:v>
                </c:pt>
                <c:pt idx="64">
                  <c:v>0.62292447962582165</c:v>
                </c:pt>
                <c:pt idx="65">
                  <c:v>0.61950588156288233</c:v>
                </c:pt>
                <c:pt idx="66">
                  <c:v>0.61715424741088709</c:v>
                </c:pt>
                <c:pt idx="67">
                  <c:v>0.61805903361108416</c:v>
                </c:pt>
                <c:pt idx="68">
                  <c:v>0.62039084361170616</c:v>
                </c:pt>
                <c:pt idx="69">
                  <c:v>0.62391945429892304</c:v>
                </c:pt>
                <c:pt idx="70">
                  <c:v>0.62899429389482453</c:v>
                </c:pt>
                <c:pt idx="71">
                  <c:v>0.63596150305196997</c:v>
                </c:pt>
                <c:pt idx="72">
                  <c:v>0.64123477432853293</c:v>
                </c:pt>
                <c:pt idx="73">
                  <c:v>0.64221367874975666</c:v>
                </c:pt>
                <c:pt idx="74">
                  <c:v>0.63819139224243115</c:v>
                </c:pt>
                <c:pt idx="75">
                  <c:v>0.63262516257103441</c:v>
                </c:pt>
                <c:pt idx="76">
                  <c:v>0.63075965782445242</c:v>
                </c:pt>
                <c:pt idx="77">
                  <c:v>0.62903674934939924</c:v>
                </c:pt>
                <c:pt idx="78">
                  <c:v>0.62484854376682208</c:v>
                </c:pt>
                <c:pt idx="79">
                  <c:v>0.62235703799832187</c:v>
                </c:pt>
                <c:pt idx="80">
                  <c:v>0.62114490413244672</c:v>
                </c:pt>
                <c:pt idx="81">
                  <c:v>0.61988356182171733</c:v>
                </c:pt>
                <c:pt idx="82">
                  <c:v>0.61964923450539133</c:v>
                </c:pt>
                <c:pt idx="83">
                  <c:v>0.61747852683982374</c:v>
                </c:pt>
                <c:pt idx="84">
                  <c:v>0.6117651563181763</c:v>
                </c:pt>
                <c:pt idx="85">
                  <c:v>0.60905612948480359</c:v>
                </c:pt>
                <c:pt idx="86">
                  <c:v>0.61338602322427471</c:v>
                </c:pt>
                <c:pt idx="87">
                  <c:v>0.6159262071767817</c:v>
                </c:pt>
                <c:pt idx="88">
                  <c:v>0.61723767008570929</c:v>
                </c:pt>
                <c:pt idx="89">
                  <c:v>0.61934089235956591</c:v>
                </c:pt>
                <c:pt idx="90">
                  <c:v>0.61991215447881709</c:v>
                </c:pt>
                <c:pt idx="91">
                  <c:v>0.61796564592718417</c:v>
                </c:pt>
                <c:pt idx="92">
                  <c:v>0.61598920843536342</c:v>
                </c:pt>
                <c:pt idx="93">
                  <c:v>0.61284691685668946</c:v>
                </c:pt>
                <c:pt idx="94">
                  <c:v>0.60735178646166454</c:v>
                </c:pt>
                <c:pt idx="95">
                  <c:v>0.60496644036729119</c:v>
                </c:pt>
                <c:pt idx="96">
                  <c:v>0.60407650959489412</c:v>
                </c:pt>
                <c:pt idx="97">
                  <c:v>0.60230271710330141</c:v>
                </c:pt>
                <c:pt idx="98">
                  <c:v>0.59933570314128382</c:v>
                </c:pt>
                <c:pt idx="99">
                  <c:v>0.59532905449598272</c:v>
                </c:pt>
                <c:pt idx="100">
                  <c:v>0.58982422562467351</c:v>
                </c:pt>
                <c:pt idx="101">
                  <c:v>0.58384831767485801</c:v>
                </c:pt>
                <c:pt idx="102">
                  <c:v>0.5798983106390968</c:v>
                </c:pt>
                <c:pt idx="103">
                  <c:v>0.57650377662281671</c:v>
                </c:pt>
                <c:pt idx="104">
                  <c:v>0.57318811919442014</c:v>
                </c:pt>
                <c:pt idx="105">
                  <c:v>0.571086868142341</c:v>
                </c:pt>
                <c:pt idx="106">
                  <c:v>0.571086868142341</c:v>
                </c:pt>
                <c:pt idx="107">
                  <c:v>0.56799999999999995</c:v>
                </c:pt>
                <c:pt idx="108">
                  <c:v>0.56599999999999995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Sheet1!$A$2:$A$110</c:f>
              <c:numCache>
                <c:formatCode>General</c:formatCode>
                <c:ptCount val="109"/>
                <c:pt idx="0">
                  <c:v>1988.3</c:v>
                </c:pt>
                <c:pt idx="1">
                  <c:v>1988.4</c:v>
                </c:pt>
                <c:pt idx="2">
                  <c:v>1989.1</c:v>
                </c:pt>
                <c:pt idx="3">
                  <c:v>1989.2</c:v>
                </c:pt>
                <c:pt idx="4">
                  <c:v>1989.3</c:v>
                </c:pt>
                <c:pt idx="5">
                  <c:v>1989.4</c:v>
                </c:pt>
                <c:pt idx="6">
                  <c:v>1990.1</c:v>
                </c:pt>
                <c:pt idx="7">
                  <c:v>1990.2</c:v>
                </c:pt>
                <c:pt idx="8">
                  <c:v>1990.3</c:v>
                </c:pt>
                <c:pt idx="9">
                  <c:v>1990.4</c:v>
                </c:pt>
                <c:pt idx="10">
                  <c:v>1991.1</c:v>
                </c:pt>
                <c:pt idx="11">
                  <c:v>1991.2</c:v>
                </c:pt>
                <c:pt idx="12">
                  <c:v>1991.3</c:v>
                </c:pt>
                <c:pt idx="13">
                  <c:v>1991.4</c:v>
                </c:pt>
                <c:pt idx="14">
                  <c:v>1992.1</c:v>
                </c:pt>
                <c:pt idx="15">
                  <c:v>1992.2</c:v>
                </c:pt>
                <c:pt idx="16">
                  <c:v>1992.3</c:v>
                </c:pt>
                <c:pt idx="17">
                  <c:v>1992.4</c:v>
                </c:pt>
                <c:pt idx="18">
                  <c:v>1993.1</c:v>
                </c:pt>
                <c:pt idx="19">
                  <c:v>1993.2</c:v>
                </c:pt>
                <c:pt idx="20">
                  <c:v>1993.3</c:v>
                </c:pt>
                <c:pt idx="21">
                  <c:v>1993.4</c:v>
                </c:pt>
                <c:pt idx="22">
                  <c:v>1994.1</c:v>
                </c:pt>
                <c:pt idx="23">
                  <c:v>1994.2</c:v>
                </c:pt>
                <c:pt idx="24">
                  <c:v>1994.3</c:v>
                </c:pt>
                <c:pt idx="25">
                  <c:v>1994.4</c:v>
                </c:pt>
                <c:pt idx="26">
                  <c:v>1995.1</c:v>
                </c:pt>
                <c:pt idx="27">
                  <c:v>1995.2</c:v>
                </c:pt>
                <c:pt idx="28">
                  <c:v>1995.3</c:v>
                </c:pt>
                <c:pt idx="29">
                  <c:v>1995.4</c:v>
                </c:pt>
                <c:pt idx="30">
                  <c:v>1996.1</c:v>
                </c:pt>
                <c:pt idx="31">
                  <c:v>1996.2</c:v>
                </c:pt>
                <c:pt idx="32">
                  <c:v>1996.3</c:v>
                </c:pt>
                <c:pt idx="33">
                  <c:v>1996.4</c:v>
                </c:pt>
                <c:pt idx="34">
                  <c:v>1997.1</c:v>
                </c:pt>
                <c:pt idx="35">
                  <c:v>1997.2</c:v>
                </c:pt>
                <c:pt idx="36">
                  <c:v>1997.3</c:v>
                </c:pt>
                <c:pt idx="37">
                  <c:v>1997.4</c:v>
                </c:pt>
                <c:pt idx="38">
                  <c:v>1998.1</c:v>
                </c:pt>
                <c:pt idx="39">
                  <c:v>1998.2</c:v>
                </c:pt>
                <c:pt idx="40">
                  <c:v>1998.3</c:v>
                </c:pt>
                <c:pt idx="41">
                  <c:v>1998.4</c:v>
                </c:pt>
                <c:pt idx="42">
                  <c:v>1999.1</c:v>
                </c:pt>
                <c:pt idx="43">
                  <c:v>1999.2</c:v>
                </c:pt>
                <c:pt idx="44">
                  <c:v>1999.3</c:v>
                </c:pt>
                <c:pt idx="45">
                  <c:v>1999.4</c:v>
                </c:pt>
                <c:pt idx="46">
                  <c:v>2000.1</c:v>
                </c:pt>
                <c:pt idx="47">
                  <c:v>2000.2</c:v>
                </c:pt>
                <c:pt idx="48">
                  <c:v>2000.3</c:v>
                </c:pt>
                <c:pt idx="49">
                  <c:v>2000.4</c:v>
                </c:pt>
                <c:pt idx="50">
                  <c:v>2001.1</c:v>
                </c:pt>
                <c:pt idx="51">
                  <c:v>2001.2</c:v>
                </c:pt>
                <c:pt idx="52">
                  <c:v>2001.3</c:v>
                </c:pt>
                <c:pt idx="53">
                  <c:v>2001.4</c:v>
                </c:pt>
                <c:pt idx="54">
                  <c:v>2002.1</c:v>
                </c:pt>
                <c:pt idx="55">
                  <c:v>2002.2</c:v>
                </c:pt>
                <c:pt idx="56">
                  <c:v>2002.3</c:v>
                </c:pt>
                <c:pt idx="57">
                  <c:v>2002.4</c:v>
                </c:pt>
                <c:pt idx="58">
                  <c:v>2003.1</c:v>
                </c:pt>
                <c:pt idx="59">
                  <c:v>2003.2</c:v>
                </c:pt>
                <c:pt idx="60">
                  <c:v>2003.3</c:v>
                </c:pt>
                <c:pt idx="61">
                  <c:v>2003.4</c:v>
                </c:pt>
                <c:pt idx="62">
                  <c:v>2004.1</c:v>
                </c:pt>
                <c:pt idx="63">
                  <c:v>2004.2</c:v>
                </c:pt>
                <c:pt idx="64">
                  <c:v>2004.3</c:v>
                </c:pt>
                <c:pt idx="65">
                  <c:v>2004.4</c:v>
                </c:pt>
                <c:pt idx="66">
                  <c:v>2005.1</c:v>
                </c:pt>
                <c:pt idx="67">
                  <c:v>2005.2</c:v>
                </c:pt>
                <c:pt idx="68">
                  <c:v>2005.3</c:v>
                </c:pt>
                <c:pt idx="69">
                  <c:v>2005.4</c:v>
                </c:pt>
                <c:pt idx="70">
                  <c:v>2006.1</c:v>
                </c:pt>
                <c:pt idx="71">
                  <c:v>2006.2</c:v>
                </c:pt>
                <c:pt idx="72">
                  <c:v>2006.3</c:v>
                </c:pt>
                <c:pt idx="73">
                  <c:v>2006.4</c:v>
                </c:pt>
                <c:pt idx="74">
                  <c:v>2007.1</c:v>
                </c:pt>
                <c:pt idx="75">
                  <c:v>2007.2</c:v>
                </c:pt>
                <c:pt idx="76">
                  <c:v>2007.3</c:v>
                </c:pt>
                <c:pt idx="77">
                  <c:v>2007.4</c:v>
                </c:pt>
                <c:pt idx="78">
                  <c:v>2008.1</c:v>
                </c:pt>
                <c:pt idx="79">
                  <c:v>2008.2</c:v>
                </c:pt>
                <c:pt idx="80">
                  <c:v>2008.3</c:v>
                </c:pt>
                <c:pt idx="81">
                  <c:v>2008.4</c:v>
                </c:pt>
                <c:pt idx="82">
                  <c:v>2009.1</c:v>
                </c:pt>
                <c:pt idx="83">
                  <c:v>2009.2</c:v>
                </c:pt>
                <c:pt idx="84">
                  <c:v>2009.3</c:v>
                </c:pt>
                <c:pt idx="85">
                  <c:v>2009.4</c:v>
                </c:pt>
                <c:pt idx="86">
                  <c:v>2010.1</c:v>
                </c:pt>
                <c:pt idx="87">
                  <c:v>2010.2</c:v>
                </c:pt>
                <c:pt idx="88">
                  <c:v>2010.3</c:v>
                </c:pt>
                <c:pt idx="89">
                  <c:v>2010.4</c:v>
                </c:pt>
                <c:pt idx="90">
                  <c:v>2011.1</c:v>
                </c:pt>
                <c:pt idx="91">
                  <c:v>2011.2</c:v>
                </c:pt>
                <c:pt idx="92">
                  <c:v>2011.3</c:v>
                </c:pt>
                <c:pt idx="93">
                  <c:v>2011.4</c:v>
                </c:pt>
                <c:pt idx="94">
                  <c:v>2012.1</c:v>
                </c:pt>
                <c:pt idx="95">
                  <c:v>2012.2</c:v>
                </c:pt>
                <c:pt idx="96">
                  <c:v>2012.3</c:v>
                </c:pt>
                <c:pt idx="97">
                  <c:v>2012.4</c:v>
                </c:pt>
                <c:pt idx="98">
                  <c:v>2013.1</c:v>
                </c:pt>
                <c:pt idx="99">
                  <c:v>2013.2</c:v>
                </c:pt>
                <c:pt idx="100">
                  <c:v>2013.3</c:v>
                </c:pt>
                <c:pt idx="101">
                  <c:v>2013.4</c:v>
                </c:pt>
                <c:pt idx="102">
                  <c:v>2014.1</c:v>
                </c:pt>
                <c:pt idx="103">
                  <c:v>2014.2</c:v>
                </c:pt>
                <c:pt idx="104">
                  <c:v>2014.3</c:v>
                </c:pt>
                <c:pt idx="105">
                  <c:v>2014.4</c:v>
                </c:pt>
                <c:pt idx="106">
                  <c:v>2015.1</c:v>
                </c:pt>
                <c:pt idx="107">
                  <c:v>2015.2</c:v>
                </c:pt>
                <c:pt idx="108">
                  <c:v>2015.3</c:v>
                </c:pt>
              </c:numCache>
            </c:numRef>
          </c:cat>
          <c:val>
            <c:numRef>
              <c:f>Sheet1!$C$2:$C$110</c:f>
              <c:numCache>
                <c:formatCode>0.0%</c:formatCode>
                <c:ptCount val="109"/>
                <c:pt idx="0">
                  <c:v>0.66</c:v>
                </c:pt>
                <c:pt idx="1">
                  <c:v>0.66099999999999992</c:v>
                </c:pt>
                <c:pt idx="2">
                  <c:v>0.66400000000000003</c:v>
                </c:pt>
                <c:pt idx="3">
                  <c:v>0.66400000000000003</c:v>
                </c:pt>
                <c:pt idx="4">
                  <c:v>0.66500000000000004</c:v>
                </c:pt>
                <c:pt idx="5">
                  <c:v>0.66500000000000004</c:v>
                </c:pt>
                <c:pt idx="6">
                  <c:v>0.66700000000000004</c:v>
                </c:pt>
                <c:pt idx="7">
                  <c:v>0.66500000000000004</c:v>
                </c:pt>
                <c:pt idx="8">
                  <c:v>0.66500000000000004</c:v>
                </c:pt>
                <c:pt idx="9">
                  <c:v>0.66400000000000003</c:v>
                </c:pt>
                <c:pt idx="10">
                  <c:v>0.66200000000000003</c:v>
                </c:pt>
                <c:pt idx="11">
                  <c:v>0.66299999999999992</c:v>
                </c:pt>
                <c:pt idx="12">
                  <c:v>0.66099999999999992</c:v>
                </c:pt>
                <c:pt idx="13">
                  <c:v>0.66099999999999992</c:v>
                </c:pt>
                <c:pt idx="14">
                  <c:v>0.66299999999999992</c:v>
                </c:pt>
                <c:pt idx="15">
                  <c:v>0.66599999999999993</c:v>
                </c:pt>
                <c:pt idx="16">
                  <c:v>0.66599999999999993</c:v>
                </c:pt>
                <c:pt idx="17">
                  <c:v>0.66299999999999992</c:v>
                </c:pt>
                <c:pt idx="18">
                  <c:v>0.66200000000000003</c:v>
                </c:pt>
                <c:pt idx="19">
                  <c:v>0.66299999999999992</c:v>
                </c:pt>
                <c:pt idx="20">
                  <c:v>0.66299999999999992</c:v>
                </c:pt>
                <c:pt idx="21">
                  <c:v>0.66299999999999992</c:v>
                </c:pt>
                <c:pt idx="22">
                  <c:v>0.66599999999999993</c:v>
                </c:pt>
                <c:pt idx="23">
                  <c:v>0.66500000000000004</c:v>
                </c:pt>
                <c:pt idx="24">
                  <c:v>0.66500000000000004</c:v>
                </c:pt>
                <c:pt idx="25">
                  <c:v>0.66700000000000004</c:v>
                </c:pt>
                <c:pt idx="26">
                  <c:v>0.66799999999999993</c:v>
                </c:pt>
                <c:pt idx="27">
                  <c:v>0.66599999999999993</c:v>
                </c:pt>
                <c:pt idx="28">
                  <c:v>0.66599999999999993</c:v>
                </c:pt>
                <c:pt idx="29">
                  <c:v>0.66500000000000004</c:v>
                </c:pt>
                <c:pt idx="30">
                  <c:v>0.66500000000000004</c:v>
                </c:pt>
                <c:pt idx="31">
                  <c:v>0.66700000000000004</c:v>
                </c:pt>
                <c:pt idx="32">
                  <c:v>0.66799999999999993</c:v>
                </c:pt>
                <c:pt idx="33">
                  <c:v>0.67</c:v>
                </c:pt>
                <c:pt idx="34">
                  <c:v>0.67</c:v>
                </c:pt>
                <c:pt idx="35">
                  <c:v>0.67099999999999993</c:v>
                </c:pt>
                <c:pt idx="36">
                  <c:v>0.67200000000000004</c:v>
                </c:pt>
                <c:pt idx="37">
                  <c:v>0.67200000000000004</c:v>
                </c:pt>
                <c:pt idx="38">
                  <c:v>0.67099999999999993</c:v>
                </c:pt>
                <c:pt idx="39">
                  <c:v>0.67</c:v>
                </c:pt>
                <c:pt idx="40">
                  <c:v>0.67099999999999993</c:v>
                </c:pt>
                <c:pt idx="41">
                  <c:v>0.67200000000000004</c:v>
                </c:pt>
                <c:pt idx="42">
                  <c:v>0.67099999999999993</c:v>
                </c:pt>
                <c:pt idx="43">
                  <c:v>0.67099999999999993</c:v>
                </c:pt>
                <c:pt idx="44">
                  <c:v>0.67</c:v>
                </c:pt>
                <c:pt idx="45">
                  <c:v>0.67099999999999993</c:v>
                </c:pt>
                <c:pt idx="46">
                  <c:v>0.67299999999999993</c:v>
                </c:pt>
                <c:pt idx="47">
                  <c:v>0.67200000000000004</c:v>
                </c:pt>
                <c:pt idx="48">
                  <c:v>0.66900000000000004</c:v>
                </c:pt>
                <c:pt idx="49">
                  <c:v>0.66900000000000004</c:v>
                </c:pt>
                <c:pt idx="50">
                  <c:v>0.67200000000000004</c:v>
                </c:pt>
                <c:pt idx="51">
                  <c:v>0.66799999999999993</c:v>
                </c:pt>
                <c:pt idx="52">
                  <c:v>0.66700000000000004</c:v>
                </c:pt>
                <c:pt idx="53">
                  <c:v>0.66700000000000004</c:v>
                </c:pt>
                <c:pt idx="54">
                  <c:v>0.66599999999999993</c:v>
                </c:pt>
                <c:pt idx="55">
                  <c:v>0.66700000000000004</c:v>
                </c:pt>
                <c:pt idx="56">
                  <c:v>0.66599999999999993</c:v>
                </c:pt>
                <c:pt idx="57">
                  <c:v>0.66400000000000003</c:v>
                </c:pt>
                <c:pt idx="58">
                  <c:v>0.66400000000000003</c:v>
                </c:pt>
                <c:pt idx="59">
                  <c:v>0.66400000000000003</c:v>
                </c:pt>
                <c:pt idx="60">
                  <c:v>0.66099999999999992</c:v>
                </c:pt>
                <c:pt idx="61">
                  <c:v>0.66</c:v>
                </c:pt>
                <c:pt idx="62">
                  <c:v>0.66</c:v>
                </c:pt>
                <c:pt idx="63">
                  <c:v>0.66</c:v>
                </c:pt>
                <c:pt idx="64">
                  <c:v>0.66</c:v>
                </c:pt>
                <c:pt idx="65">
                  <c:v>0.65900000000000003</c:v>
                </c:pt>
                <c:pt idx="66">
                  <c:v>0.65900000000000003</c:v>
                </c:pt>
                <c:pt idx="67">
                  <c:v>0.66099999999999992</c:v>
                </c:pt>
                <c:pt idx="68">
                  <c:v>0.66099999999999992</c:v>
                </c:pt>
                <c:pt idx="69">
                  <c:v>0.66</c:v>
                </c:pt>
                <c:pt idx="70">
                  <c:v>0.66099999999999992</c:v>
                </c:pt>
                <c:pt idx="71">
                  <c:v>0.66099999999999992</c:v>
                </c:pt>
                <c:pt idx="72">
                  <c:v>0.66099999999999992</c:v>
                </c:pt>
                <c:pt idx="73">
                  <c:v>0.66299999999999992</c:v>
                </c:pt>
                <c:pt idx="74">
                  <c:v>0.66299999999999992</c:v>
                </c:pt>
                <c:pt idx="75">
                  <c:v>0.66</c:v>
                </c:pt>
                <c:pt idx="76">
                  <c:v>0.65900000000000003</c:v>
                </c:pt>
                <c:pt idx="77">
                  <c:v>0.65900000000000003</c:v>
                </c:pt>
                <c:pt idx="78">
                  <c:v>0.66099999999999992</c:v>
                </c:pt>
                <c:pt idx="79">
                  <c:v>0.66</c:v>
                </c:pt>
                <c:pt idx="80">
                  <c:v>0.66099999999999992</c:v>
                </c:pt>
                <c:pt idx="81">
                  <c:v>0.65900000000000003</c:v>
                </c:pt>
                <c:pt idx="82">
                  <c:v>0.65700000000000003</c:v>
                </c:pt>
                <c:pt idx="83">
                  <c:v>0.65700000000000003</c:v>
                </c:pt>
                <c:pt idx="84">
                  <c:v>0.65300000000000002</c:v>
                </c:pt>
                <c:pt idx="85">
                  <c:v>0.64900000000000002</c:v>
                </c:pt>
                <c:pt idx="86">
                  <c:v>0.64900000000000002</c:v>
                </c:pt>
                <c:pt idx="87">
                  <c:v>0.64900000000000002</c:v>
                </c:pt>
                <c:pt idx="88">
                  <c:v>0.64599999999999991</c:v>
                </c:pt>
                <c:pt idx="89">
                  <c:v>0.64400000000000002</c:v>
                </c:pt>
                <c:pt idx="90">
                  <c:v>0.64200000000000002</c:v>
                </c:pt>
                <c:pt idx="91">
                  <c:v>0.6409999999999999</c:v>
                </c:pt>
                <c:pt idx="92">
                  <c:v>0.6409999999999999</c:v>
                </c:pt>
                <c:pt idx="93">
                  <c:v>0.6409999999999999</c:v>
                </c:pt>
                <c:pt idx="94">
                  <c:v>0.63800000000000001</c:v>
                </c:pt>
                <c:pt idx="95">
                  <c:v>0.63800000000000001</c:v>
                </c:pt>
                <c:pt idx="96">
                  <c:v>0.63600000000000001</c:v>
                </c:pt>
                <c:pt idx="97">
                  <c:v>0.63700000000000001</c:v>
                </c:pt>
                <c:pt idx="98">
                  <c:v>0.63500000000000001</c:v>
                </c:pt>
                <c:pt idx="99">
                  <c:v>0.63400000000000001</c:v>
                </c:pt>
                <c:pt idx="100">
                  <c:v>0.63200000000000001</c:v>
                </c:pt>
                <c:pt idx="101">
                  <c:v>0.629</c:v>
                </c:pt>
                <c:pt idx="102">
                  <c:v>0.63100000000000001</c:v>
                </c:pt>
                <c:pt idx="103">
                  <c:v>0.628</c:v>
                </c:pt>
                <c:pt idx="104">
                  <c:v>0.628</c:v>
                </c:pt>
                <c:pt idx="105">
                  <c:v>0.628</c:v>
                </c:pt>
                <c:pt idx="106">
                  <c:v>0.628</c:v>
                </c:pt>
                <c:pt idx="107">
                  <c:v>0.628</c:v>
                </c:pt>
                <c:pt idx="108">
                  <c:v>0.625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19680"/>
        <c:axId val="109321216"/>
      </c:lineChart>
      <c:catAx>
        <c:axId val="1093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00"/>
            </a:pPr>
            <a:endParaRPr lang="en-US"/>
          </a:p>
        </c:txPr>
        <c:crossAx val="109321216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09321216"/>
        <c:scaling>
          <c:orientation val="minMax"/>
          <c:min val="0.5600000000000000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 smtClean="0"/>
                  <a:t>Participation</a:t>
                </a:r>
                <a:r>
                  <a:rPr lang="en-US" sz="1400" b="1" baseline="0" dirty="0" smtClean="0"/>
                  <a:t> Rate (%)</a:t>
                </a:r>
                <a:endParaRPr lang="en-US" sz="1400" b="1" dirty="0"/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9319680"/>
        <c:crosses val="autoZero"/>
        <c:crossBetween val="midCat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8459864391951003"/>
          <c:y val="0.6566117877260127"/>
          <c:w val="0.20796308447555165"/>
          <c:h val="7.7882006079591476E-2"/>
        </c:manualLayout>
      </c:layout>
      <c:overlay val="0"/>
      <c:spPr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3.3  Educ'!$B$17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3.3  Educ'!$C$15:$E$16</c:f>
              <c:strCache>
                <c:ptCount val="3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</c:strCache>
            </c:strRef>
          </c:cat>
          <c:val>
            <c:numRef>
              <c:f>'Fig 3.3  Educ'!$C$17:$E$17</c:f>
              <c:numCache>
                <c:formatCode>General</c:formatCode>
                <c:ptCount val="3"/>
                <c:pt idx="0">
                  <c:v>80.900000000000006</c:v>
                </c:pt>
                <c:pt idx="1">
                  <c:v>83.1</c:v>
                </c:pt>
                <c:pt idx="2">
                  <c:v>85.6</c:v>
                </c:pt>
              </c:numCache>
            </c:numRef>
          </c:val>
        </c:ser>
        <c:ser>
          <c:idx val="1"/>
          <c:order val="1"/>
          <c:tx>
            <c:strRef>
              <c:f>'Fig 3.3  Educ'!$B$18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3.3  Educ'!$C$15:$E$16</c:f>
              <c:strCache>
                <c:ptCount val="3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</c:strCache>
            </c:strRef>
          </c:cat>
          <c:val>
            <c:numRef>
              <c:f>'Fig 3.3  Educ'!$C$18:$E$18</c:f>
              <c:numCache>
                <c:formatCode>General</c:formatCode>
                <c:ptCount val="3"/>
                <c:pt idx="0">
                  <c:v>84.1</c:v>
                </c:pt>
                <c:pt idx="1">
                  <c:v>85.3</c:v>
                </c:pt>
                <c:pt idx="2">
                  <c:v>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19456"/>
        <c:axId val="100420992"/>
      </c:barChart>
      <c:catAx>
        <c:axId val="100419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420992"/>
        <c:crosses val="autoZero"/>
        <c:auto val="1"/>
        <c:lblAlgn val="ctr"/>
        <c:lblOffset val="100"/>
        <c:noMultiLvlLbl val="0"/>
      </c:catAx>
      <c:valAx>
        <c:axId val="100420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ercentage </a:t>
                </a:r>
                <a:r>
                  <a:rPr lang="en-US" dirty="0"/>
                  <a:t>of the population aged 25 years and older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419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690398075240603"/>
          <c:y val="4.5912438028579763E-2"/>
          <c:w val="0.13707716355136959"/>
          <c:h val="0.1147413918737608"/>
        </c:manualLayout>
      </c:layout>
      <c:overlay val="1"/>
      <c:spPr>
        <a:ln>
          <a:noFill/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3.3  Educ'!$H$17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3.3  Educ'!$I$15:$K$16</c:f>
              <c:strCache>
                <c:ptCount val="3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</c:strCache>
            </c:strRef>
          </c:cat>
          <c:val>
            <c:numRef>
              <c:f>'Fig 3.3  Educ'!$I$17:$K$17</c:f>
              <c:numCache>
                <c:formatCode>0.0</c:formatCode>
                <c:ptCount val="3"/>
                <c:pt idx="0" formatCode="General">
                  <c:v>21.7</c:v>
                </c:pt>
                <c:pt idx="1">
                  <c:v>23</c:v>
                </c:pt>
                <c:pt idx="2" formatCode="General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'Fig 3.3  Educ'!$H$18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 3.3  Educ'!$I$15:$K$16</c:f>
              <c:strCache>
                <c:ptCount val="3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</c:strCache>
            </c:strRef>
          </c:cat>
          <c:val>
            <c:numRef>
              <c:f>'Fig 3.3  Educ'!$I$18:$K$18</c:f>
              <c:numCache>
                <c:formatCode>General</c:formatCode>
                <c:ptCount val="3"/>
                <c:pt idx="0" formatCode="0.0">
                  <c:v>27</c:v>
                </c:pt>
                <c:pt idx="1">
                  <c:v>27.900000000000002</c:v>
                </c:pt>
                <c:pt idx="2">
                  <c:v>29.599999999999998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463744"/>
        <c:axId val="100465280"/>
      </c:barChart>
      <c:catAx>
        <c:axId val="10046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465280"/>
        <c:crosses val="autoZero"/>
        <c:auto val="1"/>
        <c:lblAlgn val="ctr"/>
        <c:lblOffset val="100"/>
        <c:noMultiLvlLbl val="0"/>
      </c:catAx>
      <c:valAx>
        <c:axId val="100465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</a:t>
                </a:r>
                <a:r>
                  <a:rPr lang="en-US" dirty="0" smtClean="0"/>
                  <a:t>ercentage </a:t>
                </a:r>
                <a:r>
                  <a:rPr lang="en-US" dirty="0"/>
                  <a:t>of the population aged 25 years and older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0463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007719359276032"/>
          <c:y val="1.3957751248835831E-2"/>
          <c:w val="0.11198490813648296"/>
          <c:h val="0.11171759938001764"/>
        </c:manualLayout>
      </c:layout>
      <c:overlay val="1"/>
      <c:spPr>
        <a:ln>
          <a:noFill/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4940347250372"/>
          <c:y val="4.5277522376619833E-2"/>
          <c:w val="0.87064481938734439"/>
          <c:h val="0.81471881269002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3.7 Diseases'!$B$5</c:f>
              <c:strCache>
                <c:ptCount val="1"/>
                <c:pt idx="0">
                  <c:v>TN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cat>
            <c:strRef>
              <c:f>'Fig 3.7 Diseases'!$C$4:$J$4</c:f>
              <c:strCache>
                <c:ptCount val="8"/>
                <c:pt idx="0">
                  <c:v>Heart Attack</c:v>
                </c:pt>
                <c:pt idx="1">
                  <c:v>Coronary Heart Disease</c:v>
                </c:pt>
                <c:pt idx="2">
                  <c:v>Stroke</c:v>
                </c:pt>
                <c:pt idx="3">
                  <c:v>Diabetes</c:v>
                </c:pt>
                <c:pt idx="4">
                  <c:v>Skin Cancer</c:v>
                </c:pt>
                <c:pt idx="5">
                  <c:v>Other types of cancer</c:v>
                </c:pt>
                <c:pt idx="6">
                  <c:v>Kidney disease</c:v>
                </c:pt>
                <c:pt idx="7">
                  <c:v>Depression</c:v>
                </c:pt>
              </c:strCache>
            </c:strRef>
          </c:cat>
          <c:val>
            <c:numRef>
              <c:f>'Fig 3.7 Diseases'!$C$5:$J$5</c:f>
              <c:numCache>
                <c:formatCode>General</c:formatCode>
                <c:ptCount val="8"/>
                <c:pt idx="0">
                  <c:v>6.9</c:v>
                </c:pt>
                <c:pt idx="1">
                  <c:v>6.3</c:v>
                </c:pt>
                <c:pt idx="2">
                  <c:v>4</c:v>
                </c:pt>
                <c:pt idx="3">
                  <c:v>12.2</c:v>
                </c:pt>
                <c:pt idx="4">
                  <c:v>6.7</c:v>
                </c:pt>
                <c:pt idx="5">
                  <c:v>7.9</c:v>
                </c:pt>
                <c:pt idx="6">
                  <c:v>2.2999999999999998</c:v>
                </c:pt>
                <c:pt idx="7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'Fig 3.7 Diseases'!$B$6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cat>
            <c:strRef>
              <c:f>'Fig 3.7 Diseases'!$C$4:$J$4</c:f>
              <c:strCache>
                <c:ptCount val="8"/>
                <c:pt idx="0">
                  <c:v>Heart Attack</c:v>
                </c:pt>
                <c:pt idx="1">
                  <c:v>Coronary Heart Disease</c:v>
                </c:pt>
                <c:pt idx="2">
                  <c:v>Stroke</c:v>
                </c:pt>
                <c:pt idx="3">
                  <c:v>Diabetes</c:v>
                </c:pt>
                <c:pt idx="4">
                  <c:v>Skin Cancer</c:v>
                </c:pt>
                <c:pt idx="5">
                  <c:v>Other types of cancer</c:v>
                </c:pt>
                <c:pt idx="6">
                  <c:v>Kidney disease</c:v>
                </c:pt>
                <c:pt idx="7">
                  <c:v>Depression</c:v>
                </c:pt>
              </c:strCache>
            </c:strRef>
          </c:cat>
          <c:val>
            <c:numRef>
              <c:f>'Fig 3.7 Diseases'!$C$6:$J$6</c:f>
              <c:numCache>
                <c:formatCode>General</c:formatCode>
                <c:ptCount val="8"/>
                <c:pt idx="0">
                  <c:v>4.3</c:v>
                </c:pt>
                <c:pt idx="1">
                  <c:v>4.0999999999999996</c:v>
                </c:pt>
                <c:pt idx="2">
                  <c:v>2.8</c:v>
                </c:pt>
                <c:pt idx="3">
                  <c:v>9.6999999999999993</c:v>
                </c:pt>
                <c:pt idx="4">
                  <c:v>6</c:v>
                </c:pt>
                <c:pt idx="5">
                  <c:v>6.7</c:v>
                </c:pt>
                <c:pt idx="6">
                  <c:v>2.5</c:v>
                </c:pt>
                <c:pt idx="7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85728"/>
        <c:axId val="30199808"/>
      </c:barChart>
      <c:catAx>
        <c:axId val="3018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0199808"/>
        <c:crosses val="autoZero"/>
        <c:auto val="1"/>
        <c:lblAlgn val="ctr"/>
        <c:lblOffset val="100"/>
        <c:noMultiLvlLbl val="0"/>
      </c:catAx>
      <c:valAx>
        <c:axId val="30199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</a:t>
                </a:r>
                <a:r>
                  <a:rPr lang="en-US" sz="1200" dirty="0" smtClean="0"/>
                  <a:t>ercentage </a:t>
                </a:r>
                <a:r>
                  <a:rPr lang="en-US" sz="1200" dirty="0"/>
                  <a:t>ever</a:t>
                </a:r>
                <a:r>
                  <a:rPr lang="en-US" sz="1200" baseline="0" dirty="0"/>
                  <a:t> told had health issue by a doctor (%)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1981021317989071E-2"/>
              <c:y val="5.9293713676049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018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432042869641289"/>
          <c:y val="0.10146799358413532"/>
          <c:w val="0.12988676642387803"/>
          <c:h val="0.10044279642212602"/>
        </c:manualLayout>
      </c:layout>
      <c:overlay val="0"/>
      <c:spPr>
        <a:ln>
          <a:solidFill>
            <a:sysClr val="windowText" lastClr="00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SUVLV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2009.1</c:v>
                </c:pt>
                <c:pt idx="1">
                  <c:v>2009.2</c:v>
                </c:pt>
                <c:pt idx="2">
                  <c:v>2009.3</c:v>
                </c:pt>
                <c:pt idx="3">
                  <c:v>2009.4</c:v>
                </c:pt>
                <c:pt idx="4">
                  <c:v>2010.1</c:v>
                </c:pt>
                <c:pt idx="5">
                  <c:v>2010.2</c:v>
                </c:pt>
                <c:pt idx="6">
                  <c:v>2010.3</c:v>
                </c:pt>
                <c:pt idx="7">
                  <c:v>2010.4</c:v>
                </c:pt>
                <c:pt idx="8">
                  <c:v>2011.1</c:v>
                </c:pt>
                <c:pt idx="9">
                  <c:v>2011.2</c:v>
                </c:pt>
                <c:pt idx="10">
                  <c:v>2011.3</c:v>
                </c:pt>
                <c:pt idx="11">
                  <c:v>2011.4</c:v>
                </c:pt>
                <c:pt idx="12">
                  <c:v>2012.1</c:v>
                </c:pt>
                <c:pt idx="13">
                  <c:v>2012.2</c:v>
                </c:pt>
                <c:pt idx="14">
                  <c:v>2012.3</c:v>
                </c:pt>
                <c:pt idx="15">
                  <c:v>2012.4</c:v>
                </c:pt>
                <c:pt idx="16">
                  <c:v>2013.1</c:v>
                </c:pt>
                <c:pt idx="17">
                  <c:v>2013.2</c:v>
                </c:pt>
                <c:pt idx="18">
                  <c:v>2013.3</c:v>
                </c:pt>
                <c:pt idx="19">
                  <c:v>2013.4</c:v>
                </c:pt>
                <c:pt idx="20">
                  <c:v>2014.1</c:v>
                </c:pt>
                <c:pt idx="21">
                  <c:v>2014.2</c:v>
                </c:pt>
                <c:pt idx="22">
                  <c:v>2014.3</c:v>
                </c:pt>
                <c:pt idx="23">
                  <c:v>2014.4</c:v>
                </c:pt>
                <c:pt idx="24">
                  <c:v>2015.1</c:v>
                </c:pt>
                <c:pt idx="25">
                  <c:v>2015.2</c:v>
                </c:pt>
                <c:pt idx="26">
                  <c:v>2015.3</c:v>
                </c:pt>
                <c:pt idx="27">
                  <c:v>2015.4</c:v>
                </c:pt>
                <c:pt idx="28">
                  <c:v>2016.1</c:v>
                </c:pt>
                <c:pt idx="29">
                  <c:v>2016.2</c:v>
                </c:pt>
                <c:pt idx="30">
                  <c:v>2016.3</c:v>
                </c:pt>
                <c:pt idx="31">
                  <c:v>2016.4</c:v>
                </c:pt>
                <c:pt idx="32">
                  <c:v>2017.1</c:v>
                </c:pt>
                <c:pt idx="33">
                  <c:v>2017.2</c:v>
                </c:pt>
                <c:pt idx="34">
                  <c:v>2017.3</c:v>
                </c:pt>
                <c:pt idx="35">
                  <c:v>2017.4</c:v>
                </c:pt>
                <c:pt idx="36">
                  <c:v>2018.1</c:v>
                </c:pt>
                <c:pt idx="37">
                  <c:v>2018.2</c:v>
                </c:pt>
              </c:numCache>
            </c:numRef>
          </c:cat>
          <c:val>
            <c:numRef>
              <c:f>Sheet1!$B$2:$B$39</c:f>
              <c:numCache>
                <c:formatCode>0.000</c:formatCode>
                <c:ptCount val="38"/>
                <c:pt idx="0">
                  <c:v>9.3829999999999991</c:v>
                </c:pt>
                <c:pt idx="1">
                  <c:v>9.7166666666666597</c:v>
                </c:pt>
                <c:pt idx="2">
                  <c:v>11.761333333333299</c:v>
                </c:pt>
                <c:pt idx="3">
                  <c:v>10.748666666666599</c:v>
                </c:pt>
                <c:pt idx="4">
                  <c:v>10.7756666666666</c:v>
                </c:pt>
                <c:pt idx="5">
                  <c:v>11.486333333333301</c:v>
                </c:pt>
                <c:pt idx="6">
                  <c:v>11.7403333333333</c:v>
                </c:pt>
                <c:pt idx="7">
                  <c:v>12.216333333333299</c:v>
                </c:pt>
                <c:pt idx="8">
                  <c:v>12.753</c:v>
                </c:pt>
                <c:pt idx="9">
                  <c:v>12.2413333333333</c:v>
                </c:pt>
                <c:pt idx="10">
                  <c:v>12.566333333333301</c:v>
                </c:pt>
                <c:pt idx="11">
                  <c:v>13.38</c:v>
                </c:pt>
                <c:pt idx="12">
                  <c:v>14.2663333333333</c:v>
                </c:pt>
                <c:pt idx="13">
                  <c:v>14.220666666666601</c:v>
                </c:pt>
                <c:pt idx="14">
                  <c:v>14.357666666666599</c:v>
                </c:pt>
                <c:pt idx="15">
                  <c:v>14.9266666666666</c:v>
                </c:pt>
                <c:pt idx="16">
                  <c:v>15.418666666666599</c:v>
                </c:pt>
                <c:pt idx="17">
                  <c:v>15.478999999999999</c:v>
                </c:pt>
                <c:pt idx="18">
                  <c:v>15.596</c:v>
                </c:pt>
                <c:pt idx="19">
                  <c:v>15.633666666666601</c:v>
                </c:pt>
                <c:pt idx="20">
                  <c:v>15.753</c:v>
                </c:pt>
                <c:pt idx="21">
                  <c:v>16.527333333333299</c:v>
                </c:pt>
                <c:pt idx="22">
                  <c:v>16.698333333333299</c:v>
                </c:pt>
                <c:pt idx="23">
                  <c:v>16.7626666666666</c:v>
                </c:pt>
                <c:pt idx="24">
                  <c:v>16.6727736793604</c:v>
                </c:pt>
                <c:pt idx="25">
                  <c:v>17.095560914603599</c:v>
                </c:pt>
                <c:pt idx="26">
                  <c:v>17.754819999999999</c:v>
                </c:pt>
                <c:pt idx="27">
                  <c:v>17.7256</c:v>
                </c:pt>
                <c:pt idx="28">
                  <c:v>17.670000000000002</c:v>
                </c:pt>
                <c:pt idx="29">
                  <c:v>17.673500000000001</c:v>
                </c:pt>
                <c:pt idx="30">
                  <c:v>17.801480000000002</c:v>
                </c:pt>
                <c:pt idx="31">
                  <c:v>17.898199999999999</c:v>
                </c:pt>
                <c:pt idx="32">
                  <c:v>18.084330000000001</c:v>
                </c:pt>
                <c:pt idx="33">
                  <c:v>18.177009999999999</c:v>
                </c:pt>
                <c:pt idx="34">
                  <c:v>18.233989999999999</c:v>
                </c:pt>
                <c:pt idx="35">
                  <c:v>18.25198</c:v>
                </c:pt>
                <c:pt idx="36">
                  <c:v>18.177</c:v>
                </c:pt>
                <c:pt idx="37">
                  <c:v>18.115100000000002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59680"/>
        <c:axId val="92361472"/>
      </c:lineChart>
      <c:catAx>
        <c:axId val="92359680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23614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92361472"/>
        <c:scaling>
          <c:orientation val="minMax"/>
          <c:min val="8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Units,</a:t>
                </a:r>
                <a:r>
                  <a:rPr lang="en-US" sz="1200" baseline="0" dirty="0" smtClean="0"/>
                  <a:t> millions annual rate</a:t>
                </a:r>
                <a:endParaRPr lang="en-US" sz="12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92359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9521604938271604"/>
          <c:y val="3.9284457252522831E-2"/>
        </c:manualLayout>
      </c:layout>
      <c:overlay val="0"/>
      <c:txPr>
        <a:bodyPr/>
        <a:lstStyle/>
        <a:p>
          <a:pPr>
            <a:defRPr>
              <a:solidFill>
                <a:schemeClr val="accent3">
                  <a:lumMod val="50000"/>
                </a:schemeClr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0253475260037"/>
          <c:y val="2.6556116344742545E-2"/>
          <c:w val="0.86296527170214821"/>
          <c:h val="0.84864105163917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 w="15875"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15875">
                <a:noFill/>
              </a:ln>
            </c:spPr>
          </c:dPt>
          <c:dLbls>
            <c:txPr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VA</c:v>
                </c:pt>
                <c:pt idx="1">
                  <c:v>U.S.</c:v>
                </c:pt>
                <c:pt idx="2">
                  <c:v>FL</c:v>
                </c:pt>
                <c:pt idx="3">
                  <c:v>LA</c:v>
                </c:pt>
                <c:pt idx="4">
                  <c:v>Southeast</c:v>
                </c:pt>
                <c:pt idx="5">
                  <c:v>TN</c:v>
                </c:pt>
                <c:pt idx="6">
                  <c:v>NC</c:v>
                </c:pt>
                <c:pt idx="7">
                  <c:v>GA</c:v>
                </c:pt>
                <c:pt idx="8">
                  <c:v>AR</c:v>
                </c:pt>
                <c:pt idx="9">
                  <c:v>KY</c:v>
                </c:pt>
                <c:pt idx="10">
                  <c:v>AL</c:v>
                </c:pt>
                <c:pt idx="11">
                  <c:v>SC</c:v>
                </c:pt>
                <c:pt idx="12">
                  <c:v>WV</c:v>
                </c:pt>
                <c:pt idx="13">
                  <c:v>MS</c:v>
                </c:pt>
              </c:strCache>
            </c:strRef>
          </c:cat>
          <c:val>
            <c:numRef>
              <c:f>Sheet1!$B$2:$B$15</c:f>
              <c:numCache>
                <c:formatCode>#,##0</c:formatCode>
                <c:ptCount val="14"/>
                <c:pt idx="0">
                  <c:v>49710</c:v>
                </c:pt>
                <c:pt idx="1">
                  <c:v>46129</c:v>
                </c:pt>
                <c:pt idx="2">
                  <c:v>42645</c:v>
                </c:pt>
                <c:pt idx="3">
                  <c:v>42287</c:v>
                </c:pt>
                <c:pt idx="4">
                  <c:v>40843</c:v>
                </c:pt>
                <c:pt idx="5">
                  <c:v>40654</c:v>
                </c:pt>
                <c:pt idx="6">
                  <c:v>39646</c:v>
                </c:pt>
                <c:pt idx="7">
                  <c:v>39097</c:v>
                </c:pt>
                <c:pt idx="8">
                  <c:v>37751</c:v>
                </c:pt>
                <c:pt idx="9">
                  <c:v>37654</c:v>
                </c:pt>
                <c:pt idx="10">
                  <c:v>37493</c:v>
                </c:pt>
                <c:pt idx="11">
                  <c:v>36934</c:v>
                </c:pt>
                <c:pt idx="12">
                  <c:v>36644</c:v>
                </c:pt>
                <c:pt idx="13">
                  <c:v>34333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0578688"/>
        <c:axId val="150580224"/>
      </c:barChart>
      <c:catAx>
        <c:axId val="1505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150580224"/>
        <c:crosses val="autoZero"/>
        <c:auto val="1"/>
        <c:lblAlgn val="ctr"/>
        <c:lblOffset val="100"/>
        <c:tickLblSkip val="1"/>
        <c:noMultiLvlLbl val="0"/>
      </c:catAx>
      <c:valAx>
        <c:axId val="150580224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Per Capita Personal Income ($)</a:t>
                </a:r>
                <a:endParaRPr lang="en-US" sz="1400" dirty="0"/>
              </a:p>
            </c:rich>
          </c:tx>
          <c:layout/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5786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72329153300282"/>
          <c:y val="2.9518807272354473E-2"/>
          <c:w val="0.85389557208126754"/>
          <c:h val="0.842432835273473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Adjusted for Tax Rate Changes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Sheet1!$A$2:$A$44</c:f>
              <c:strCache>
                <c:ptCount val="4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2015*</c:v>
                </c:pt>
              </c:strCache>
            </c:strRef>
          </c:cat>
          <c:val>
            <c:numRef>
              <c:f>Sheet1!$B$2:$B$44</c:f>
              <c:numCache>
                <c:formatCode>0.0</c:formatCode>
                <c:ptCount val="43"/>
                <c:pt idx="0">
                  <c:v>13.519715552672572</c:v>
                </c:pt>
                <c:pt idx="1">
                  <c:v>11.9800842249147</c:v>
                </c:pt>
                <c:pt idx="2">
                  <c:v>6.0989575216778391</c:v>
                </c:pt>
                <c:pt idx="3">
                  <c:v>8.9548790436000836</c:v>
                </c:pt>
                <c:pt idx="4">
                  <c:v>9.9088601870328539</c:v>
                </c:pt>
                <c:pt idx="5">
                  <c:v>13.775776260454631</c:v>
                </c:pt>
                <c:pt idx="6">
                  <c:v>12.911816287499889</c:v>
                </c:pt>
                <c:pt idx="7">
                  <c:v>4.2487514462066223</c:v>
                </c:pt>
                <c:pt idx="8">
                  <c:v>6.1807523930785147</c:v>
                </c:pt>
                <c:pt idx="9">
                  <c:v>7.0840309370827859</c:v>
                </c:pt>
                <c:pt idx="10">
                  <c:v>5.2934249542853307</c:v>
                </c:pt>
                <c:pt idx="11">
                  <c:v>9.1571364225245802</c:v>
                </c:pt>
                <c:pt idx="12">
                  <c:v>11.220412438300698</c:v>
                </c:pt>
                <c:pt idx="13">
                  <c:v>6.8916249824188425</c:v>
                </c:pt>
                <c:pt idx="14">
                  <c:v>6.9166935479791247</c:v>
                </c:pt>
                <c:pt idx="15">
                  <c:v>7.4575676551775549</c:v>
                </c:pt>
                <c:pt idx="16">
                  <c:v>4.4046214187604349</c:v>
                </c:pt>
                <c:pt idx="17">
                  <c:v>5.2015291964629951</c:v>
                </c:pt>
                <c:pt idx="18">
                  <c:v>0.24231294611651855</c:v>
                </c:pt>
                <c:pt idx="19">
                  <c:v>6.0938196660048183</c:v>
                </c:pt>
                <c:pt idx="20">
                  <c:v>6.60208577485073</c:v>
                </c:pt>
                <c:pt idx="21">
                  <c:v>9.2833004562584254</c:v>
                </c:pt>
                <c:pt idx="22">
                  <c:v>9.7098065324294325</c:v>
                </c:pt>
                <c:pt idx="23">
                  <c:v>5.8918988799090855</c:v>
                </c:pt>
                <c:pt idx="24">
                  <c:v>6.0596891974712186</c:v>
                </c:pt>
                <c:pt idx="25">
                  <c:v>4.9926983971301242</c:v>
                </c:pt>
                <c:pt idx="26">
                  <c:v>6.0069841233294063</c:v>
                </c:pt>
                <c:pt idx="27">
                  <c:v>5.8544806490694601</c:v>
                </c:pt>
                <c:pt idx="28">
                  <c:v>0.92769129352290314</c:v>
                </c:pt>
                <c:pt idx="29">
                  <c:v>5.1402681799461725E-2</c:v>
                </c:pt>
                <c:pt idx="30">
                  <c:v>1.3081062554581635</c:v>
                </c:pt>
                <c:pt idx="31">
                  <c:v>5.8255013315364756</c:v>
                </c:pt>
                <c:pt idx="32">
                  <c:v>4.8317315788162896</c:v>
                </c:pt>
                <c:pt idx="33">
                  <c:v>6.9620620762631313</c:v>
                </c:pt>
                <c:pt idx="34">
                  <c:v>4.6006863789191721</c:v>
                </c:pt>
                <c:pt idx="35">
                  <c:v>0.52495028433590107</c:v>
                </c:pt>
                <c:pt idx="36">
                  <c:v>-7.7415296110535436</c:v>
                </c:pt>
                <c:pt idx="37">
                  <c:v>-2.5735167027873707</c:v>
                </c:pt>
                <c:pt idx="38">
                  <c:v>5.4532856273043162</c:v>
                </c:pt>
                <c:pt idx="39">
                  <c:v>6.2518478732211058</c:v>
                </c:pt>
                <c:pt idx="40">
                  <c:v>1.6244291258015853</c:v>
                </c:pt>
                <c:pt idx="41">
                  <c:v>3.9104392470051375</c:v>
                </c:pt>
                <c:pt idx="42">
                  <c:v>5.816474980099362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44"/>
              <c:layout>
                <c:manualLayout>
                  <c:x val="-1.0802469135802469E-2"/>
                  <c:y val="-5.5800983327564467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Sheet1!$A$2:$A$44</c:f>
              <c:strCache>
                <c:ptCount val="4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  <c:pt idx="42">
                  <c:v>2015*</c:v>
                </c:pt>
              </c:strCache>
            </c:strRef>
          </c:cat>
          <c:val>
            <c:numRef>
              <c:f>Sheet1!$C$2:$C$44</c:f>
              <c:numCache>
                <c:formatCode>0.0</c:formatCode>
                <c:ptCount val="43"/>
                <c:pt idx="0">
                  <c:v>13.519715552672572</c:v>
                </c:pt>
                <c:pt idx="1">
                  <c:v>11.9800842249147</c:v>
                </c:pt>
                <c:pt idx="2">
                  <c:v>6.0989575216778391</c:v>
                </c:pt>
                <c:pt idx="3">
                  <c:v>16.737370403857255</c:v>
                </c:pt>
                <c:pt idx="4">
                  <c:v>31.890632224439418</c:v>
                </c:pt>
                <c:pt idx="5">
                  <c:v>13.775776260454631</c:v>
                </c:pt>
                <c:pt idx="6">
                  <c:v>12.911816287499889</c:v>
                </c:pt>
                <c:pt idx="7">
                  <c:v>4.2487514462066223</c:v>
                </c:pt>
                <c:pt idx="8">
                  <c:v>6.1807523930785147</c:v>
                </c:pt>
                <c:pt idx="9">
                  <c:v>7.0840309370827859</c:v>
                </c:pt>
                <c:pt idx="10">
                  <c:v>5.2934249542853307</c:v>
                </c:pt>
                <c:pt idx="11">
                  <c:v>15.2214217793315</c:v>
                </c:pt>
                <c:pt idx="12">
                  <c:v>28.781530191716609</c:v>
                </c:pt>
                <c:pt idx="13">
                  <c:v>6.8916249824188425</c:v>
                </c:pt>
                <c:pt idx="14">
                  <c:v>6.9166935479791247</c:v>
                </c:pt>
                <c:pt idx="15">
                  <c:v>7.4575676551775549</c:v>
                </c:pt>
                <c:pt idx="16">
                  <c:v>4.4046214187604349</c:v>
                </c:pt>
                <c:pt idx="17">
                  <c:v>5.2015291964629951</c:v>
                </c:pt>
                <c:pt idx="18">
                  <c:v>0.24231294611651855</c:v>
                </c:pt>
                <c:pt idx="19">
                  <c:v>8.5050428402321909</c:v>
                </c:pt>
                <c:pt idx="20">
                  <c:v>13.708891493174091</c:v>
                </c:pt>
                <c:pt idx="21">
                  <c:v>9.2833004562584254</c:v>
                </c:pt>
                <c:pt idx="22">
                  <c:v>9.7098065324294325</c:v>
                </c:pt>
                <c:pt idx="23">
                  <c:v>5.8918988799090855</c:v>
                </c:pt>
                <c:pt idx="24">
                  <c:v>6.0596891974712186</c:v>
                </c:pt>
                <c:pt idx="25">
                  <c:v>4.9926983971301242</c:v>
                </c:pt>
                <c:pt idx="26">
                  <c:v>6.0069841233294063</c:v>
                </c:pt>
                <c:pt idx="27">
                  <c:v>5.8544806490694601</c:v>
                </c:pt>
                <c:pt idx="28">
                  <c:v>0.92769129352290314</c:v>
                </c:pt>
                <c:pt idx="29">
                  <c:v>5.1402681799461725E-2</c:v>
                </c:pt>
                <c:pt idx="30">
                  <c:v>17.489262115704985</c:v>
                </c:pt>
                <c:pt idx="31">
                  <c:v>6.4591869682522507</c:v>
                </c:pt>
                <c:pt idx="32">
                  <c:v>4.8317315788162896</c:v>
                </c:pt>
                <c:pt idx="33">
                  <c:v>6.9620620762631313</c:v>
                </c:pt>
                <c:pt idx="34">
                  <c:v>4.6006863789191721</c:v>
                </c:pt>
                <c:pt idx="35">
                  <c:v>0.52495028433590107</c:v>
                </c:pt>
                <c:pt idx="36">
                  <c:v>-7.7415296110535436</c:v>
                </c:pt>
                <c:pt idx="37">
                  <c:v>-2.5735167027873707</c:v>
                </c:pt>
                <c:pt idx="38">
                  <c:v>5.4532856273043162</c:v>
                </c:pt>
                <c:pt idx="39">
                  <c:v>6.2518478732211058</c:v>
                </c:pt>
                <c:pt idx="40">
                  <c:v>1.6240131803968216</c:v>
                </c:pt>
                <c:pt idx="41">
                  <c:v>3.9104392470051375</c:v>
                </c:pt>
                <c:pt idx="42">
                  <c:v>5.816474980099362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99328"/>
        <c:axId val="150917504"/>
      </c:lineChart>
      <c:catAx>
        <c:axId val="15089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/>
          <a:lstStyle/>
          <a:p>
            <a:pPr>
              <a:defRPr sz="1200" b="1"/>
            </a:pPr>
            <a:endParaRPr lang="en-US"/>
          </a:p>
        </c:txPr>
        <c:crossAx val="150917504"/>
        <c:crosses val="autoZero"/>
        <c:auto val="1"/>
        <c:lblAlgn val="ctr"/>
        <c:lblOffset val="100"/>
        <c:tickLblSkip val="2"/>
        <c:noMultiLvlLbl val="0"/>
      </c:catAx>
      <c:valAx>
        <c:axId val="1509175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 smtClean="0"/>
                  <a:t>Growth (%)</a:t>
                </a:r>
                <a:endParaRPr lang="en-US" sz="1400" b="1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089932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55428198211334689"/>
          <c:y val="7.2956865302890306E-2"/>
          <c:w val="0.41458406240886558"/>
          <c:h val="0.1663971107137002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61859372841553"/>
          <c:y val="4.4080656206061122E-2"/>
          <c:w val="0.77454033706313041"/>
          <c:h val="0.868128815358754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Tax Revenues as Share of PI</c:v>
                </c:pt>
              </c:strCache>
            </c:strRef>
          </c:tx>
          <c:spPr>
            <a:ln w="34925">
              <a:solidFill>
                <a:schemeClr val="accent3">
                  <a:lumMod val="50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00</c:v>
                </c:pt>
                <c:pt idx="13">
                  <c:v>01</c:v>
                </c:pt>
                <c:pt idx="14">
                  <c:v>02</c:v>
                </c:pt>
                <c:pt idx="15">
                  <c:v>03</c:v>
                </c:pt>
                <c:pt idx="16">
                  <c:v>04</c:v>
                </c:pt>
                <c:pt idx="17">
                  <c:v>05</c:v>
                </c:pt>
                <c:pt idx="18">
                  <c:v>06</c:v>
                </c:pt>
                <c:pt idx="19">
                  <c:v>07</c:v>
                </c:pt>
                <c:pt idx="20">
                  <c:v>08</c:v>
                </c:pt>
                <c:pt idx="21">
                  <c:v>09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5.5038340640146677</c:v>
                </c:pt>
                <c:pt idx="1">
                  <c:v>5.34977756222204</c:v>
                </c:pt>
                <c:pt idx="2">
                  <c:v>5.2412708942547415</c:v>
                </c:pt>
                <c:pt idx="3">
                  <c:v>4.9979615181868242</c:v>
                </c:pt>
                <c:pt idx="4">
                  <c:v>4.9191368865721934</c:v>
                </c:pt>
                <c:pt idx="5">
                  <c:v>5.442849688177402</c:v>
                </c:pt>
                <c:pt idx="6">
                  <c:v>5.3280821863798673</c:v>
                </c:pt>
                <c:pt idx="7">
                  <c:v>5.222492852675316</c:v>
                </c:pt>
                <c:pt idx="8">
                  <c:v>5.1662036598951921</c:v>
                </c:pt>
                <c:pt idx="9">
                  <c:v>5.1576944128912041</c:v>
                </c:pt>
                <c:pt idx="10">
                  <c:v>5.1227474638565713</c:v>
                </c:pt>
                <c:pt idx="11">
                  <c:v>4.8687089310835194</c:v>
                </c:pt>
                <c:pt idx="12">
                  <c:v>5.0064215400914733</c:v>
                </c:pt>
                <c:pt idx="13">
                  <c:v>4.7993002810810159</c:v>
                </c:pt>
                <c:pt idx="14">
                  <c:v>4.5819502058337136</c:v>
                </c:pt>
                <c:pt idx="15">
                  <c:v>5.0338100194909234</c:v>
                </c:pt>
                <c:pt idx="16">
                  <c:v>5.1381908573755277</c:v>
                </c:pt>
                <c:pt idx="17">
                  <c:v>5.1883812782403265</c:v>
                </c:pt>
                <c:pt idx="18">
                  <c:v>5.260805085945341</c:v>
                </c:pt>
                <c:pt idx="19">
                  <c:v>5.3776460722630013</c:v>
                </c:pt>
                <c:pt idx="20">
                  <c:v>5.1490176581810241</c:v>
                </c:pt>
                <c:pt idx="21">
                  <c:v>4.6774389846131248</c:v>
                </c:pt>
                <c:pt idx="22">
                  <c:v>4.5654761177078331</c:v>
                </c:pt>
                <c:pt idx="23">
                  <c:v>4.5640965199441439</c:v>
                </c:pt>
                <c:pt idx="24">
                  <c:v>4.6519443292770832</c:v>
                </c:pt>
                <c:pt idx="25">
                  <c:v>4.592213466202792</c:v>
                </c:pt>
                <c:pt idx="26" formatCode="0.0000000">
                  <c:v>4.4969095908547265</c:v>
                </c:pt>
                <c:pt idx="27" formatCode="0.0000000">
                  <c:v>4.6903060527004836</c:v>
                </c:pt>
                <c:pt idx="28" formatCode="0.0000000">
                  <c:v>4.5652196642411251</c:v>
                </c:pt>
                <c:pt idx="29" formatCode="0.0000000">
                  <c:v>4.4904205563113742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50912"/>
        <c:axId val="15176089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Tax Revenues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Sheet1!$A$2:$A$31</c:f>
              <c:strCache>
                <c:ptCount val="30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00</c:v>
                </c:pt>
                <c:pt idx="13">
                  <c:v>01</c:v>
                </c:pt>
                <c:pt idx="14">
                  <c:v>02</c:v>
                </c:pt>
                <c:pt idx="15">
                  <c:v>03</c:v>
                </c:pt>
                <c:pt idx="16">
                  <c:v>04</c:v>
                </c:pt>
                <c:pt idx="17">
                  <c:v>05</c:v>
                </c:pt>
                <c:pt idx="18">
                  <c:v>06</c:v>
                </c:pt>
                <c:pt idx="19">
                  <c:v>07</c:v>
                </c:pt>
                <c:pt idx="20">
                  <c:v>08</c:v>
                </c:pt>
                <c:pt idx="21">
                  <c:v>09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3779.9683999999997</c:v>
                </c:pt>
                <c:pt idx="1">
                  <c:v>3996.1149999999998</c:v>
                </c:pt>
                <c:pt idx="2">
                  <c:v>4164.8549999999996</c:v>
                </c:pt>
                <c:pt idx="3">
                  <c:v>4190.1360999999997</c:v>
                </c:pt>
                <c:pt idx="4">
                  <c:v>4426.6847000000007</c:v>
                </c:pt>
                <c:pt idx="5">
                  <c:v>5297.8049999999985</c:v>
                </c:pt>
                <c:pt idx="6">
                  <c:v>5493.320999999999</c:v>
                </c:pt>
                <c:pt idx="7">
                  <c:v>5825.7415000000001</c:v>
                </c:pt>
                <c:pt idx="8">
                  <c:v>6107.3157469999987</c:v>
                </c:pt>
                <c:pt idx="9">
                  <c:v>6453.9639799999995</c:v>
                </c:pt>
                <c:pt idx="10">
                  <c:v>6915.422700000001</c:v>
                </c:pt>
                <c:pt idx="11">
                  <c:v>7028.6948999999995</c:v>
                </c:pt>
                <c:pt idx="12">
                  <c:v>7592.5811553599997</c:v>
                </c:pt>
                <c:pt idx="13">
                  <c:v>7688.0558000000001</c:v>
                </c:pt>
                <c:pt idx="14">
                  <c:v>7499.4774000000007</c:v>
                </c:pt>
                <c:pt idx="15">
                  <c:v>8494.9850000000006</c:v>
                </c:pt>
                <c:pt idx="16">
                  <c:v>9125.9805000000015</c:v>
                </c:pt>
                <c:pt idx="17">
                  <c:v>9670.5973000000013</c:v>
                </c:pt>
                <c:pt idx="18">
                  <c:v>10322.758000000002</c:v>
                </c:pt>
                <c:pt idx="19">
                  <c:v>11084.700500000001</c:v>
                </c:pt>
                <c:pt idx="20">
                  <c:v>11152.183200000003</c:v>
                </c:pt>
                <c:pt idx="21">
                  <c:v>10188.129999999999</c:v>
                </c:pt>
                <c:pt idx="22">
                  <c:v>10045.845799999999</c:v>
                </c:pt>
                <c:pt idx="23" formatCode="0.0000">
                  <c:v>10573.302200000002</c:v>
                </c:pt>
                <c:pt idx="24" formatCode="0.0000">
                  <c:v>11370.715099999999</c:v>
                </c:pt>
                <c:pt idx="25" formatCode="0.0000">
                  <c:v>11703.912200000001</c:v>
                </c:pt>
                <c:pt idx="26" formatCode="0.0000">
                  <c:v>11744.7111</c:v>
                </c:pt>
                <c:pt idx="27" formatCode="0.0000">
                  <c:v>12732.734899999999</c:v>
                </c:pt>
                <c:pt idx="28" formatCode="0.0000">
                  <c:v>12956.995037999999</c:v>
                </c:pt>
                <c:pt idx="29" formatCode="0.0000">
                  <c:v>13303.174001459998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63200"/>
        <c:axId val="151842816"/>
      </c:lineChart>
      <c:catAx>
        <c:axId val="15175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00000"/>
          <a:lstStyle/>
          <a:p>
            <a:pPr>
              <a:defRPr sz="1200" b="1"/>
            </a:pPr>
            <a:endParaRPr lang="en-US"/>
          </a:p>
        </c:txPr>
        <c:crossAx val="15176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760896"/>
        <c:scaling>
          <c:orientation val="minMax"/>
          <c:min val="2.5"/>
        </c:scaling>
        <c:delete val="0"/>
        <c:axPos val="r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en-US" b="1" dirty="0">
                    <a:latin typeface="+mn-lt"/>
                  </a:rPr>
                  <a:t>Tax Revenues as Share of  PI (%)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1750912"/>
        <c:crosses val="max"/>
        <c:crossBetween val="midCat"/>
      </c:valAx>
      <c:catAx>
        <c:axId val="15176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1842816"/>
        <c:crosses val="autoZero"/>
        <c:auto val="1"/>
        <c:lblAlgn val="ctr"/>
        <c:lblOffset val="100"/>
        <c:noMultiLvlLbl val="0"/>
      </c:catAx>
      <c:valAx>
        <c:axId val="151842816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176320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51803575539899616"/>
          <c:y val="0.71160178713615851"/>
          <c:w val="0.36016208500253255"/>
          <c:h val="0.1287582942581615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4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6167979002625"/>
          <c:y val="3.6283710904652787E-2"/>
          <c:w val="0.82750993281803065"/>
          <c:h val="0.877842551320160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Revenues</c:v>
                </c:pt>
              </c:strCache>
            </c:strRef>
          </c:tx>
          <c:spPr>
            <a:ln w="349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Sheet1!$B$2:$B$16</c:f>
              <c:numCache>
                <c:formatCode>#,##0.0</c:formatCode>
                <c:ptCount val="15"/>
                <c:pt idx="0">
                  <c:v>8462.9850000000006</c:v>
                </c:pt>
                <c:pt idx="1">
                  <c:v>9093.9805000000015</c:v>
                </c:pt>
                <c:pt idx="2">
                  <c:v>9638.5973000000013</c:v>
                </c:pt>
                <c:pt idx="3">
                  <c:v>10290.758000000002</c:v>
                </c:pt>
                <c:pt idx="4">
                  <c:v>11052.700500000001</c:v>
                </c:pt>
                <c:pt idx="5">
                  <c:v>11117.583200000003</c:v>
                </c:pt>
                <c:pt idx="6">
                  <c:v>10153.529999999999</c:v>
                </c:pt>
                <c:pt idx="7">
                  <c:v>10023.5088</c:v>
                </c:pt>
                <c:pt idx="8">
                  <c:v>10573.302200000002</c:v>
                </c:pt>
                <c:pt idx="9">
                  <c:v>11370.715099999999</c:v>
                </c:pt>
                <c:pt idx="10">
                  <c:v>11703.912200000001</c:v>
                </c:pt>
                <c:pt idx="11">
                  <c:v>11787.692999999999</c:v>
                </c:pt>
                <c:pt idx="12">
                  <c:v>12732.734899999999</c:v>
                </c:pt>
                <c:pt idx="13">
                  <c:v>12956.995037999999</c:v>
                </c:pt>
                <c:pt idx="14">
                  <c:v>13303.174001459998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Revenues Adjusted for Inflation (2003=100.0)</c:v>
                </c:pt>
              </c:strCache>
            </c:strRef>
          </c:tx>
          <c:spPr>
            <a:ln w="349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circle"/>
            <c:size val="8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Sheet1!$C$2:$C$16</c:f>
              <c:numCache>
                <c:formatCode>#,##0.0</c:formatCode>
                <c:ptCount val="15"/>
                <c:pt idx="0">
                  <c:v>8462.9850000000006</c:v>
                </c:pt>
                <c:pt idx="1">
                  <c:v>8729.2380218804046</c:v>
                </c:pt>
                <c:pt idx="2">
                  <c:v>8757.5607272047637</c:v>
                </c:pt>
                <c:pt idx="3">
                  <c:v>8891.0633668065202</c:v>
                </c:pt>
                <c:pt idx="4">
                  <c:v>9142.8681067956713</c:v>
                </c:pt>
                <c:pt idx="5">
                  <c:v>8733.2009449477318</c:v>
                </c:pt>
                <c:pt idx="6">
                  <c:v>7851.343991624999</c:v>
                </c:pt>
                <c:pt idx="7">
                  <c:v>7631.7669878667484</c:v>
                </c:pt>
                <c:pt idx="8">
                  <c:v>7776.6092095187159</c:v>
                </c:pt>
                <c:pt idx="9">
                  <c:v>8177.4975504969962</c:v>
                </c:pt>
                <c:pt idx="10">
                  <c:v>8298.117292078221</c:v>
                </c:pt>
                <c:pt idx="11">
                  <c:v>8264.7452870112211</c:v>
                </c:pt>
                <c:pt idx="12">
                  <c:v>8869.8440468208028</c:v>
                </c:pt>
                <c:pt idx="13">
                  <c:v>8911.3683528873426</c:v>
                </c:pt>
                <c:pt idx="14">
                  <c:v>8931.9977418333983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603264"/>
        <c:axId val="152613632"/>
      </c:lineChart>
      <c:catAx>
        <c:axId val="1526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2613632"/>
        <c:crosses val="autoZero"/>
        <c:auto val="1"/>
        <c:lblAlgn val="ctr"/>
        <c:lblOffset val="100"/>
        <c:noMultiLvlLbl val="0"/>
      </c:catAx>
      <c:valAx>
        <c:axId val="152613632"/>
        <c:scaling>
          <c:orientation val="minMax"/>
          <c:max val="15000"/>
          <c:min val="6000"/>
        </c:scaling>
        <c:delete val="0"/>
        <c:axPos val="l"/>
        <c:majorGridlines>
          <c:spPr>
            <a:ln>
              <a:solidFill>
                <a:prstClr val="black">
                  <a:alpha val="43000"/>
                </a:prst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en-US" sz="1400" b="1" dirty="0">
                    <a:latin typeface="+mn-lt"/>
                  </a:rPr>
                  <a:t>Revenues in millions</a:t>
                </a:r>
              </a:p>
            </c:rich>
          </c:tx>
          <c:layout/>
          <c:overlay val="0"/>
        </c:title>
        <c:numFmt formatCode="\$#,##0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2603264"/>
        <c:crosses val="autoZero"/>
        <c:crossBetween val="midCat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1652097446277975"/>
          <c:y val="0"/>
          <c:w val="0.4957471544985233"/>
          <c:h val="0.18811883868303622"/>
        </c:manualLayout>
      </c:layout>
      <c:overlay val="0"/>
      <c:spPr>
        <a:solidFill>
          <a:schemeClr val="bg1"/>
        </a:solidFill>
        <a:ln>
          <a:solidFill>
            <a:prstClr val="black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16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Motor Vehicle 
 Fuel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Sheet1!$A$2:$A$47</c:f>
              <c:strCache>
                <c:ptCount val="46"/>
                <c:pt idx="0">
                  <c:v>FY70</c:v>
                </c:pt>
                <c:pt idx="1">
                  <c:v>FY71</c:v>
                </c:pt>
                <c:pt idx="2">
                  <c:v>FY72</c:v>
                </c:pt>
                <c:pt idx="3">
                  <c:v>FY73</c:v>
                </c:pt>
                <c:pt idx="4">
                  <c:v>FY74</c:v>
                </c:pt>
                <c:pt idx="5">
                  <c:v>FY75</c:v>
                </c:pt>
                <c:pt idx="6">
                  <c:v>FY76</c:v>
                </c:pt>
                <c:pt idx="7">
                  <c:v>FY77</c:v>
                </c:pt>
                <c:pt idx="8">
                  <c:v>FY78</c:v>
                </c:pt>
                <c:pt idx="9">
                  <c:v>FY79</c:v>
                </c:pt>
                <c:pt idx="10">
                  <c:v>FY80</c:v>
                </c:pt>
                <c:pt idx="11">
                  <c:v>FY81</c:v>
                </c:pt>
                <c:pt idx="12">
                  <c:v>FY82</c:v>
                </c:pt>
                <c:pt idx="13">
                  <c:v>FY83</c:v>
                </c:pt>
                <c:pt idx="14">
                  <c:v>FY84</c:v>
                </c:pt>
                <c:pt idx="15">
                  <c:v>FY85</c:v>
                </c:pt>
                <c:pt idx="16">
                  <c:v>FY86</c:v>
                </c:pt>
                <c:pt idx="17">
                  <c:v>FY87</c:v>
                </c:pt>
                <c:pt idx="18">
                  <c:v>FY88</c:v>
                </c:pt>
                <c:pt idx="19">
                  <c:v>FY89</c:v>
                </c:pt>
                <c:pt idx="20">
                  <c:v>FY90</c:v>
                </c:pt>
                <c:pt idx="21">
                  <c:v>FY91</c:v>
                </c:pt>
                <c:pt idx="22">
                  <c:v>FY92</c:v>
                </c:pt>
                <c:pt idx="23">
                  <c:v>FY93</c:v>
                </c:pt>
                <c:pt idx="24">
                  <c:v>FY94</c:v>
                </c:pt>
                <c:pt idx="25">
                  <c:v>FY95</c:v>
                </c:pt>
                <c:pt idx="26">
                  <c:v>FY96</c:v>
                </c:pt>
                <c:pt idx="27">
                  <c:v>FY97</c:v>
                </c:pt>
                <c:pt idx="28">
                  <c:v>FY98</c:v>
                </c:pt>
                <c:pt idx="29">
                  <c:v>FY99</c:v>
                </c:pt>
                <c:pt idx="30">
                  <c:v>FY00</c:v>
                </c:pt>
                <c:pt idx="31">
                  <c:v>FY01</c:v>
                </c:pt>
                <c:pt idx="32">
                  <c:v>FY02</c:v>
                </c:pt>
                <c:pt idx="33">
                  <c:v>FY03</c:v>
                </c:pt>
                <c:pt idx="34">
                  <c:v>FY04</c:v>
                </c:pt>
                <c:pt idx="35">
                  <c:v>FY05</c:v>
                </c:pt>
                <c:pt idx="36">
                  <c:v>FY06</c:v>
                </c:pt>
                <c:pt idx="37">
                  <c:v>FY07</c:v>
                </c:pt>
                <c:pt idx="38">
                  <c:v>FY08</c:v>
                </c:pt>
                <c:pt idx="39">
                  <c:v>FY09</c:v>
                </c:pt>
                <c:pt idx="40">
                  <c:v>FY10</c:v>
                </c:pt>
                <c:pt idx="41">
                  <c:v>FY11</c:v>
                </c:pt>
                <c:pt idx="42">
                  <c:v>FY12</c:v>
                </c:pt>
                <c:pt idx="43">
                  <c:v>FY13</c:v>
                </c:pt>
                <c:pt idx="44">
                  <c:v>FY14</c:v>
                </c:pt>
                <c:pt idx="45">
                  <c:v>FY15</c:v>
                </c:pt>
              </c:strCache>
            </c:strRef>
          </c:cat>
          <c:val>
            <c:numRef>
              <c:f>Sheet1!$B$2:$B$47</c:f>
              <c:numCache>
                <c:formatCode>_(* #,##0.00_);_(* \(#,##0.00\);_(* "-"??_);_(@_)</c:formatCode>
                <c:ptCount val="46"/>
                <c:pt idx="0">
                  <c:v>12149147.349999998</c:v>
                </c:pt>
                <c:pt idx="1">
                  <c:v>13523908.739999998</c:v>
                </c:pt>
                <c:pt idx="2">
                  <c:v>16473656.160000002</c:v>
                </c:pt>
                <c:pt idx="3">
                  <c:v>19653534.449999999</c:v>
                </c:pt>
                <c:pt idx="4">
                  <c:v>21651442.869999997</c:v>
                </c:pt>
                <c:pt idx="5">
                  <c:v>20127336.599999998</c:v>
                </c:pt>
                <c:pt idx="6">
                  <c:v>22817075.309999999</c:v>
                </c:pt>
                <c:pt idx="7">
                  <c:v>25824620.189999998</c:v>
                </c:pt>
                <c:pt idx="8">
                  <c:v>28747497.079999998</c:v>
                </c:pt>
                <c:pt idx="9">
                  <c:v>31757428.18</c:v>
                </c:pt>
                <c:pt idx="10">
                  <c:v>31174132.380000003</c:v>
                </c:pt>
                <c:pt idx="11">
                  <c:v>32541258.309999999</c:v>
                </c:pt>
                <c:pt idx="12">
                  <c:v>49123495.600000001</c:v>
                </c:pt>
                <c:pt idx="13">
                  <c:v>52355383.010000005</c:v>
                </c:pt>
                <c:pt idx="14">
                  <c:v>58279282.930000007</c:v>
                </c:pt>
                <c:pt idx="15">
                  <c:v>60453655.769999996</c:v>
                </c:pt>
                <c:pt idx="16">
                  <c:v>63918918.220000006</c:v>
                </c:pt>
                <c:pt idx="17">
                  <c:v>75497531.239999995</c:v>
                </c:pt>
                <c:pt idx="18">
                  <c:v>86936640.739999995</c:v>
                </c:pt>
                <c:pt idx="19">
                  <c:v>90812908.080000013</c:v>
                </c:pt>
                <c:pt idx="20">
                  <c:v>93846094.830000013</c:v>
                </c:pt>
                <c:pt idx="21">
                  <c:v>97687827.340000018</c:v>
                </c:pt>
                <c:pt idx="22">
                  <c:v>99807195.379999995</c:v>
                </c:pt>
                <c:pt idx="23">
                  <c:v>106083156.32000001</c:v>
                </c:pt>
                <c:pt idx="24">
                  <c:v>109519621.11000001</c:v>
                </c:pt>
                <c:pt idx="25">
                  <c:v>122043685.31999999</c:v>
                </c:pt>
                <c:pt idx="26">
                  <c:v>126723964.59999999</c:v>
                </c:pt>
                <c:pt idx="27">
                  <c:v>126896877.90000001</c:v>
                </c:pt>
                <c:pt idx="28">
                  <c:v>132092572.48</c:v>
                </c:pt>
                <c:pt idx="29">
                  <c:v>143185876.57999998</c:v>
                </c:pt>
                <c:pt idx="30">
                  <c:v>150020393.55000001</c:v>
                </c:pt>
                <c:pt idx="31">
                  <c:v>149155416.46000001</c:v>
                </c:pt>
                <c:pt idx="32">
                  <c:v>174030207.72000003</c:v>
                </c:pt>
                <c:pt idx="33">
                  <c:v>155690219.56</c:v>
                </c:pt>
                <c:pt idx="34">
                  <c:v>166748241.41999999</c:v>
                </c:pt>
                <c:pt idx="35">
                  <c:v>173190018.36000001</c:v>
                </c:pt>
                <c:pt idx="36">
                  <c:v>180790864.46000001</c:v>
                </c:pt>
                <c:pt idx="37">
                  <c:v>184592959.56999996</c:v>
                </c:pt>
                <c:pt idx="38">
                  <c:v>184315870.86999997</c:v>
                </c:pt>
                <c:pt idx="39">
                  <c:v>155039587.91000003</c:v>
                </c:pt>
                <c:pt idx="40">
                  <c:v>154216255.46999997</c:v>
                </c:pt>
                <c:pt idx="41">
                  <c:v>158751173.98000002</c:v>
                </c:pt>
                <c:pt idx="42" formatCode="#,##0.00">
                  <c:v>159479105.32999998</c:v>
                </c:pt>
                <c:pt idx="43" formatCode="#,##0.00">
                  <c:v>158288244.83000001</c:v>
                </c:pt>
                <c:pt idx="44" formatCode="#,##0.00">
                  <c:v>162309036.49000001</c:v>
                </c:pt>
                <c:pt idx="45" formatCode="#,##0.00">
                  <c:v>166053615.62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113600"/>
        <c:axId val="73115136"/>
      </c:lineChart>
      <c:catAx>
        <c:axId val="7311360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3115136"/>
        <c:crosses val="autoZero"/>
        <c:auto val="1"/>
        <c:lblAlgn val="ctr"/>
        <c:lblOffset val="100"/>
        <c:tickLblSkip val="5"/>
        <c:noMultiLvlLbl val="0"/>
      </c:catAx>
      <c:valAx>
        <c:axId val="7311513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(* #,##0.0_);_(* \(#,##0.0\);_(* &quot;-&quot;?_);_(@_)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3113600"/>
        <c:crosses val="autoZero"/>
        <c:crossBetween val="midCat"/>
        <c:dispUnits>
          <c:builtInUnit val="millions"/>
          <c:dispUnitsLbl>
            <c:layout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Gasoline</c:v>
                </c:pt>
              </c:strCache>
            </c:strRef>
          </c:tx>
          <c:spPr>
            <a:ln w="38100">
              <a:solidFill>
                <a:srgbClr val="FD6D08"/>
              </a:solidFill>
            </a:ln>
          </c:spPr>
          <c:marker>
            <c:symbol val="none"/>
          </c:marker>
          <c:cat>
            <c:strRef>
              <c:f>Sheet1!$A$2:$A$47</c:f>
              <c:strCache>
                <c:ptCount val="46"/>
                <c:pt idx="0">
                  <c:v>FY70</c:v>
                </c:pt>
                <c:pt idx="1">
                  <c:v>FY71</c:v>
                </c:pt>
                <c:pt idx="2">
                  <c:v>FY72</c:v>
                </c:pt>
                <c:pt idx="3">
                  <c:v>FY73</c:v>
                </c:pt>
                <c:pt idx="4">
                  <c:v>FY74</c:v>
                </c:pt>
                <c:pt idx="5">
                  <c:v>FY75</c:v>
                </c:pt>
                <c:pt idx="6">
                  <c:v>FY76</c:v>
                </c:pt>
                <c:pt idx="7">
                  <c:v>FY77</c:v>
                </c:pt>
                <c:pt idx="8">
                  <c:v>FY78</c:v>
                </c:pt>
                <c:pt idx="9">
                  <c:v>FY79</c:v>
                </c:pt>
                <c:pt idx="10">
                  <c:v>FY80</c:v>
                </c:pt>
                <c:pt idx="11">
                  <c:v>FY81</c:v>
                </c:pt>
                <c:pt idx="12">
                  <c:v>FY82</c:v>
                </c:pt>
                <c:pt idx="13">
                  <c:v>FY83</c:v>
                </c:pt>
                <c:pt idx="14">
                  <c:v>FY84</c:v>
                </c:pt>
                <c:pt idx="15">
                  <c:v>FY85</c:v>
                </c:pt>
                <c:pt idx="16">
                  <c:v>FY86</c:v>
                </c:pt>
                <c:pt idx="17">
                  <c:v>FY87</c:v>
                </c:pt>
                <c:pt idx="18">
                  <c:v>FY88</c:v>
                </c:pt>
                <c:pt idx="19">
                  <c:v>FY89</c:v>
                </c:pt>
                <c:pt idx="20">
                  <c:v>FY90</c:v>
                </c:pt>
                <c:pt idx="21">
                  <c:v>FY91</c:v>
                </c:pt>
                <c:pt idx="22">
                  <c:v>FY92</c:v>
                </c:pt>
                <c:pt idx="23">
                  <c:v>FY93</c:v>
                </c:pt>
                <c:pt idx="24">
                  <c:v>FY94</c:v>
                </c:pt>
                <c:pt idx="25">
                  <c:v>FY95</c:v>
                </c:pt>
                <c:pt idx="26">
                  <c:v>FY96</c:v>
                </c:pt>
                <c:pt idx="27">
                  <c:v>FY97</c:v>
                </c:pt>
                <c:pt idx="28">
                  <c:v>FY98</c:v>
                </c:pt>
                <c:pt idx="29">
                  <c:v>FY99</c:v>
                </c:pt>
                <c:pt idx="30">
                  <c:v>FY00</c:v>
                </c:pt>
                <c:pt idx="31">
                  <c:v>FY01</c:v>
                </c:pt>
                <c:pt idx="32">
                  <c:v>FY02</c:v>
                </c:pt>
                <c:pt idx="33">
                  <c:v>FY03</c:v>
                </c:pt>
                <c:pt idx="34">
                  <c:v>FY04</c:v>
                </c:pt>
                <c:pt idx="35">
                  <c:v>FY05</c:v>
                </c:pt>
                <c:pt idx="36">
                  <c:v>FY06</c:v>
                </c:pt>
                <c:pt idx="37">
                  <c:v>FY07</c:v>
                </c:pt>
                <c:pt idx="38">
                  <c:v>FY08</c:v>
                </c:pt>
                <c:pt idx="39">
                  <c:v>FY09</c:v>
                </c:pt>
                <c:pt idx="40">
                  <c:v>FY10</c:v>
                </c:pt>
                <c:pt idx="41">
                  <c:v>FY11</c:v>
                </c:pt>
                <c:pt idx="42">
                  <c:v>FY12</c:v>
                </c:pt>
                <c:pt idx="43">
                  <c:v>FY13</c:v>
                </c:pt>
                <c:pt idx="44">
                  <c:v>FY14</c:v>
                </c:pt>
                <c:pt idx="45">
                  <c:v>FY15</c:v>
                </c:pt>
              </c:strCache>
            </c:strRef>
          </c:cat>
          <c:val>
            <c:numRef>
              <c:f>Sheet1!$B$2:$B$47</c:f>
              <c:numCache>
                <c:formatCode>_(* #,##0.00_);_(* \(#,##0.00\);_(* "-"??_);_(@_)</c:formatCode>
                <c:ptCount val="46"/>
                <c:pt idx="0">
                  <c:v>118475613.79000001</c:v>
                </c:pt>
                <c:pt idx="1">
                  <c:v>126589532.84</c:v>
                </c:pt>
                <c:pt idx="2">
                  <c:v>136804906.09</c:v>
                </c:pt>
                <c:pt idx="3">
                  <c:v>146590101.64999998</c:v>
                </c:pt>
                <c:pt idx="4">
                  <c:v>152848014.80000001</c:v>
                </c:pt>
                <c:pt idx="5">
                  <c:v>153012732.50999999</c:v>
                </c:pt>
                <c:pt idx="6">
                  <c:v>160304456.13</c:v>
                </c:pt>
                <c:pt idx="7">
                  <c:v>166982415.29999998</c:v>
                </c:pt>
                <c:pt idx="8">
                  <c:v>172056603.41000003</c:v>
                </c:pt>
                <c:pt idx="9">
                  <c:v>178869548.91</c:v>
                </c:pt>
                <c:pt idx="10">
                  <c:v>163532010.79000002</c:v>
                </c:pt>
                <c:pt idx="11">
                  <c:v>157182076.91</c:v>
                </c:pt>
                <c:pt idx="12">
                  <c:v>201167646.54999998</c:v>
                </c:pt>
                <c:pt idx="13">
                  <c:v>200320443.15000001</c:v>
                </c:pt>
                <c:pt idx="14">
                  <c:v>200043930.16999999</c:v>
                </c:pt>
                <c:pt idx="15">
                  <c:v>195779925.39000002</c:v>
                </c:pt>
                <c:pt idx="16">
                  <c:v>271599328.25</c:v>
                </c:pt>
                <c:pt idx="17">
                  <c:v>379685658.72999996</c:v>
                </c:pt>
                <c:pt idx="18">
                  <c:v>380869916.06000006</c:v>
                </c:pt>
                <c:pt idx="19">
                  <c:v>408133612.12</c:v>
                </c:pt>
                <c:pt idx="20">
                  <c:v>498188117.58000004</c:v>
                </c:pt>
                <c:pt idx="21">
                  <c:v>489269249.45000005</c:v>
                </c:pt>
                <c:pt idx="22">
                  <c:v>506996723.20999998</c:v>
                </c:pt>
                <c:pt idx="23">
                  <c:v>488702159.13</c:v>
                </c:pt>
                <c:pt idx="24">
                  <c:v>522150068.81</c:v>
                </c:pt>
                <c:pt idx="25">
                  <c:v>528305264.05000001</c:v>
                </c:pt>
                <c:pt idx="26">
                  <c:v>533299554.45999998</c:v>
                </c:pt>
                <c:pt idx="27">
                  <c:v>541535022.63999999</c:v>
                </c:pt>
                <c:pt idx="28">
                  <c:v>563670925.26999998</c:v>
                </c:pt>
                <c:pt idx="29">
                  <c:v>568527152.89999998</c:v>
                </c:pt>
                <c:pt idx="30">
                  <c:v>577497415.34000003</c:v>
                </c:pt>
                <c:pt idx="31">
                  <c:v>563958329.65999997</c:v>
                </c:pt>
                <c:pt idx="32">
                  <c:v>579207595.82000005</c:v>
                </c:pt>
                <c:pt idx="33">
                  <c:v>598714054.48000002</c:v>
                </c:pt>
                <c:pt idx="34">
                  <c:v>602939983.45000005</c:v>
                </c:pt>
                <c:pt idx="35">
                  <c:v>607502924.08999991</c:v>
                </c:pt>
                <c:pt idx="36">
                  <c:v>603237556.36999989</c:v>
                </c:pt>
                <c:pt idx="37">
                  <c:v>610059597.24000013</c:v>
                </c:pt>
                <c:pt idx="38">
                  <c:v>622931562.0200001</c:v>
                </c:pt>
                <c:pt idx="39">
                  <c:v>599053457.19000006</c:v>
                </c:pt>
                <c:pt idx="40">
                  <c:v>607848847.38999987</c:v>
                </c:pt>
                <c:pt idx="41">
                  <c:v>623197165.03999996</c:v>
                </c:pt>
                <c:pt idx="42" formatCode="#,##0.00">
                  <c:v>615075658.42000008</c:v>
                </c:pt>
                <c:pt idx="43" formatCode="#,##0.00">
                  <c:v>613916360.67000008</c:v>
                </c:pt>
                <c:pt idx="44" formatCode="#,##0.00">
                  <c:v>619704525.85000014</c:v>
                </c:pt>
                <c:pt idx="45" formatCode="#,##0.00">
                  <c:v>627139941.59000003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308608"/>
        <c:axId val="158330880"/>
      </c:lineChart>
      <c:catAx>
        <c:axId val="15830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8330880"/>
        <c:crosses val="autoZero"/>
        <c:auto val="1"/>
        <c:lblAlgn val="ctr"/>
        <c:lblOffset val="100"/>
        <c:tickLblSkip val="3"/>
        <c:noMultiLvlLbl val="0"/>
      </c:catAx>
      <c:valAx>
        <c:axId val="15833088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_(* #,##0.0_);_(* \(#,##0.0\);_(* &quot;-&quot;?_);_(@_)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58308608"/>
        <c:crosses val="autoZero"/>
        <c:crossBetween val="midCat"/>
        <c:dispUnits>
          <c:builtInUnit val="millions"/>
          <c:dispUnitsLbl>
            <c:layout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9041022649947"/>
          <c:y val="2.7098803357138428E-2"/>
          <c:w val="0.80056831437736953"/>
          <c:h val="0.88521540135164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TN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#,##0.000</c:formatCode>
                <c:ptCount val="15"/>
                <c:pt idx="0">
                  <c:v>32.253</c:v>
                </c:pt>
                <c:pt idx="1">
                  <c:v>32.369999999999997</c:v>
                </c:pt>
                <c:pt idx="2">
                  <c:v>34.5</c:v>
                </c:pt>
                <c:pt idx="3">
                  <c:v>38.715000000000003</c:v>
                </c:pt>
                <c:pt idx="4">
                  <c:v>44.807000000000002</c:v>
                </c:pt>
                <c:pt idx="5">
                  <c:v>46.615000000000002</c:v>
                </c:pt>
                <c:pt idx="6">
                  <c:v>46.158999999999999</c:v>
                </c:pt>
                <c:pt idx="7">
                  <c:v>37.520000000000003</c:v>
                </c:pt>
                <c:pt idx="8">
                  <c:v>22.395</c:v>
                </c:pt>
                <c:pt idx="9">
                  <c:v>15.092000000000001</c:v>
                </c:pt>
                <c:pt idx="10">
                  <c:v>16.491</c:v>
                </c:pt>
                <c:pt idx="11">
                  <c:v>15.052</c:v>
                </c:pt>
                <c:pt idx="12">
                  <c:v>20.152999999999999</c:v>
                </c:pt>
                <c:pt idx="13">
                  <c:v>24.151</c:v>
                </c:pt>
                <c:pt idx="14">
                  <c:v>28.167000000000002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08960"/>
        <c:axId val="100814848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U.S.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Sheet1!$A$2:$A$16</c:f>
              <c:numCache>
                <c:formatCode>0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#,##0.000</c:formatCode>
                <c:ptCount val="15"/>
                <c:pt idx="0">
                  <c:v>1.5922670000000001</c:v>
                </c:pt>
                <c:pt idx="1">
                  <c:v>1.636676</c:v>
                </c:pt>
                <c:pt idx="2">
                  <c:v>1.7476780000000001</c:v>
                </c:pt>
                <c:pt idx="3">
                  <c:v>1.8892139999999999</c:v>
                </c:pt>
                <c:pt idx="4">
                  <c:v>2.0700770000000004</c:v>
                </c:pt>
                <c:pt idx="5">
                  <c:v>2.155316</c:v>
                </c:pt>
                <c:pt idx="6">
                  <c:v>1.838903</c:v>
                </c:pt>
                <c:pt idx="7">
                  <c:v>1.398415</c:v>
                </c:pt>
                <c:pt idx="8">
                  <c:v>0.90535900000000002</c:v>
                </c:pt>
                <c:pt idx="9">
                  <c:v>0.58296300000000001</c:v>
                </c:pt>
                <c:pt idx="10">
                  <c:v>0.60460999999999998</c:v>
                </c:pt>
                <c:pt idx="11">
                  <c:v>0.62406100000000009</c:v>
                </c:pt>
                <c:pt idx="12">
                  <c:v>0.82965800000000001</c:v>
                </c:pt>
                <c:pt idx="13">
                  <c:v>0.99082199999999998</c:v>
                </c:pt>
                <c:pt idx="14">
                  <c:v>1.0463630000000002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39424"/>
        <c:axId val="100816768"/>
      </c:lineChart>
      <c:catAx>
        <c:axId val="10080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00814848"/>
        <c:crosses val="autoZero"/>
        <c:auto val="1"/>
        <c:lblAlgn val="ctr"/>
        <c:lblOffset val="100"/>
        <c:tickMarkSkip val="1"/>
        <c:noMultiLvlLbl val="0"/>
      </c:catAx>
      <c:valAx>
        <c:axId val="100814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Tennessee Permits</a:t>
                </a:r>
                <a:r>
                  <a:rPr lang="en-US" sz="1200" baseline="0" dirty="0" smtClean="0"/>
                  <a:t> (thous)</a:t>
                </a:r>
                <a:endParaRPr lang="en-US" sz="12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00808960"/>
        <c:crosses val="autoZero"/>
        <c:crossBetween val="midCat"/>
      </c:valAx>
      <c:valAx>
        <c:axId val="100816768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/>
                </a:pPr>
                <a:r>
                  <a:rPr lang="en-US" sz="1200" dirty="0" smtClean="0"/>
                  <a:t>U.S. Permits (mil)</a:t>
                </a:r>
                <a:endParaRPr lang="en-US" sz="12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00839424"/>
        <c:crosses val="max"/>
        <c:crossBetween val="between"/>
      </c:valAx>
      <c:catAx>
        <c:axId val="10083942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0081676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2001385243511232"/>
          <c:y val="0.63977544668394326"/>
          <c:w val="0.18960192475940507"/>
          <c:h val="6.5625630590768438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626518907358"/>
          <c:y val="4.1125351292503207E-2"/>
          <c:w val="0.77476147078837365"/>
          <c:h val="0.84669911059792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Imports of Crude Oil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Sheet1!$A$2:$A$96</c:f>
              <c:numCache>
                <c:formatCode>yyyy</c:formatCode>
                <c:ptCount val="95"/>
                <c:pt idx="0">
                  <c:v>7487</c:v>
                </c:pt>
                <c:pt idx="1">
                  <c:v>7852</c:v>
                </c:pt>
                <c:pt idx="2">
                  <c:v>8217</c:v>
                </c:pt>
                <c:pt idx="3">
                  <c:v>8582</c:v>
                </c:pt>
                <c:pt idx="4">
                  <c:v>8948</c:v>
                </c:pt>
                <c:pt idx="5">
                  <c:v>9313</c:v>
                </c:pt>
                <c:pt idx="6">
                  <c:v>9678</c:v>
                </c:pt>
                <c:pt idx="7">
                  <c:v>10043</c:v>
                </c:pt>
                <c:pt idx="8">
                  <c:v>10409</c:v>
                </c:pt>
                <c:pt idx="9">
                  <c:v>10774</c:v>
                </c:pt>
                <c:pt idx="10">
                  <c:v>11139</c:v>
                </c:pt>
                <c:pt idx="11">
                  <c:v>11504</c:v>
                </c:pt>
                <c:pt idx="12">
                  <c:v>11870</c:v>
                </c:pt>
                <c:pt idx="13">
                  <c:v>12235</c:v>
                </c:pt>
                <c:pt idx="14">
                  <c:v>12600</c:v>
                </c:pt>
                <c:pt idx="15">
                  <c:v>12965</c:v>
                </c:pt>
                <c:pt idx="16">
                  <c:v>13331</c:v>
                </c:pt>
                <c:pt idx="17">
                  <c:v>13696</c:v>
                </c:pt>
                <c:pt idx="18">
                  <c:v>14061</c:v>
                </c:pt>
                <c:pt idx="19">
                  <c:v>14426</c:v>
                </c:pt>
                <c:pt idx="20">
                  <c:v>14792</c:v>
                </c:pt>
                <c:pt idx="21">
                  <c:v>15157</c:v>
                </c:pt>
                <c:pt idx="22">
                  <c:v>15522</c:v>
                </c:pt>
                <c:pt idx="23">
                  <c:v>15887</c:v>
                </c:pt>
                <c:pt idx="24">
                  <c:v>16253</c:v>
                </c:pt>
                <c:pt idx="25">
                  <c:v>16618</c:v>
                </c:pt>
                <c:pt idx="26">
                  <c:v>16983</c:v>
                </c:pt>
                <c:pt idx="27">
                  <c:v>17348</c:v>
                </c:pt>
                <c:pt idx="28">
                  <c:v>17714</c:v>
                </c:pt>
                <c:pt idx="29">
                  <c:v>18079</c:v>
                </c:pt>
                <c:pt idx="30">
                  <c:v>18444</c:v>
                </c:pt>
                <c:pt idx="31">
                  <c:v>18809</c:v>
                </c:pt>
                <c:pt idx="32">
                  <c:v>19175</c:v>
                </c:pt>
                <c:pt idx="33">
                  <c:v>19540</c:v>
                </c:pt>
                <c:pt idx="34">
                  <c:v>19905</c:v>
                </c:pt>
                <c:pt idx="35">
                  <c:v>20270</c:v>
                </c:pt>
                <c:pt idx="36">
                  <c:v>20636</c:v>
                </c:pt>
                <c:pt idx="37">
                  <c:v>21001</c:v>
                </c:pt>
                <c:pt idx="38">
                  <c:v>21366</c:v>
                </c:pt>
                <c:pt idx="39">
                  <c:v>21731</c:v>
                </c:pt>
                <c:pt idx="40">
                  <c:v>22097</c:v>
                </c:pt>
                <c:pt idx="41">
                  <c:v>22462</c:v>
                </c:pt>
                <c:pt idx="42">
                  <c:v>22827</c:v>
                </c:pt>
                <c:pt idx="43">
                  <c:v>23192</c:v>
                </c:pt>
                <c:pt idx="44">
                  <c:v>23558</c:v>
                </c:pt>
                <c:pt idx="45">
                  <c:v>23923</c:v>
                </c:pt>
                <c:pt idx="46">
                  <c:v>24288</c:v>
                </c:pt>
                <c:pt idx="47">
                  <c:v>24653</c:v>
                </c:pt>
                <c:pt idx="48">
                  <c:v>25019</c:v>
                </c:pt>
                <c:pt idx="49">
                  <c:v>25384</c:v>
                </c:pt>
                <c:pt idx="50">
                  <c:v>25749</c:v>
                </c:pt>
                <c:pt idx="51">
                  <c:v>26114</c:v>
                </c:pt>
                <c:pt idx="52">
                  <c:v>26480</c:v>
                </c:pt>
                <c:pt idx="53">
                  <c:v>26845</c:v>
                </c:pt>
                <c:pt idx="54">
                  <c:v>27210</c:v>
                </c:pt>
                <c:pt idx="55">
                  <c:v>27575</c:v>
                </c:pt>
                <c:pt idx="56">
                  <c:v>27941</c:v>
                </c:pt>
                <c:pt idx="57">
                  <c:v>28306</c:v>
                </c:pt>
                <c:pt idx="58">
                  <c:v>28671</c:v>
                </c:pt>
                <c:pt idx="59">
                  <c:v>29036</c:v>
                </c:pt>
                <c:pt idx="60">
                  <c:v>29402</c:v>
                </c:pt>
                <c:pt idx="61">
                  <c:v>29767</c:v>
                </c:pt>
                <c:pt idx="62">
                  <c:v>30132</c:v>
                </c:pt>
                <c:pt idx="63">
                  <c:v>30497</c:v>
                </c:pt>
                <c:pt idx="64">
                  <c:v>30863</c:v>
                </c:pt>
                <c:pt idx="65">
                  <c:v>31228</c:v>
                </c:pt>
                <c:pt idx="66">
                  <c:v>31593</c:v>
                </c:pt>
                <c:pt idx="67">
                  <c:v>31958</c:v>
                </c:pt>
                <c:pt idx="68">
                  <c:v>32324</c:v>
                </c:pt>
                <c:pt idx="69">
                  <c:v>32689</c:v>
                </c:pt>
                <c:pt idx="70">
                  <c:v>33054</c:v>
                </c:pt>
                <c:pt idx="71">
                  <c:v>33419</c:v>
                </c:pt>
                <c:pt idx="72">
                  <c:v>33785</c:v>
                </c:pt>
                <c:pt idx="73">
                  <c:v>34150</c:v>
                </c:pt>
                <c:pt idx="74">
                  <c:v>34515</c:v>
                </c:pt>
                <c:pt idx="75">
                  <c:v>34880</c:v>
                </c:pt>
                <c:pt idx="76">
                  <c:v>35246</c:v>
                </c:pt>
                <c:pt idx="77">
                  <c:v>35611</c:v>
                </c:pt>
                <c:pt idx="78">
                  <c:v>35976</c:v>
                </c:pt>
                <c:pt idx="79">
                  <c:v>36341</c:v>
                </c:pt>
                <c:pt idx="80">
                  <c:v>36707</c:v>
                </c:pt>
                <c:pt idx="81">
                  <c:v>37072</c:v>
                </c:pt>
                <c:pt idx="82">
                  <c:v>37437</c:v>
                </c:pt>
                <c:pt idx="83">
                  <c:v>37802</c:v>
                </c:pt>
                <c:pt idx="84">
                  <c:v>38168</c:v>
                </c:pt>
                <c:pt idx="85">
                  <c:v>38533</c:v>
                </c:pt>
                <c:pt idx="86">
                  <c:v>38898</c:v>
                </c:pt>
                <c:pt idx="87">
                  <c:v>39263</c:v>
                </c:pt>
                <c:pt idx="88">
                  <c:v>39629</c:v>
                </c:pt>
                <c:pt idx="89">
                  <c:v>39994</c:v>
                </c:pt>
                <c:pt idx="90">
                  <c:v>40359</c:v>
                </c:pt>
                <c:pt idx="91">
                  <c:v>40724</c:v>
                </c:pt>
                <c:pt idx="92">
                  <c:v>41090</c:v>
                </c:pt>
                <c:pt idx="93">
                  <c:v>41455</c:v>
                </c:pt>
                <c:pt idx="94">
                  <c:v>41820</c:v>
                </c:pt>
              </c:numCache>
            </c:numRef>
          </c:cat>
          <c:val>
            <c:numRef>
              <c:f>Sheet1!$B$2:$B$96</c:f>
              <c:numCache>
                <c:formatCode>0.0</c:formatCode>
                <c:ptCount val="95"/>
                <c:pt idx="0">
                  <c:v>106.175</c:v>
                </c:pt>
                <c:pt idx="1">
                  <c:v>125.364</c:v>
                </c:pt>
                <c:pt idx="2">
                  <c:v>127.30800000000001</c:v>
                </c:pt>
                <c:pt idx="3">
                  <c:v>82.015000000000001</c:v>
                </c:pt>
                <c:pt idx="4">
                  <c:v>77.775000000000006</c:v>
                </c:pt>
                <c:pt idx="5">
                  <c:v>61.823999999999998</c:v>
                </c:pt>
                <c:pt idx="6">
                  <c:v>60.381999999999998</c:v>
                </c:pt>
                <c:pt idx="7">
                  <c:v>58.448999999999998</c:v>
                </c:pt>
                <c:pt idx="8">
                  <c:v>79.766999999999996</c:v>
                </c:pt>
                <c:pt idx="9">
                  <c:v>78.933000000000007</c:v>
                </c:pt>
                <c:pt idx="10">
                  <c:v>62.128999999999998</c:v>
                </c:pt>
                <c:pt idx="11">
                  <c:v>47.25</c:v>
                </c:pt>
                <c:pt idx="12">
                  <c:v>44.682000000000002</c:v>
                </c:pt>
                <c:pt idx="13">
                  <c:v>31.893000000000001</c:v>
                </c:pt>
                <c:pt idx="14">
                  <c:v>35.457999999999998</c:v>
                </c:pt>
                <c:pt idx="15">
                  <c:v>32.238999999999997</c:v>
                </c:pt>
                <c:pt idx="16">
                  <c:v>32.326999999999998</c:v>
                </c:pt>
                <c:pt idx="17">
                  <c:v>27.484000000000002</c:v>
                </c:pt>
                <c:pt idx="18">
                  <c:v>26.411999999999999</c:v>
                </c:pt>
                <c:pt idx="19">
                  <c:v>33.094999999999999</c:v>
                </c:pt>
                <c:pt idx="20">
                  <c:v>42.661999999999999</c:v>
                </c:pt>
                <c:pt idx="21">
                  <c:v>50.606000000000002</c:v>
                </c:pt>
                <c:pt idx="22">
                  <c:v>12.297000000000001</c:v>
                </c:pt>
                <c:pt idx="23">
                  <c:v>13.833</c:v>
                </c:pt>
                <c:pt idx="24">
                  <c:v>44.814999999999998</c:v>
                </c:pt>
                <c:pt idx="25">
                  <c:v>74.337000000000003</c:v>
                </c:pt>
                <c:pt idx="26">
                  <c:v>86.066000000000003</c:v>
                </c:pt>
                <c:pt idx="27">
                  <c:v>97.531999999999996</c:v>
                </c:pt>
                <c:pt idx="28">
                  <c:v>129.09299999999999</c:v>
                </c:pt>
                <c:pt idx="29">
                  <c:v>153.68600000000001</c:v>
                </c:pt>
                <c:pt idx="30">
                  <c:v>177.714</c:v>
                </c:pt>
                <c:pt idx="31">
                  <c:v>179.07300000000001</c:v>
                </c:pt>
                <c:pt idx="32">
                  <c:v>209.59100000000001</c:v>
                </c:pt>
                <c:pt idx="33">
                  <c:v>236.45500000000001</c:v>
                </c:pt>
                <c:pt idx="34">
                  <c:v>239.47900000000001</c:v>
                </c:pt>
                <c:pt idx="35">
                  <c:v>285.42099999999999</c:v>
                </c:pt>
                <c:pt idx="36">
                  <c:v>341.83300000000003</c:v>
                </c:pt>
                <c:pt idx="37">
                  <c:v>373.255</c:v>
                </c:pt>
                <c:pt idx="38">
                  <c:v>348.00700000000001</c:v>
                </c:pt>
                <c:pt idx="39">
                  <c:v>352.34399999999999</c:v>
                </c:pt>
                <c:pt idx="40">
                  <c:v>371.57499999999999</c:v>
                </c:pt>
                <c:pt idx="41">
                  <c:v>381.548</c:v>
                </c:pt>
                <c:pt idx="42">
                  <c:v>411.03899999999999</c:v>
                </c:pt>
                <c:pt idx="43">
                  <c:v>412.66</c:v>
                </c:pt>
                <c:pt idx="44">
                  <c:v>438.64299999999997</c:v>
                </c:pt>
                <c:pt idx="45">
                  <c:v>452.04</c:v>
                </c:pt>
                <c:pt idx="46">
                  <c:v>447.12</c:v>
                </c:pt>
                <c:pt idx="47">
                  <c:v>411.649</c:v>
                </c:pt>
                <c:pt idx="48">
                  <c:v>472.32299999999998</c:v>
                </c:pt>
                <c:pt idx="49">
                  <c:v>514.11400000000003</c:v>
                </c:pt>
                <c:pt idx="50">
                  <c:v>483.29300000000001</c:v>
                </c:pt>
                <c:pt idx="51">
                  <c:v>613.41700000000003</c:v>
                </c:pt>
                <c:pt idx="52">
                  <c:v>811.13499999999999</c:v>
                </c:pt>
                <c:pt idx="53">
                  <c:v>1183.9960000000001</c:v>
                </c:pt>
                <c:pt idx="54">
                  <c:v>1269.155</c:v>
                </c:pt>
                <c:pt idx="55">
                  <c:v>1498.181</c:v>
                </c:pt>
                <c:pt idx="56">
                  <c:v>1935.0119999999999</c:v>
                </c:pt>
                <c:pt idx="57">
                  <c:v>2414.3270000000002</c:v>
                </c:pt>
                <c:pt idx="58">
                  <c:v>2319.826</c:v>
                </c:pt>
                <c:pt idx="59">
                  <c:v>2379.5410000000002</c:v>
                </c:pt>
                <c:pt idx="60">
                  <c:v>1926.162</c:v>
                </c:pt>
                <c:pt idx="61">
                  <c:v>1604.703</c:v>
                </c:pt>
                <c:pt idx="62">
                  <c:v>1273.2139999999999</c:v>
                </c:pt>
                <c:pt idx="63">
                  <c:v>1215.2249999999999</c:v>
                </c:pt>
                <c:pt idx="64">
                  <c:v>1253.9490000000001</c:v>
                </c:pt>
                <c:pt idx="65">
                  <c:v>1168.297</c:v>
                </c:pt>
                <c:pt idx="66">
                  <c:v>1524.9780000000001</c:v>
                </c:pt>
                <c:pt idx="67">
                  <c:v>1705.922</c:v>
                </c:pt>
                <c:pt idx="68">
                  <c:v>1869.0050000000001</c:v>
                </c:pt>
                <c:pt idx="69">
                  <c:v>2132.761</c:v>
                </c:pt>
                <c:pt idx="70">
                  <c:v>2151.3870000000002</c:v>
                </c:pt>
                <c:pt idx="71">
                  <c:v>2110.5320000000002</c:v>
                </c:pt>
                <c:pt idx="72">
                  <c:v>2226.3409999999999</c:v>
                </c:pt>
                <c:pt idx="73">
                  <c:v>2477.23</c:v>
                </c:pt>
                <c:pt idx="74">
                  <c:v>2578.0720000000001</c:v>
                </c:pt>
                <c:pt idx="75">
                  <c:v>2638.81</c:v>
                </c:pt>
                <c:pt idx="76">
                  <c:v>2747.8389999999999</c:v>
                </c:pt>
                <c:pt idx="77">
                  <c:v>3002.299</c:v>
                </c:pt>
                <c:pt idx="78">
                  <c:v>3177.5839999999998</c:v>
                </c:pt>
                <c:pt idx="79">
                  <c:v>3186.663</c:v>
                </c:pt>
                <c:pt idx="80">
                  <c:v>3319.8159999999998</c:v>
                </c:pt>
                <c:pt idx="81">
                  <c:v>3404.8939999999998</c:v>
                </c:pt>
                <c:pt idx="82">
                  <c:v>3336.1750000000002</c:v>
                </c:pt>
                <c:pt idx="83">
                  <c:v>3527.6959999999999</c:v>
                </c:pt>
                <c:pt idx="84">
                  <c:v>3692.0630000000001</c:v>
                </c:pt>
                <c:pt idx="85">
                  <c:v>3695.971</c:v>
                </c:pt>
                <c:pt idx="86">
                  <c:v>3693.0810000000001</c:v>
                </c:pt>
                <c:pt idx="87">
                  <c:v>3661.404</c:v>
                </c:pt>
                <c:pt idx="88">
                  <c:v>3580.694</c:v>
                </c:pt>
                <c:pt idx="89">
                  <c:v>3289.6750000000002</c:v>
                </c:pt>
                <c:pt idx="90">
                  <c:v>3362.8560000000002</c:v>
                </c:pt>
                <c:pt idx="91">
                  <c:v>3261.422</c:v>
                </c:pt>
                <c:pt idx="92">
                  <c:v>3120.7550000000001</c:v>
                </c:pt>
                <c:pt idx="93">
                  <c:v>2821.48</c:v>
                </c:pt>
                <c:pt idx="94">
                  <c:v>2680.6260000000002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099968"/>
        <c:axId val="10433408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U.S. Field Production of Crude Oil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cat>
            <c:numRef>
              <c:f>Sheet1!$A$2:$A$96</c:f>
              <c:numCache>
                <c:formatCode>yyyy</c:formatCode>
                <c:ptCount val="95"/>
                <c:pt idx="0">
                  <c:v>7487</c:v>
                </c:pt>
                <c:pt idx="1">
                  <c:v>7852</c:v>
                </c:pt>
                <c:pt idx="2">
                  <c:v>8217</c:v>
                </c:pt>
                <c:pt idx="3">
                  <c:v>8582</c:v>
                </c:pt>
                <c:pt idx="4">
                  <c:v>8948</c:v>
                </c:pt>
                <c:pt idx="5">
                  <c:v>9313</c:v>
                </c:pt>
                <c:pt idx="6">
                  <c:v>9678</c:v>
                </c:pt>
                <c:pt idx="7">
                  <c:v>10043</c:v>
                </c:pt>
                <c:pt idx="8">
                  <c:v>10409</c:v>
                </c:pt>
                <c:pt idx="9">
                  <c:v>10774</c:v>
                </c:pt>
                <c:pt idx="10">
                  <c:v>11139</c:v>
                </c:pt>
                <c:pt idx="11">
                  <c:v>11504</c:v>
                </c:pt>
                <c:pt idx="12">
                  <c:v>11870</c:v>
                </c:pt>
                <c:pt idx="13">
                  <c:v>12235</c:v>
                </c:pt>
                <c:pt idx="14">
                  <c:v>12600</c:v>
                </c:pt>
                <c:pt idx="15">
                  <c:v>12965</c:v>
                </c:pt>
                <c:pt idx="16">
                  <c:v>13331</c:v>
                </c:pt>
                <c:pt idx="17">
                  <c:v>13696</c:v>
                </c:pt>
                <c:pt idx="18">
                  <c:v>14061</c:v>
                </c:pt>
                <c:pt idx="19">
                  <c:v>14426</c:v>
                </c:pt>
                <c:pt idx="20">
                  <c:v>14792</c:v>
                </c:pt>
                <c:pt idx="21">
                  <c:v>15157</c:v>
                </c:pt>
                <c:pt idx="22">
                  <c:v>15522</c:v>
                </c:pt>
                <c:pt idx="23">
                  <c:v>15887</c:v>
                </c:pt>
                <c:pt idx="24">
                  <c:v>16253</c:v>
                </c:pt>
                <c:pt idx="25">
                  <c:v>16618</c:v>
                </c:pt>
                <c:pt idx="26">
                  <c:v>16983</c:v>
                </c:pt>
                <c:pt idx="27">
                  <c:v>17348</c:v>
                </c:pt>
                <c:pt idx="28">
                  <c:v>17714</c:v>
                </c:pt>
                <c:pt idx="29">
                  <c:v>18079</c:v>
                </c:pt>
                <c:pt idx="30">
                  <c:v>18444</c:v>
                </c:pt>
                <c:pt idx="31">
                  <c:v>18809</c:v>
                </c:pt>
                <c:pt idx="32">
                  <c:v>19175</c:v>
                </c:pt>
                <c:pt idx="33">
                  <c:v>19540</c:v>
                </c:pt>
                <c:pt idx="34">
                  <c:v>19905</c:v>
                </c:pt>
                <c:pt idx="35">
                  <c:v>20270</c:v>
                </c:pt>
                <c:pt idx="36">
                  <c:v>20636</c:v>
                </c:pt>
                <c:pt idx="37">
                  <c:v>21001</c:v>
                </c:pt>
                <c:pt idx="38">
                  <c:v>21366</c:v>
                </c:pt>
                <c:pt idx="39">
                  <c:v>21731</c:v>
                </c:pt>
                <c:pt idx="40">
                  <c:v>22097</c:v>
                </c:pt>
                <c:pt idx="41">
                  <c:v>22462</c:v>
                </c:pt>
                <c:pt idx="42">
                  <c:v>22827</c:v>
                </c:pt>
                <c:pt idx="43">
                  <c:v>23192</c:v>
                </c:pt>
                <c:pt idx="44">
                  <c:v>23558</c:v>
                </c:pt>
                <c:pt idx="45">
                  <c:v>23923</c:v>
                </c:pt>
                <c:pt idx="46">
                  <c:v>24288</c:v>
                </c:pt>
                <c:pt idx="47">
                  <c:v>24653</c:v>
                </c:pt>
                <c:pt idx="48">
                  <c:v>25019</c:v>
                </c:pt>
                <c:pt idx="49">
                  <c:v>25384</c:v>
                </c:pt>
                <c:pt idx="50">
                  <c:v>25749</c:v>
                </c:pt>
                <c:pt idx="51">
                  <c:v>26114</c:v>
                </c:pt>
                <c:pt idx="52">
                  <c:v>26480</c:v>
                </c:pt>
                <c:pt idx="53">
                  <c:v>26845</c:v>
                </c:pt>
                <c:pt idx="54">
                  <c:v>27210</c:v>
                </c:pt>
                <c:pt idx="55">
                  <c:v>27575</c:v>
                </c:pt>
                <c:pt idx="56">
                  <c:v>27941</c:v>
                </c:pt>
                <c:pt idx="57">
                  <c:v>28306</c:v>
                </c:pt>
                <c:pt idx="58">
                  <c:v>28671</c:v>
                </c:pt>
                <c:pt idx="59">
                  <c:v>29036</c:v>
                </c:pt>
                <c:pt idx="60">
                  <c:v>29402</c:v>
                </c:pt>
                <c:pt idx="61">
                  <c:v>29767</c:v>
                </c:pt>
                <c:pt idx="62">
                  <c:v>30132</c:v>
                </c:pt>
                <c:pt idx="63">
                  <c:v>30497</c:v>
                </c:pt>
                <c:pt idx="64">
                  <c:v>30863</c:v>
                </c:pt>
                <c:pt idx="65">
                  <c:v>31228</c:v>
                </c:pt>
                <c:pt idx="66">
                  <c:v>31593</c:v>
                </c:pt>
                <c:pt idx="67">
                  <c:v>31958</c:v>
                </c:pt>
                <c:pt idx="68">
                  <c:v>32324</c:v>
                </c:pt>
                <c:pt idx="69">
                  <c:v>32689</c:v>
                </c:pt>
                <c:pt idx="70">
                  <c:v>33054</c:v>
                </c:pt>
                <c:pt idx="71">
                  <c:v>33419</c:v>
                </c:pt>
                <c:pt idx="72">
                  <c:v>33785</c:v>
                </c:pt>
                <c:pt idx="73">
                  <c:v>34150</c:v>
                </c:pt>
                <c:pt idx="74">
                  <c:v>34515</c:v>
                </c:pt>
                <c:pt idx="75">
                  <c:v>34880</c:v>
                </c:pt>
                <c:pt idx="76">
                  <c:v>35246</c:v>
                </c:pt>
                <c:pt idx="77">
                  <c:v>35611</c:v>
                </c:pt>
                <c:pt idx="78">
                  <c:v>35976</c:v>
                </c:pt>
                <c:pt idx="79">
                  <c:v>36341</c:v>
                </c:pt>
                <c:pt idx="80">
                  <c:v>36707</c:v>
                </c:pt>
                <c:pt idx="81">
                  <c:v>37072</c:v>
                </c:pt>
                <c:pt idx="82">
                  <c:v>37437</c:v>
                </c:pt>
                <c:pt idx="83">
                  <c:v>37802</c:v>
                </c:pt>
                <c:pt idx="84">
                  <c:v>38168</c:v>
                </c:pt>
                <c:pt idx="85">
                  <c:v>38533</c:v>
                </c:pt>
                <c:pt idx="86">
                  <c:v>38898</c:v>
                </c:pt>
                <c:pt idx="87">
                  <c:v>39263</c:v>
                </c:pt>
                <c:pt idx="88">
                  <c:v>39629</c:v>
                </c:pt>
                <c:pt idx="89">
                  <c:v>39994</c:v>
                </c:pt>
                <c:pt idx="90">
                  <c:v>40359</c:v>
                </c:pt>
                <c:pt idx="91">
                  <c:v>40724</c:v>
                </c:pt>
                <c:pt idx="92">
                  <c:v>41090</c:v>
                </c:pt>
                <c:pt idx="93">
                  <c:v>41455</c:v>
                </c:pt>
                <c:pt idx="94">
                  <c:v>41820</c:v>
                </c:pt>
              </c:numCache>
            </c:numRef>
          </c:cat>
          <c:val>
            <c:numRef>
              <c:f>Sheet1!$C$2:$C$96</c:f>
              <c:numCache>
                <c:formatCode>0.0</c:formatCode>
                <c:ptCount val="95"/>
                <c:pt idx="0">
                  <c:v>442.92899999999997</c:v>
                </c:pt>
                <c:pt idx="1">
                  <c:v>472.18299999999999</c:v>
                </c:pt>
                <c:pt idx="2">
                  <c:v>557.53099999999995</c:v>
                </c:pt>
                <c:pt idx="3">
                  <c:v>732.40700000000004</c:v>
                </c:pt>
                <c:pt idx="4">
                  <c:v>713.94</c:v>
                </c:pt>
                <c:pt idx="5">
                  <c:v>620.37300000000005</c:v>
                </c:pt>
                <c:pt idx="6">
                  <c:v>770.87400000000002</c:v>
                </c:pt>
                <c:pt idx="7">
                  <c:v>901.12900000000002</c:v>
                </c:pt>
                <c:pt idx="8">
                  <c:v>901.47400000000005</c:v>
                </c:pt>
                <c:pt idx="9">
                  <c:v>1007.323</c:v>
                </c:pt>
                <c:pt idx="10">
                  <c:v>898.01099999999997</c:v>
                </c:pt>
                <c:pt idx="11">
                  <c:v>851.08100000000002</c:v>
                </c:pt>
                <c:pt idx="12">
                  <c:v>785.15899999999999</c:v>
                </c:pt>
                <c:pt idx="13">
                  <c:v>905.65599999999995</c:v>
                </c:pt>
                <c:pt idx="14">
                  <c:v>908.06500000000005</c:v>
                </c:pt>
                <c:pt idx="15">
                  <c:v>993.94200000000001</c:v>
                </c:pt>
                <c:pt idx="16">
                  <c:v>1098.5129999999999</c:v>
                </c:pt>
                <c:pt idx="17">
                  <c:v>1277.653</c:v>
                </c:pt>
                <c:pt idx="18">
                  <c:v>1213.2539999999999</c:v>
                </c:pt>
                <c:pt idx="19">
                  <c:v>1264.2560000000001</c:v>
                </c:pt>
                <c:pt idx="20">
                  <c:v>1503.1759999999999</c:v>
                </c:pt>
                <c:pt idx="21">
                  <c:v>1404.182</c:v>
                </c:pt>
                <c:pt idx="22">
                  <c:v>1385.479</c:v>
                </c:pt>
                <c:pt idx="23">
                  <c:v>1505.6130000000001</c:v>
                </c:pt>
                <c:pt idx="24">
                  <c:v>1677.904</c:v>
                </c:pt>
                <c:pt idx="25">
                  <c:v>1713.655</c:v>
                </c:pt>
                <c:pt idx="26">
                  <c:v>1733.424</c:v>
                </c:pt>
                <c:pt idx="27">
                  <c:v>1856.9870000000001</c:v>
                </c:pt>
                <c:pt idx="28">
                  <c:v>2020.1849999999999</c:v>
                </c:pt>
                <c:pt idx="29">
                  <c:v>1841.94</c:v>
                </c:pt>
                <c:pt idx="30">
                  <c:v>1973.5740000000001</c:v>
                </c:pt>
                <c:pt idx="31">
                  <c:v>2247.7109999999998</c:v>
                </c:pt>
                <c:pt idx="32">
                  <c:v>2289.8359999999998</c:v>
                </c:pt>
                <c:pt idx="33">
                  <c:v>2357.0819999999999</c:v>
                </c:pt>
                <c:pt idx="34">
                  <c:v>2314.9879999999998</c:v>
                </c:pt>
                <c:pt idx="35">
                  <c:v>2484.4279999999999</c:v>
                </c:pt>
                <c:pt idx="36">
                  <c:v>2617.2829999999999</c:v>
                </c:pt>
                <c:pt idx="37">
                  <c:v>2616.9009999999998</c:v>
                </c:pt>
                <c:pt idx="38">
                  <c:v>2448.9870000000001</c:v>
                </c:pt>
                <c:pt idx="39">
                  <c:v>2574.59</c:v>
                </c:pt>
                <c:pt idx="40">
                  <c:v>2574.933</c:v>
                </c:pt>
                <c:pt idx="41">
                  <c:v>2621.7579999999998</c:v>
                </c:pt>
                <c:pt idx="42">
                  <c:v>2676.1889999999999</c:v>
                </c:pt>
                <c:pt idx="43">
                  <c:v>2752.723</c:v>
                </c:pt>
                <c:pt idx="44">
                  <c:v>2786.8220000000001</c:v>
                </c:pt>
                <c:pt idx="45">
                  <c:v>2848.5140000000001</c:v>
                </c:pt>
                <c:pt idx="46">
                  <c:v>3027.7629999999999</c:v>
                </c:pt>
                <c:pt idx="47">
                  <c:v>3215.7420000000002</c:v>
                </c:pt>
                <c:pt idx="48">
                  <c:v>3329.0419999999999</c:v>
                </c:pt>
                <c:pt idx="49">
                  <c:v>3371.7510000000002</c:v>
                </c:pt>
                <c:pt idx="50">
                  <c:v>3517.45</c:v>
                </c:pt>
                <c:pt idx="51">
                  <c:v>3453.9140000000002</c:v>
                </c:pt>
                <c:pt idx="52">
                  <c:v>3455.3679999999999</c:v>
                </c:pt>
                <c:pt idx="53">
                  <c:v>3360.9029999999998</c:v>
                </c:pt>
                <c:pt idx="54">
                  <c:v>3202.585</c:v>
                </c:pt>
                <c:pt idx="55">
                  <c:v>3056.779</c:v>
                </c:pt>
                <c:pt idx="56">
                  <c:v>2976.18</c:v>
                </c:pt>
                <c:pt idx="57">
                  <c:v>3009.2649999999999</c:v>
                </c:pt>
                <c:pt idx="58">
                  <c:v>3178.2159999999999</c:v>
                </c:pt>
                <c:pt idx="59">
                  <c:v>3121.31</c:v>
                </c:pt>
                <c:pt idx="60">
                  <c:v>3146.3649999999998</c:v>
                </c:pt>
                <c:pt idx="61">
                  <c:v>3128.6239999999998</c:v>
                </c:pt>
                <c:pt idx="62">
                  <c:v>3156.7150000000001</c:v>
                </c:pt>
                <c:pt idx="63">
                  <c:v>3170.9989999999998</c:v>
                </c:pt>
                <c:pt idx="64">
                  <c:v>3249.6959999999999</c:v>
                </c:pt>
                <c:pt idx="65">
                  <c:v>3274.5529999999999</c:v>
                </c:pt>
                <c:pt idx="66">
                  <c:v>3168.252</c:v>
                </c:pt>
                <c:pt idx="67">
                  <c:v>3047.3780000000002</c:v>
                </c:pt>
                <c:pt idx="68">
                  <c:v>2979.123</c:v>
                </c:pt>
                <c:pt idx="69">
                  <c:v>2778.7730000000001</c:v>
                </c:pt>
                <c:pt idx="70">
                  <c:v>2684.6869999999999</c:v>
                </c:pt>
                <c:pt idx="71">
                  <c:v>2707.0390000000002</c:v>
                </c:pt>
                <c:pt idx="72">
                  <c:v>2624.6320000000001</c:v>
                </c:pt>
                <c:pt idx="73">
                  <c:v>2499.0329999999999</c:v>
                </c:pt>
                <c:pt idx="74">
                  <c:v>2431.4760000000001</c:v>
                </c:pt>
                <c:pt idx="75">
                  <c:v>2394.268</c:v>
                </c:pt>
                <c:pt idx="76">
                  <c:v>2366.0169999999998</c:v>
                </c:pt>
                <c:pt idx="77">
                  <c:v>2354.8310000000001</c:v>
                </c:pt>
                <c:pt idx="78">
                  <c:v>2281.9189999999999</c:v>
                </c:pt>
                <c:pt idx="79">
                  <c:v>2146.732</c:v>
                </c:pt>
                <c:pt idx="80">
                  <c:v>2130.7069999999999</c:v>
                </c:pt>
                <c:pt idx="81">
                  <c:v>2117.511</c:v>
                </c:pt>
                <c:pt idx="82">
                  <c:v>2096.5880000000002</c:v>
                </c:pt>
                <c:pt idx="83">
                  <c:v>2061.9949999999999</c:v>
                </c:pt>
                <c:pt idx="84">
                  <c:v>1991.394</c:v>
                </c:pt>
                <c:pt idx="85">
                  <c:v>1892.095</c:v>
                </c:pt>
                <c:pt idx="86">
                  <c:v>1856.606</c:v>
                </c:pt>
                <c:pt idx="87">
                  <c:v>1853.2429999999999</c:v>
                </c:pt>
                <c:pt idx="88">
                  <c:v>1830.4159999999999</c:v>
                </c:pt>
                <c:pt idx="89">
                  <c:v>1954.241</c:v>
                </c:pt>
                <c:pt idx="90">
                  <c:v>1998.5830000000001</c:v>
                </c:pt>
                <c:pt idx="91">
                  <c:v>2057.6080000000002</c:v>
                </c:pt>
                <c:pt idx="92">
                  <c:v>2370.114</c:v>
                </c:pt>
                <c:pt idx="93">
                  <c:v>2720.7820000000002</c:v>
                </c:pt>
                <c:pt idx="94">
                  <c:v>3182.5830000000001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42272"/>
        <c:axId val="104336000"/>
      </c:lineChart>
      <c:dateAx>
        <c:axId val="102099968"/>
        <c:scaling>
          <c:orientation val="minMax"/>
          <c:min val="35796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104334080"/>
        <c:crosses val="autoZero"/>
        <c:auto val="1"/>
        <c:lblOffset val="100"/>
        <c:baseTimeUnit val="days"/>
      </c:dateAx>
      <c:valAx>
        <c:axId val="104334080"/>
        <c:scaling>
          <c:orientation val="minMax"/>
          <c:min val="1000"/>
        </c:scaling>
        <c:delete val="0"/>
        <c:axPos val="l"/>
        <c:majorGridlines>
          <c:spPr>
            <a:ln>
              <a:solidFill>
                <a:prstClr val="black">
                  <a:lumMod val="65000"/>
                  <a:lumOff val="35000"/>
                  <a:alpha val="2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i="0" baseline="0" dirty="0" smtClean="0">
                    <a:effectLst/>
                  </a:rPr>
                  <a:t>Imports (Millions of Barrels)</a:t>
                </a:r>
                <a:endParaRPr lang="en-US" sz="1400" b="1" dirty="0">
                  <a:effectLst/>
                </a:endParaRP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2099968"/>
        <c:crosses val="autoZero"/>
        <c:crossBetween val="midCat"/>
      </c:valAx>
      <c:valAx>
        <c:axId val="104336000"/>
        <c:scaling>
          <c:orientation val="minMax"/>
          <c:min val="100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/>
                </a:pPr>
                <a:r>
                  <a:rPr lang="en-US" sz="1445" b="0" i="0" u="none" strike="noStrike" baseline="0" dirty="0" smtClean="0">
                    <a:effectLst/>
                  </a:rPr>
                  <a:t>Production (Millions of Barrels)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4342272"/>
        <c:crosses val="max"/>
        <c:crossBetween val="between"/>
      </c:valAx>
      <c:dateAx>
        <c:axId val="104342272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104336000"/>
        <c:crosses val="autoZero"/>
        <c:auto val="1"/>
        <c:lblOffset val="100"/>
        <c:baseTimeUnit val="years"/>
      </c:date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671462768542821"/>
          <c:y val="0.68380401779776323"/>
          <c:w val="0.46630272778402704"/>
          <c:h val="0.13553093998843366"/>
        </c:manualLayout>
      </c:layout>
      <c:overlay val="0"/>
      <c:spPr>
        <a:solidFill>
          <a:schemeClr val="bg1"/>
        </a:solidFill>
        <a:ln>
          <a:solidFill>
            <a:prstClr val="black">
              <a:lumMod val="65000"/>
              <a:lumOff val="35000"/>
            </a:prst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45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0180526157412"/>
          <c:y val="3.8007610315773752E-2"/>
          <c:w val="0.83377375189296055"/>
          <c:h val="0.826227661655135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rgbClr val="FD6D08"/>
              </a:solidFill>
            </a:ln>
          </c:spPr>
          <c:marker>
            <c:symbol val="none"/>
          </c:marker>
          <c:dLbls>
            <c:dLbl>
              <c:idx val="122"/>
              <c:layout>
                <c:manualLayout>
                  <c:x val="-1.2972476811887082E-3"/>
                  <c:y val="2.1171631577993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Sheet1!$A$2:$A$124</c:f>
              <c:numCache>
                <c:formatCode>[$-409]mmm\-yy;@</c:formatCode>
                <c:ptCount val="123"/>
                <c:pt idx="0">
                  <c:v>38565</c:v>
                </c:pt>
                <c:pt idx="1">
                  <c:v>38596</c:v>
                </c:pt>
                <c:pt idx="2">
                  <c:v>38626</c:v>
                </c:pt>
                <c:pt idx="3">
                  <c:v>38657</c:v>
                </c:pt>
                <c:pt idx="4">
                  <c:v>38687</c:v>
                </c:pt>
                <c:pt idx="5">
                  <c:v>38718</c:v>
                </c:pt>
                <c:pt idx="6">
                  <c:v>38749</c:v>
                </c:pt>
                <c:pt idx="7">
                  <c:v>38777</c:v>
                </c:pt>
                <c:pt idx="8">
                  <c:v>38808</c:v>
                </c:pt>
                <c:pt idx="9">
                  <c:v>38838</c:v>
                </c:pt>
                <c:pt idx="10">
                  <c:v>38869</c:v>
                </c:pt>
                <c:pt idx="11">
                  <c:v>38899</c:v>
                </c:pt>
                <c:pt idx="12">
                  <c:v>38930</c:v>
                </c:pt>
                <c:pt idx="13">
                  <c:v>38961</c:v>
                </c:pt>
                <c:pt idx="14">
                  <c:v>38991</c:v>
                </c:pt>
                <c:pt idx="15">
                  <c:v>39022</c:v>
                </c:pt>
                <c:pt idx="16">
                  <c:v>39052</c:v>
                </c:pt>
                <c:pt idx="17">
                  <c:v>39083</c:v>
                </c:pt>
                <c:pt idx="18">
                  <c:v>39114</c:v>
                </c:pt>
                <c:pt idx="19">
                  <c:v>39142</c:v>
                </c:pt>
                <c:pt idx="20">
                  <c:v>39173</c:v>
                </c:pt>
                <c:pt idx="21">
                  <c:v>39203</c:v>
                </c:pt>
                <c:pt idx="22">
                  <c:v>39234</c:v>
                </c:pt>
                <c:pt idx="23">
                  <c:v>39264</c:v>
                </c:pt>
                <c:pt idx="24">
                  <c:v>39295</c:v>
                </c:pt>
                <c:pt idx="25">
                  <c:v>39326</c:v>
                </c:pt>
                <c:pt idx="26">
                  <c:v>39356</c:v>
                </c:pt>
                <c:pt idx="27">
                  <c:v>39387</c:v>
                </c:pt>
                <c:pt idx="28">
                  <c:v>39417</c:v>
                </c:pt>
                <c:pt idx="29">
                  <c:v>39448</c:v>
                </c:pt>
                <c:pt idx="30">
                  <c:v>39479</c:v>
                </c:pt>
                <c:pt idx="31">
                  <c:v>39508</c:v>
                </c:pt>
                <c:pt idx="32">
                  <c:v>39539</c:v>
                </c:pt>
                <c:pt idx="33">
                  <c:v>39569</c:v>
                </c:pt>
                <c:pt idx="34">
                  <c:v>39600</c:v>
                </c:pt>
                <c:pt idx="35">
                  <c:v>39630</c:v>
                </c:pt>
                <c:pt idx="36">
                  <c:v>39661</c:v>
                </c:pt>
                <c:pt idx="37">
                  <c:v>39692</c:v>
                </c:pt>
                <c:pt idx="38">
                  <c:v>39722</c:v>
                </c:pt>
                <c:pt idx="39">
                  <c:v>39753</c:v>
                </c:pt>
                <c:pt idx="40">
                  <c:v>39783</c:v>
                </c:pt>
                <c:pt idx="41">
                  <c:v>39814</c:v>
                </c:pt>
                <c:pt idx="42">
                  <c:v>39845</c:v>
                </c:pt>
                <c:pt idx="43">
                  <c:v>39873</c:v>
                </c:pt>
                <c:pt idx="44">
                  <c:v>39904</c:v>
                </c:pt>
                <c:pt idx="45">
                  <c:v>39934</c:v>
                </c:pt>
                <c:pt idx="46">
                  <c:v>39965</c:v>
                </c:pt>
                <c:pt idx="47">
                  <c:v>39995</c:v>
                </c:pt>
                <c:pt idx="48">
                  <c:v>40026</c:v>
                </c:pt>
                <c:pt idx="49">
                  <c:v>40057</c:v>
                </c:pt>
                <c:pt idx="50">
                  <c:v>40087</c:v>
                </c:pt>
                <c:pt idx="51">
                  <c:v>40118</c:v>
                </c:pt>
                <c:pt idx="52">
                  <c:v>40148</c:v>
                </c:pt>
                <c:pt idx="53">
                  <c:v>40179</c:v>
                </c:pt>
                <c:pt idx="54">
                  <c:v>40210</c:v>
                </c:pt>
                <c:pt idx="55">
                  <c:v>40238</c:v>
                </c:pt>
                <c:pt idx="56">
                  <c:v>40269</c:v>
                </c:pt>
                <c:pt idx="57">
                  <c:v>40299</c:v>
                </c:pt>
                <c:pt idx="58">
                  <c:v>40330</c:v>
                </c:pt>
                <c:pt idx="59">
                  <c:v>40360</c:v>
                </c:pt>
                <c:pt idx="60">
                  <c:v>40391</c:v>
                </c:pt>
                <c:pt idx="61">
                  <c:v>40422</c:v>
                </c:pt>
                <c:pt idx="62">
                  <c:v>40452</c:v>
                </c:pt>
                <c:pt idx="63">
                  <c:v>40483</c:v>
                </c:pt>
                <c:pt idx="64">
                  <c:v>40513</c:v>
                </c:pt>
                <c:pt idx="65">
                  <c:v>40544</c:v>
                </c:pt>
                <c:pt idx="66">
                  <c:v>40575</c:v>
                </c:pt>
                <c:pt idx="67">
                  <c:v>40603</c:v>
                </c:pt>
                <c:pt idx="68">
                  <c:v>40634</c:v>
                </c:pt>
                <c:pt idx="69">
                  <c:v>40664</c:v>
                </c:pt>
                <c:pt idx="70">
                  <c:v>40695</c:v>
                </c:pt>
                <c:pt idx="71">
                  <c:v>40725</c:v>
                </c:pt>
                <c:pt idx="72">
                  <c:v>40756</c:v>
                </c:pt>
                <c:pt idx="73">
                  <c:v>40787</c:v>
                </c:pt>
                <c:pt idx="74">
                  <c:v>40817</c:v>
                </c:pt>
                <c:pt idx="75">
                  <c:v>40848</c:v>
                </c:pt>
                <c:pt idx="76">
                  <c:v>40878</c:v>
                </c:pt>
                <c:pt idx="77">
                  <c:v>40909</c:v>
                </c:pt>
                <c:pt idx="78">
                  <c:v>40940</c:v>
                </c:pt>
                <c:pt idx="79">
                  <c:v>40969</c:v>
                </c:pt>
                <c:pt idx="80">
                  <c:v>41000</c:v>
                </c:pt>
                <c:pt idx="81">
                  <c:v>41030</c:v>
                </c:pt>
                <c:pt idx="82">
                  <c:v>41061</c:v>
                </c:pt>
                <c:pt idx="83">
                  <c:v>41091</c:v>
                </c:pt>
                <c:pt idx="84">
                  <c:v>41122</c:v>
                </c:pt>
                <c:pt idx="85">
                  <c:v>41153</c:v>
                </c:pt>
                <c:pt idx="86">
                  <c:v>41183</c:v>
                </c:pt>
                <c:pt idx="87">
                  <c:v>41214</c:v>
                </c:pt>
                <c:pt idx="88">
                  <c:v>41244</c:v>
                </c:pt>
                <c:pt idx="89">
                  <c:v>41275</c:v>
                </c:pt>
                <c:pt idx="90">
                  <c:v>41306</c:v>
                </c:pt>
                <c:pt idx="91">
                  <c:v>41334</c:v>
                </c:pt>
                <c:pt idx="92">
                  <c:v>41365</c:v>
                </c:pt>
                <c:pt idx="93">
                  <c:v>41395</c:v>
                </c:pt>
                <c:pt idx="94">
                  <c:v>41426</c:v>
                </c:pt>
                <c:pt idx="95">
                  <c:v>41456</c:v>
                </c:pt>
                <c:pt idx="96">
                  <c:v>41487</c:v>
                </c:pt>
                <c:pt idx="97">
                  <c:v>41518</c:v>
                </c:pt>
                <c:pt idx="98">
                  <c:v>41548</c:v>
                </c:pt>
                <c:pt idx="99">
                  <c:v>41579</c:v>
                </c:pt>
                <c:pt idx="100">
                  <c:v>41609</c:v>
                </c:pt>
                <c:pt idx="101">
                  <c:v>41640</c:v>
                </c:pt>
                <c:pt idx="102">
                  <c:v>41671</c:v>
                </c:pt>
                <c:pt idx="103">
                  <c:v>41699</c:v>
                </c:pt>
                <c:pt idx="104">
                  <c:v>41730</c:v>
                </c:pt>
                <c:pt idx="105">
                  <c:v>41760</c:v>
                </c:pt>
                <c:pt idx="106">
                  <c:v>41791</c:v>
                </c:pt>
                <c:pt idx="107">
                  <c:v>41821</c:v>
                </c:pt>
                <c:pt idx="108">
                  <c:v>41852</c:v>
                </c:pt>
                <c:pt idx="109">
                  <c:v>41883</c:v>
                </c:pt>
                <c:pt idx="110">
                  <c:v>41913</c:v>
                </c:pt>
                <c:pt idx="111">
                  <c:v>41944</c:v>
                </c:pt>
                <c:pt idx="112">
                  <c:v>41974</c:v>
                </c:pt>
                <c:pt idx="113">
                  <c:v>42005</c:v>
                </c:pt>
                <c:pt idx="114">
                  <c:v>42036</c:v>
                </c:pt>
                <c:pt idx="115">
                  <c:v>42064</c:v>
                </c:pt>
                <c:pt idx="116">
                  <c:v>42095</c:v>
                </c:pt>
                <c:pt idx="117">
                  <c:v>42125</c:v>
                </c:pt>
                <c:pt idx="118">
                  <c:v>42156</c:v>
                </c:pt>
                <c:pt idx="119">
                  <c:v>42186</c:v>
                </c:pt>
                <c:pt idx="120">
                  <c:v>42217</c:v>
                </c:pt>
                <c:pt idx="121">
                  <c:v>42248</c:v>
                </c:pt>
                <c:pt idx="122">
                  <c:v>42278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0">
                  <c:v>66.357272727272729</c:v>
                </c:pt>
                <c:pt idx="1">
                  <c:v>65.586666666666673</c:v>
                </c:pt>
                <c:pt idx="2">
                  <c:v>62.259999999999977</c:v>
                </c:pt>
                <c:pt idx="3">
                  <c:v>58.322499999999991</c:v>
                </c:pt>
                <c:pt idx="4">
                  <c:v>59.411904761904758</c:v>
                </c:pt>
                <c:pt idx="5">
                  <c:v>65.484999999999985</c:v>
                </c:pt>
                <c:pt idx="6">
                  <c:v>61.631052631578939</c:v>
                </c:pt>
                <c:pt idx="7">
                  <c:v>62.685217391304356</c:v>
                </c:pt>
                <c:pt idx="8">
                  <c:v>69.443684210526314</c:v>
                </c:pt>
                <c:pt idx="9">
                  <c:v>70.844090909090909</c:v>
                </c:pt>
                <c:pt idx="10">
                  <c:v>70.950909090909107</c:v>
                </c:pt>
                <c:pt idx="11">
                  <c:v>74.41105263157894</c:v>
                </c:pt>
                <c:pt idx="12">
                  <c:v>73.043043478260884</c:v>
                </c:pt>
                <c:pt idx="13">
                  <c:v>63.798000000000016</c:v>
                </c:pt>
                <c:pt idx="14">
                  <c:v>58.893181818181809</c:v>
                </c:pt>
                <c:pt idx="15">
                  <c:v>59.082499999999996</c:v>
                </c:pt>
                <c:pt idx="16">
                  <c:v>61.958999999999989</c:v>
                </c:pt>
                <c:pt idx="17">
                  <c:v>54.506190476190483</c:v>
                </c:pt>
                <c:pt idx="18">
                  <c:v>59.278947368421051</c:v>
                </c:pt>
                <c:pt idx="19">
                  <c:v>60.441818181818185</c:v>
                </c:pt>
                <c:pt idx="20">
                  <c:v>63.976999999999997</c:v>
                </c:pt>
                <c:pt idx="21">
                  <c:v>63.454545454545453</c:v>
                </c:pt>
                <c:pt idx="22">
                  <c:v>67.489047619047611</c:v>
                </c:pt>
                <c:pt idx="23">
                  <c:v>74.117619047619044</c:v>
                </c:pt>
                <c:pt idx="24">
                  <c:v>72.356086956521736</c:v>
                </c:pt>
                <c:pt idx="25">
                  <c:v>79.914736842105242</c:v>
                </c:pt>
                <c:pt idx="26">
                  <c:v>85.798695652173905</c:v>
                </c:pt>
                <c:pt idx="27">
                  <c:v>94.772380952380956</c:v>
                </c:pt>
                <c:pt idx="28">
                  <c:v>91.687000000000012</c:v>
                </c:pt>
                <c:pt idx="29">
                  <c:v>92.970476190476205</c:v>
                </c:pt>
                <c:pt idx="30">
                  <c:v>95.385999999999981</c:v>
                </c:pt>
                <c:pt idx="31">
                  <c:v>105.45399999999999</c:v>
                </c:pt>
                <c:pt idx="32">
                  <c:v>112.58045454545453</c:v>
                </c:pt>
                <c:pt idx="33">
                  <c:v>125.39761904761905</c:v>
                </c:pt>
                <c:pt idx="34">
                  <c:v>133.88</c:v>
                </c:pt>
                <c:pt idx="35">
                  <c:v>133.37090909090909</c:v>
                </c:pt>
                <c:pt idx="36">
                  <c:v>116.66619047619049</c:v>
                </c:pt>
                <c:pt idx="37">
                  <c:v>104.1142857142857</c:v>
                </c:pt>
                <c:pt idx="38">
                  <c:v>76.608695652173907</c:v>
                </c:pt>
                <c:pt idx="39">
                  <c:v>57.309473684210523</c:v>
                </c:pt>
                <c:pt idx="40">
                  <c:v>41.121818181818178</c:v>
                </c:pt>
                <c:pt idx="41">
                  <c:v>41.71</c:v>
                </c:pt>
                <c:pt idx="42">
                  <c:v>39.087368421052631</c:v>
                </c:pt>
                <c:pt idx="43">
                  <c:v>47.939090909090915</c:v>
                </c:pt>
                <c:pt idx="44">
                  <c:v>49.646666666666661</c:v>
                </c:pt>
                <c:pt idx="45">
                  <c:v>59.028499999999994</c:v>
                </c:pt>
                <c:pt idx="46">
                  <c:v>69.640909090909091</c:v>
                </c:pt>
                <c:pt idx="47">
                  <c:v>64.152272727272731</c:v>
                </c:pt>
                <c:pt idx="48">
                  <c:v>71.044761904761899</c:v>
                </c:pt>
                <c:pt idx="49">
                  <c:v>69.408095238095243</c:v>
                </c:pt>
                <c:pt idx="50">
                  <c:v>75.71545454545452</c:v>
                </c:pt>
                <c:pt idx="51">
                  <c:v>77.989999999999995</c:v>
                </c:pt>
                <c:pt idx="52">
                  <c:v>74.47</c:v>
                </c:pt>
                <c:pt idx="53">
                  <c:v>78.32578947368421</c:v>
                </c:pt>
                <c:pt idx="54">
                  <c:v>76.387368421052642</c:v>
                </c:pt>
                <c:pt idx="55">
                  <c:v>81.203478260869574</c:v>
                </c:pt>
                <c:pt idx="56">
                  <c:v>84.292857142857144</c:v>
                </c:pt>
                <c:pt idx="57">
                  <c:v>73.743499999999997</c:v>
                </c:pt>
                <c:pt idx="58">
                  <c:v>75.335909090909098</c:v>
                </c:pt>
                <c:pt idx="59">
                  <c:v>76.319523809523801</c:v>
                </c:pt>
                <c:pt idx="60">
                  <c:v>76.599090909090918</c:v>
                </c:pt>
                <c:pt idx="61">
                  <c:v>75.241904761904763</c:v>
                </c:pt>
                <c:pt idx="62">
                  <c:v>81.892857142857153</c:v>
                </c:pt>
                <c:pt idx="63">
                  <c:v>84.252857142857138</c:v>
                </c:pt>
                <c:pt idx="64">
                  <c:v>89.145909090909086</c:v>
                </c:pt>
                <c:pt idx="65">
                  <c:v>89.170500000000004</c:v>
                </c:pt>
                <c:pt idx="66">
                  <c:v>88.578421052631569</c:v>
                </c:pt>
                <c:pt idx="67">
                  <c:v>102.85652173913044</c:v>
                </c:pt>
                <c:pt idx="68">
                  <c:v>109.5325</c:v>
                </c:pt>
                <c:pt idx="69">
                  <c:v>100.90047619047618</c:v>
                </c:pt>
                <c:pt idx="70">
                  <c:v>96.264090909090925</c:v>
                </c:pt>
                <c:pt idx="71">
                  <c:v>97.3035</c:v>
                </c:pt>
                <c:pt idx="72">
                  <c:v>86.333043478260862</c:v>
                </c:pt>
                <c:pt idx="73">
                  <c:v>85.515238095238118</c:v>
                </c:pt>
                <c:pt idx="74">
                  <c:v>86.322380952380954</c:v>
                </c:pt>
                <c:pt idx="75">
                  <c:v>97.160476190476189</c:v>
                </c:pt>
                <c:pt idx="76">
                  <c:v>98.562857142857155</c:v>
                </c:pt>
                <c:pt idx="77">
                  <c:v>100.2735</c:v>
                </c:pt>
                <c:pt idx="78">
                  <c:v>102.20399999999999</c:v>
                </c:pt>
                <c:pt idx="79">
                  <c:v>106.15772727272726</c:v>
                </c:pt>
                <c:pt idx="80">
                  <c:v>103.321</c:v>
                </c:pt>
                <c:pt idx="81">
                  <c:v>94.654545454545456</c:v>
                </c:pt>
                <c:pt idx="82">
                  <c:v>82.303333333333313</c:v>
                </c:pt>
                <c:pt idx="83">
                  <c:v>87.895238095238071</c:v>
                </c:pt>
                <c:pt idx="84">
                  <c:v>94.131304347826088</c:v>
                </c:pt>
                <c:pt idx="85">
                  <c:v>94.513684210526336</c:v>
                </c:pt>
                <c:pt idx="86">
                  <c:v>89.491304347826073</c:v>
                </c:pt>
                <c:pt idx="87">
                  <c:v>86.531428571428563</c:v>
                </c:pt>
                <c:pt idx="88">
                  <c:v>87.859500000000011</c:v>
                </c:pt>
                <c:pt idx="89">
                  <c:v>94.756666666666661</c:v>
                </c:pt>
                <c:pt idx="90">
                  <c:v>95.308947368421045</c:v>
                </c:pt>
                <c:pt idx="91">
                  <c:v>92.938500000000005</c:v>
                </c:pt>
                <c:pt idx="92">
                  <c:v>92.021363636363631</c:v>
                </c:pt>
                <c:pt idx="93">
                  <c:v>94.50954545454546</c:v>
                </c:pt>
                <c:pt idx="94">
                  <c:v>95.772499999999994</c:v>
                </c:pt>
                <c:pt idx="95">
                  <c:v>104.67090909090908</c:v>
                </c:pt>
                <c:pt idx="96">
                  <c:v>106.57272727272729</c:v>
                </c:pt>
                <c:pt idx="97">
                  <c:v>106.2895</c:v>
                </c:pt>
                <c:pt idx="98">
                  <c:v>100.53826086956522</c:v>
                </c:pt>
                <c:pt idx="99">
                  <c:v>93.863999999999976</c:v>
                </c:pt>
                <c:pt idx="100">
                  <c:v>97.625238095238103</c:v>
                </c:pt>
                <c:pt idx="101">
                  <c:v>94.617142857142852</c:v>
                </c:pt>
                <c:pt idx="102">
                  <c:v>100.81736842105265</c:v>
                </c:pt>
                <c:pt idx="103">
                  <c:v>100.80380952380953</c:v>
                </c:pt>
                <c:pt idx="104">
                  <c:v>102.06904761904761</c:v>
                </c:pt>
                <c:pt idx="105">
                  <c:v>102.17714285714285</c:v>
                </c:pt>
                <c:pt idx="106">
                  <c:v>105.79428571428573</c:v>
                </c:pt>
                <c:pt idx="107">
                  <c:v>103.58863636363635</c:v>
                </c:pt>
                <c:pt idx="108">
                  <c:v>96.53619047619047</c:v>
                </c:pt>
                <c:pt idx="109">
                  <c:v>93.211904761904748</c:v>
                </c:pt>
                <c:pt idx="110">
                  <c:v>84.396956521739114</c:v>
                </c:pt>
                <c:pt idx="111">
                  <c:v>75.78947368421052</c:v>
                </c:pt>
                <c:pt idx="112">
                  <c:v>59.290454545454551</c:v>
                </c:pt>
                <c:pt idx="113">
                  <c:v>47.219000000000001</c:v>
                </c:pt>
                <c:pt idx="114">
                  <c:v>50.584210526315793</c:v>
                </c:pt>
                <c:pt idx="115">
                  <c:v>47.823636363636361</c:v>
                </c:pt>
                <c:pt idx="116">
                  <c:v>54.452857142857134</c:v>
                </c:pt>
                <c:pt idx="117">
                  <c:v>59.265000000000001</c:v>
                </c:pt>
                <c:pt idx="118">
                  <c:v>59.819545454545441</c:v>
                </c:pt>
                <c:pt idx="119">
                  <c:v>50.900909090909089</c:v>
                </c:pt>
                <c:pt idx="120">
                  <c:v>42.552500000000002</c:v>
                </c:pt>
                <c:pt idx="121">
                  <c:v>45.479523809523805</c:v>
                </c:pt>
                <c:pt idx="122">
                  <c:v>46.28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68672"/>
        <c:axId val="105470208"/>
      </c:lineChart>
      <c:dateAx>
        <c:axId val="105468672"/>
        <c:scaling>
          <c:orientation val="minMax"/>
          <c:min val="38626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 rot="-2700000" vert="horz" anchor="ctr" anchorCtr="1"/>
          <a:lstStyle/>
          <a:p>
            <a:pPr>
              <a:defRPr sz="1200" b="1"/>
            </a:pPr>
            <a:endParaRPr lang="en-US"/>
          </a:p>
        </c:txPr>
        <c:crossAx val="105470208"/>
        <c:crosses val="autoZero"/>
        <c:auto val="0"/>
        <c:lblOffset val="100"/>
        <c:baseTimeUnit val="months"/>
        <c:majorUnit val="6"/>
        <c:majorTimeUnit val="months"/>
      </c:dateAx>
      <c:valAx>
        <c:axId val="1054702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Dollars per barrel</a:t>
                </a:r>
                <a:endParaRPr lang="en-US" sz="14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546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08182657723339"/>
          <c:y val="4.4216004417181494E-2"/>
          <c:w val="0.8476218771264703"/>
          <c:h val="0.8008956325979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28"/>
              <c:layout>
                <c:manualLayout>
                  <c:x val="-1.2151258859102235E-7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Sheet1!$A$2:$A$131</c:f>
              <c:numCache>
                <c:formatCode>[$-409]mmm\-yy;@</c:formatCode>
                <c:ptCount val="13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</c:numCache>
            </c:numRef>
          </c:cat>
          <c:val>
            <c:numRef>
              <c:f>Sheet1!$B$2:$B$131</c:f>
              <c:numCache>
                <c:formatCode>0.0000</c:formatCode>
                <c:ptCount val="130"/>
                <c:pt idx="0">
                  <c:v>1.8308</c:v>
                </c:pt>
                <c:pt idx="1">
                  <c:v>1.91</c:v>
                </c:pt>
                <c:pt idx="2">
                  <c:v>2.07925</c:v>
                </c:pt>
                <c:pt idx="3">
                  <c:v>2.2425000000000002</c:v>
                </c:pt>
                <c:pt idx="4">
                  <c:v>2.1612</c:v>
                </c:pt>
                <c:pt idx="5">
                  <c:v>2.1555</c:v>
                </c:pt>
                <c:pt idx="6">
                  <c:v>2.29</c:v>
                </c:pt>
                <c:pt idx="7">
                  <c:v>2.4862000000000002</c:v>
                </c:pt>
                <c:pt idx="8">
                  <c:v>2.9032499999999999</c:v>
                </c:pt>
                <c:pt idx="9">
                  <c:v>2.7168000000000001</c:v>
                </c:pt>
                <c:pt idx="10">
                  <c:v>2.2567499999999998</c:v>
                </c:pt>
                <c:pt idx="11">
                  <c:v>2.1850000000000001</c:v>
                </c:pt>
                <c:pt idx="12">
                  <c:v>2.3155999999999999</c:v>
                </c:pt>
                <c:pt idx="13">
                  <c:v>2.2799999999999998</c:v>
                </c:pt>
                <c:pt idx="14">
                  <c:v>2.42475</c:v>
                </c:pt>
                <c:pt idx="15">
                  <c:v>2.742</c:v>
                </c:pt>
                <c:pt idx="16">
                  <c:v>2.9068000000000001</c:v>
                </c:pt>
                <c:pt idx="17">
                  <c:v>2.8845000000000001</c:v>
                </c:pt>
                <c:pt idx="18">
                  <c:v>2.9805999999999999</c:v>
                </c:pt>
                <c:pt idx="19">
                  <c:v>2.9517500000000001</c:v>
                </c:pt>
                <c:pt idx="20">
                  <c:v>2.5549999999999899</c:v>
                </c:pt>
                <c:pt idx="21">
                  <c:v>2.2446000000000002</c:v>
                </c:pt>
                <c:pt idx="22">
                  <c:v>2.22925</c:v>
                </c:pt>
                <c:pt idx="23">
                  <c:v>2.3127499999999999</c:v>
                </c:pt>
                <c:pt idx="24">
                  <c:v>2.2397999999999998</c:v>
                </c:pt>
                <c:pt idx="25">
                  <c:v>2.2777500000000002</c:v>
                </c:pt>
                <c:pt idx="26">
                  <c:v>2.5627499999999999</c:v>
                </c:pt>
                <c:pt idx="27">
                  <c:v>2.8450000000000002</c:v>
                </c:pt>
                <c:pt idx="28">
                  <c:v>3.1459999999999999</c:v>
                </c:pt>
                <c:pt idx="29">
                  <c:v>3.056</c:v>
                </c:pt>
                <c:pt idx="30">
                  <c:v>2.9645999999999999</c:v>
                </c:pt>
                <c:pt idx="31">
                  <c:v>2.7857500000000002</c:v>
                </c:pt>
                <c:pt idx="32">
                  <c:v>2.8032499999999998</c:v>
                </c:pt>
                <c:pt idx="33">
                  <c:v>2.8029999999999999</c:v>
                </c:pt>
                <c:pt idx="34">
                  <c:v>3.08</c:v>
                </c:pt>
                <c:pt idx="35">
                  <c:v>3.0184000000000002</c:v>
                </c:pt>
                <c:pt idx="36">
                  <c:v>3.0427499999999901</c:v>
                </c:pt>
                <c:pt idx="37">
                  <c:v>3.0274999999999901</c:v>
                </c:pt>
                <c:pt idx="38">
                  <c:v>3.24399999999999</c:v>
                </c:pt>
                <c:pt idx="39">
                  <c:v>3.4580000000000002</c:v>
                </c:pt>
                <c:pt idx="40">
                  <c:v>3.7657500000000002</c:v>
                </c:pt>
                <c:pt idx="41">
                  <c:v>4.0541999999999998</c:v>
                </c:pt>
                <c:pt idx="42">
                  <c:v>4.0614999999999997</c:v>
                </c:pt>
                <c:pt idx="43">
                  <c:v>3.7785000000000002</c:v>
                </c:pt>
                <c:pt idx="44">
                  <c:v>3.7025999999999999</c:v>
                </c:pt>
                <c:pt idx="45">
                  <c:v>3.05125</c:v>
                </c:pt>
                <c:pt idx="46">
                  <c:v>2.1469999999999998</c:v>
                </c:pt>
                <c:pt idx="47">
                  <c:v>1.6870000000000001</c:v>
                </c:pt>
                <c:pt idx="48">
                  <c:v>1.7882499999999999</c:v>
                </c:pt>
                <c:pt idx="49">
                  <c:v>1.92275</c:v>
                </c:pt>
                <c:pt idx="50">
                  <c:v>1.9585999999999999</c:v>
                </c:pt>
                <c:pt idx="51">
                  <c:v>2.0489999999999999</c:v>
                </c:pt>
                <c:pt idx="52">
                  <c:v>2.2654999999999998</c:v>
                </c:pt>
                <c:pt idx="53">
                  <c:v>2.6305999999999998</c:v>
                </c:pt>
                <c:pt idx="54">
                  <c:v>2.5265</c:v>
                </c:pt>
                <c:pt idx="55">
                  <c:v>2.6164000000000001</c:v>
                </c:pt>
                <c:pt idx="56">
                  <c:v>2.5539999999999998</c:v>
                </c:pt>
                <c:pt idx="57">
                  <c:v>2.55125</c:v>
                </c:pt>
                <c:pt idx="58">
                  <c:v>2.6514000000000002</c:v>
                </c:pt>
                <c:pt idx="59">
                  <c:v>2.6072500000000001</c:v>
                </c:pt>
                <c:pt idx="60">
                  <c:v>2.7149999999999901</c:v>
                </c:pt>
                <c:pt idx="61">
                  <c:v>2.6440000000000001</c:v>
                </c:pt>
                <c:pt idx="62">
                  <c:v>2.7715999999999901</c:v>
                </c:pt>
                <c:pt idx="63">
                  <c:v>2.8482500000000002</c:v>
                </c:pt>
                <c:pt idx="64">
                  <c:v>2.8361999999999998</c:v>
                </c:pt>
                <c:pt idx="65">
                  <c:v>2.7315</c:v>
                </c:pt>
                <c:pt idx="66">
                  <c:v>2.7287499999999998</c:v>
                </c:pt>
                <c:pt idx="67">
                  <c:v>2.7298</c:v>
                </c:pt>
                <c:pt idx="68">
                  <c:v>2.7050000000000001</c:v>
                </c:pt>
                <c:pt idx="69">
                  <c:v>2.8005</c:v>
                </c:pt>
                <c:pt idx="70">
                  <c:v>2.859</c:v>
                </c:pt>
                <c:pt idx="71">
                  <c:v>2.9929999999999999</c:v>
                </c:pt>
                <c:pt idx="72">
                  <c:v>3.0948000000000002</c:v>
                </c:pt>
                <c:pt idx="73">
                  <c:v>3.2109999999999999</c:v>
                </c:pt>
                <c:pt idx="74">
                  <c:v>3.5612499999999998</c:v>
                </c:pt>
                <c:pt idx="75">
                  <c:v>3.7995000000000001</c:v>
                </c:pt>
                <c:pt idx="76">
                  <c:v>3.9062000000000001</c:v>
                </c:pt>
                <c:pt idx="77">
                  <c:v>3.68</c:v>
                </c:pt>
                <c:pt idx="78">
                  <c:v>3.6502500000000002</c:v>
                </c:pt>
                <c:pt idx="79">
                  <c:v>3.6394000000000002</c:v>
                </c:pt>
                <c:pt idx="80">
                  <c:v>3.6112500000000001</c:v>
                </c:pt>
                <c:pt idx="81">
                  <c:v>3.448</c:v>
                </c:pt>
                <c:pt idx="82">
                  <c:v>3.38375</c:v>
                </c:pt>
                <c:pt idx="83">
                  <c:v>3.2657500000000002</c:v>
                </c:pt>
                <c:pt idx="84">
                  <c:v>3.3799999999999901</c:v>
                </c:pt>
                <c:pt idx="85">
                  <c:v>3.57925</c:v>
                </c:pt>
                <c:pt idx="86">
                  <c:v>3.85175</c:v>
                </c:pt>
                <c:pt idx="87">
                  <c:v>3.9003999999999999</c:v>
                </c:pt>
                <c:pt idx="88">
                  <c:v>3.7322500000000001</c:v>
                </c:pt>
                <c:pt idx="89">
                  <c:v>3.5387499999999998</c:v>
                </c:pt>
                <c:pt idx="90">
                  <c:v>3.4392</c:v>
                </c:pt>
                <c:pt idx="91">
                  <c:v>3.7214999999999998</c:v>
                </c:pt>
                <c:pt idx="92">
                  <c:v>3.8485</c:v>
                </c:pt>
                <c:pt idx="93">
                  <c:v>3.7456</c:v>
                </c:pt>
                <c:pt idx="94">
                  <c:v>3.4517499999999899</c:v>
                </c:pt>
                <c:pt idx="95">
                  <c:v>3.3104</c:v>
                </c:pt>
                <c:pt idx="96">
                  <c:v>3.3184999999999998</c:v>
                </c:pt>
                <c:pt idx="97">
                  <c:v>3.67</c:v>
                </c:pt>
                <c:pt idx="98">
                  <c:v>3.7112500000000002</c:v>
                </c:pt>
                <c:pt idx="99">
                  <c:v>3.5701999999999998</c:v>
                </c:pt>
                <c:pt idx="100">
                  <c:v>3.6147499999999999</c:v>
                </c:pt>
                <c:pt idx="101">
                  <c:v>3.6259999999999999</c:v>
                </c:pt>
                <c:pt idx="102">
                  <c:v>3.5910000000000002</c:v>
                </c:pt>
                <c:pt idx="103">
                  <c:v>3.57375</c:v>
                </c:pt>
                <c:pt idx="104">
                  <c:v>3.5324</c:v>
                </c:pt>
                <c:pt idx="105">
                  <c:v>3.34375</c:v>
                </c:pt>
                <c:pt idx="106">
                  <c:v>3.24275</c:v>
                </c:pt>
                <c:pt idx="107">
                  <c:v>3.2764000000000002</c:v>
                </c:pt>
                <c:pt idx="108">
                  <c:v>3.3125</c:v>
                </c:pt>
                <c:pt idx="109">
                  <c:v>3.3562500000000002</c:v>
                </c:pt>
                <c:pt idx="110">
                  <c:v>3.5331999999999901</c:v>
                </c:pt>
                <c:pt idx="111">
                  <c:v>3.6607500000000002</c:v>
                </c:pt>
                <c:pt idx="112">
                  <c:v>3.6727500000000002</c:v>
                </c:pt>
                <c:pt idx="113">
                  <c:v>3.6916000000000002</c:v>
                </c:pt>
                <c:pt idx="114">
                  <c:v>3.6112500000000001</c:v>
                </c:pt>
                <c:pt idx="115">
                  <c:v>3.4864999999999999</c:v>
                </c:pt>
                <c:pt idx="116">
                  <c:v>3.4062000000000001</c:v>
                </c:pt>
                <c:pt idx="117">
                  <c:v>3.1705000000000001</c:v>
                </c:pt>
                <c:pt idx="118">
                  <c:v>2.9122499999999998</c:v>
                </c:pt>
                <c:pt idx="119">
                  <c:v>2.5426000000000002</c:v>
                </c:pt>
                <c:pt idx="120">
                  <c:v>2.1157499999999998</c:v>
                </c:pt>
                <c:pt idx="121">
                  <c:v>2.2162500000000001</c:v>
                </c:pt>
                <c:pt idx="122">
                  <c:v>2.4636</c:v>
                </c:pt>
                <c:pt idx="123">
                  <c:v>2.4689999999999999</c:v>
                </c:pt>
                <c:pt idx="124">
                  <c:v>2.7182499999999998</c:v>
                </c:pt>
                <c:pt idx="125">
                  <c:v>2.8016000000000001</c:v>
                </c:pt>
                <c:pt idx="126">
                  <c:v>2.7934999999999999</c:v>
                </c:pt>
                <c:pt idx="127">
                  <c:v>2.6362000000000001</c:v>
                </c:pt>
                <c:pt idx="128">
                  <c:v>2.3652500000000001</c:v>
                </c:pt>
                <c:pt idx="129">
                  <c:v>2.3180000000000001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27072"/>
        <c:axId val="107053440"/>
      </c:lineChart>
      <c:dateAx>
        <c:axId val="107027072"/>
        <c:scaling>
          <c:orientation val="minMax"/>
          <c:min val="38443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7053440"/>
        <c:crosses val="autoZero"/>
        <c:auto val="1"/>
        <c:lblOffset val="100"/>
        <c:baseTimeUnit val="months"/>
        <c:majorUnit val="6"/>
        <c:majorTimeUnit val="months"/>
      </c:dateAx>
      <c:valAx>
        <c:axId val="107053440"/>
        <c:scaling>
          <c:orientation val="minMax"/>
          <c:min val="1.5"/>
        </c:scaling>
        <c:delete val="0"/>
        <c:axPos val="l"/>
        <c:majorGridlines>
          <c:spPr>
            <a:ln>
              <a:solidFill>
                <a:schemeClr val="tx1">
                  <a:alpha val="62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 smtClean="0"/>
                  <a:t>Dollars Per Gallon</a:t>
                </a:r>
                <a:endParaRPr lang="en-US" sz="1400" b="1" dirty="0"/>
              </a:p>
            </c:rich>
          </c:tx>
          <c:layout/>
          <c:overlay val="0"/>
        </c:title>
        <c:numFmt formatCode="&quot;$&quot;#,##0.0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7027072"/>
        <c:crosses val="autoZero"/>
        <c:crossBetween val="midCat"/>
        <c:minorUnit val="0.5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837877904150869E-2"/>
          <c:y val="4.225112804747367E-2"/>
          <c:w val="0.83478103431515505"/>
          <c:h val="0.79459681720703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Euros to $1</c:v>
                </c:pt>
              </c:strCache>
            </c:strRef>
          </c:tx>
          <c:spPr>
            <a:ln w="317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Sheet1!$A$2:$A$196</c:f>
              <c:numCache>
                <c:formatCode>[$-409]mmm\-yy;@</c:formatCode>
                <c:ptCount val="195"/>
                <c:pt idx="0">
                  <c:v>36373</c:v>
                </c:pt>
                <c:pt idx="1">
                  <c:v>36404</c:v>
                </c:pt>
                <c:pt idx="2">
                  <c:v>36434</c:v>
                </c:pt>
                <c:pt idx="3">
                  <c:v>36465</c:v>
                </c:pt>
                <c:pt idx="4">
                  <c:v>36495</c:v>
                </c:pt>
                <c:pt idx="5">
                  <c:v>36526</c:v>
                </c:pt>
                <c:pt idx="6">
                  <c:v>36557</c:v>
                </c:pt>
                <c:pt idx="7">
                  <c:v>36586</c:v>
                </c:pt>
                <c:pt idx="8">
                  <c:v>36617</c:v>
                </c:pt>
                <c:pt idx="9">
                  <c:v>36647</c:v>
                </c:pt>
                <c:pt idx="10">
                  <c:v>36678</c:v>
                </c:pt>
                <c:pt idx="11">
                  <c:v>36708</c:v>
                </c:pt>
                <c:pt idx="12">
                  <c:v>36739</c:v>
                </c:pt>
                <c:pt idx="13">
                  <c:v>36770</c:v>
                </c:pt>
                <c:pt idx="14">
                  <c:v>36800</c:v>
                </c:pt>
                <c:pt idx="15">
                  <c:v>36831</c:v>
                </c:pt>
                <c:pt idx="16">
                  <c:v>36861</c:v>
                </c:pt>
                <c:pt idx="17">
                  <c:v>36892</c:v>
                </c:pt>
                <c:pt idx="18">
                  <c:v>36923</c:v>
                </c:pt>
                <c:pt idx="19">
                  <c:v>36951</c:v>
                </c:pt>
                <c:pt idx="20">
                  <c:v>36982</c:v>
                </c:pt>
                <c:pt idx="21">
                  <c:v>37012</c:v>
                </c:pt>
                <c:pt idx="22">
                  <c:v>37043</c:v>
                </c:pt>
                <c:pt idx="23">
                  <c:v>37073</c:v>
                </c:pt>
                <c:pt idx="24">
                  <c:v>37104</c:v>
                </c:pt>
                <c:pt idx="25">
                  <c:v>37135</c:v>
                </c:pt>
                <c:pt idx="26">
                  <c:v>37165</c:v>
                </c:pt>
                <c:pt idx="27">
                  <c:v>37196</c:v>
                </c:pt>
                <c:pt idx="28">
                  <c:v>37226</c:v>
                </c:pt>
                <c:pt idx="29">
                  <c:v>37257</c:v>
                </c:pt>
                <c:pt idx="30">
                  <c:v>37288</c:v>
                </c:pt>
                <c:pt idx="31">
                  <c:v>37316</c:v>
                </c:pt>
                <c:pt idx="32">
                  <c:v>37347</c:v>
                </c:pt>
                <c:pt idx="33">
                  <c:v>37377</c:v>
                </c:pt>
                <c:pt idx="34">
                  <c:v>37408</c:v>
                </c:pt>
                <c:pt idx="35">
                  <c:v>37438</c:v>
                </c:pt>
                <c:pt idx="36">
                  <c:v>37469</c:v>
                </c:pt>
                <c:pt idx="37">
                  <c:v>37500</c:v>
                </c:pt>
                <c:pt idx="38">
                  <c:v>37530</c:v>
                </c:pt>
                <c:pt idx="39">
                  <c:v>37561</c:v>
                </c:pt>
                <c:pt idx="40">
                  <c:v>37591</c:v>
                </c:pt>
                <c:pt idx="41">
                  <c:v>37622</c:v>
                </c:pt>
                <c:pt idx="42">
                  <c:v>37653</c:v>
                </c:pt>
                <c:pt idx="43">
                  <c:v>37681</c:v>
                </c:pt>
                <c:pt idx="44">
                  <c:v>37712</c:v>
                </c:pt>
                <c:pt idx="45">
                  <c:v>37742</c:v>
                </c:pt>
                <c:pt idx="46">
                  <c:v>37773</c:v>
                </c:pt>
                <c:pt idx="47">
                  <c:v>37803</c:v>
                </c:pt>
                <c:pt idx="48">
                  <c:v>37834</c:v>
                </c:pt>
                <c:pt idx="49">
                  <c:v>37865</c:v>
                </c:pt>
                <c:pt idx="50">
                  <c:v>37895</c:v>
                </c:pt>
                <c:pt idx="51">
                  <c:v>37926</c:v>
                </c:pt>
                <c:pt idx="52">
                  <c:v>37956</c:v>
                </c:pt>
                <c:pt idx="53">
                  <c:v>37987</c:v>
                </c:pt>
                <c:pt idx="54">
                  <c:v>38018</c:v>
                </c:pt>
                <c:pt idx="55">
                  <c:v>38047</c:v>
                </c:pt>
                <c:pt idx="56">
                  <c:v>38078</c:v>
                </c:pt>
                <c:pt idx="57">
                  <c:v>38108</c:v>
                </c:pt>
                <c:pt idx="58">
                  <c:v>38139</c:v>
                </c:pt>
                <c:pt idx="59">
                  <c:v>38169</c:v>
                </c:pt>
                <c:pt idx="60">
                  <c:v>38200</c:v>
                </c:pt>
                <c:pt idx="61">
                  <c:v>38231</c:v>
                </c:pt>
                <c:pt idx="62">
                  <c:v>38261</c:v>
                </c:pt>
                <c:pt idx="63">
                  <c:v>38292</c:v>
                </c:pt>
                <c:pt idx="64">
                  <c:v>38322</c:v>
                </c:pt>
                <c:pt idx="65">
                  <c:v>38353</c:v>
                </c:pt>
                <c:pt idx="66">
                  <c:v>38384</c:v>
                </c:pt>
                <c:pt idx="67">
                  <c:v>38412</c:v>
                </c:pt>
                <c:pt idx="68">
                  <c:v>38443</c:v>
                </c:pt>
                <c:pt idx="69">
                  <c:v>38473</c:v>
                </c:pt>
                <c:pt idx="70">
                  <c:v>38504</c:v>
                </c:pt>
                <c:pt idx="71">
                  <c:v>38534</c:v>
                </c:pt>
                <c:pt idx="72">
                  <c:v>38565</c:v>
                </c:pt>
                <c:pt idx="73">
                  <c:v>38596</c:v>
                </c:pt>
                <c:pt idx="74">
                  <c:v>38626</c:v>
                </c:pt>
                <c:pt idx="75">
                  <c:v>38657</c:v>
                </c:pt>
                <c:pt idx="76">
                  <c:v>38687</c:v>
                </c:pt>
                <c:pt idx="77">
                  <c:v>38718</c:v>
                </c:pt>
                <c:pt idx="78">
                  <c:v>38749</c:v>
                </c:pt>
                <c:pt idx="79">
                  <c:v>38777</c:v>
                </c:pt>
                <c:pt idx="80">
                  <c:v>38808</c:v>
                </c:pt>
                <c:pt idx="81">
                  <c:v>38838</c:v>
                </c:pt>
                <c:pt idx="82">
                  <c:v>38869</c:v>
                </c:pt>
                <c:pt idx="83">
                  <c:v>38899</c:v>
                </c:pt>
                <c:pt idx="84">
                  <c:v>38930</c:v>
                </c:pt>
                <c:pt idx="85">
                  <c:v>38961</c:v>
                </c:pt>
                <c:pt idx="86">
                  <c:v>38991</c:v>
                </c:pt>
                <c:pt idx="87">
                  <c:v>39022</c:v>
                </c:pt>
                <c:pt idx="88">
                  <c:v>39052</c:v>
                </c:pt>
                <c:pt idx="89">
                  <c:v>39083</c:v>
                </c:pt>
                <c:pt idx="90">
                  <c:v>39114</c:v>
                </c:pt>
                <c:pt idx="91">
                  <c:v>39142</c:v>
                </c:pt>
                <c:pt idx="92">
                  <c:v>39173</c:v>
                </c:pt>
                <c:pt idx="93">
                  <c:v>39203</c:v>
                </c:pt>
                <c:pt idx="94">
                  <c:v>39234</c:v>
                </c:pt>
                <c:pt idx="95">
                  <c:v>39264</c:v>
                </c:pt>
                <c:pt idx="96">
                  <c:v>39295</c:v>
                </c:pt>
                <c:pt idx="97">
                  <c:v>39326</c:v>
                </c:pt>
                <c:pt idx="98">
                  <c:v>39356</c:v>
                </c:pt>
                <c:pt idx="99">
                  <c:v>39387</c:v>
                </c:pt>
                <c:pt idx="100">
                  <c:v>39417</c:v>
                </c:pt>
                <c:pt idx="101">
                  <c:v>39448</c:v>
                </c:pt>
                <c:pt idx="102">
                  <c:v>39479</c:v>
                </c:pt>
                <c:pt idx="103">
                  <c:v>39508</c:v>
                </c:pt>
                <c:pt idx="104">
                  <c:v>39539</c:v>
                </c:pt>
                <c:pt idx="105">
                  <c:v>39569</c:v>
                </c:pt>
                <c:pt idx="106">
                  <c:v>39600</c:v>
                </c:pt>
                <c:pt idx="107">
                  <c:v>39630</c:v>
                </c:pt>
                <c:pt idx="108">
                  <c:v>39661</c:v>
                </c:pt>
                <c:pt idx="109">
                  <c:v>39692</c:v>
                </c:pt>
                <c:pt idx="110">
                  <c:v>39722</c:v>
                </c:pt>
                <c:pt idx="111">
                  <c:v>39753</c:v>
                </c:pt>
                <c:pt idx="112">
                  <c:v>39783</c:v>
                </c:pt>
                <c:pt idx="113">
                  <c:v>39814</c:v>
                </c:pt>
                <c:pt idx="114">
                  <c:v>39845</c:v>
                </c:pt>
                <c:pt idx="115">
                  <c:v>39873</c:v>
                </c:pt>
                <c:pt idx="116">
                  <c:v>39904</c:v>
                </c:pt>
                <c:pt idx="117">
                  <c:v>39934</c:v>
                </c:pt>
                <c:pt idx="118">
                  <c:v>39965</c:v>
                </c:pt>
                <c:pt idx="119">
                  <c:v>39995</c:v>
                </c:pt>
                <c:pt idx="120">
                  <c:v>40026</c:v>
                </c:pt>
                <c:pt idx="121">
                  <c:v>40057</c:v>
                </c:pt>
                <c:pt idx="122">
                  <c:v>40087</c:v>
                </c:pt>
                <c:pt idx="123">
                  <c:v>40118</c:v>
                </c:pt>
                <c:pt idx="124">
                  <c:v>40148</c:v>
                </c:pt>
                <c:pt idx="125">
                  <c:v>40179</c:v>
                </c:pt>
                <c:pt idx="126">
                  <c:v>40210</c:v>
                </c:pt>
                <c:pt idx="127">
                  <c:v>40238</c:v>
                </c:pt>
                <c:pt idx="128">
                  <c:v>40269</c:v>
                </c:pt>
                <c:pt idx="129">
                  <c:v>40299</c:v>
                </c:pt>
                <c:pt idx="130">
                  <c:v>40330</c:v>
                </c:pt>
                <c:pt idx="131">
                  <c:v>40360</c:v>
                </c:pt>
                <c:pt idx="132">
                  <c:v>40391</c:v>
                </c:pt>
                <c:pt idx="133">
                  <c:v>40422</c:v>
                </c:pt>
                <c:pt idx="134">
                  <c:v>40452</c:v>
                </c:pt>
                <c:pt idx="135">
                  <c:v>40483</c:v>
                </c:pt>
                <c:pt idx="136">
                  <c:v>40513</c:v>
                </c:pt>
                <c:pt idx="137">
                  <c:v>40544</c:v>
                </c:pt>
                <c:pt idx="138">
                  <c:v>40575</c:v>
                </c:pt>
                <c:pt idx="139">
                  <c:v>40603</c:v>
                </c:pt>
                <c:pt idx="140">
                  <c:v>40634</c:v>
                </c:pt>
                <c:pt idx="141">
                  <c:v>40664</c:v>
                </c:pt>
                <c:pt idx="142">
                  <c:v>40695</c:v>
                </c:pt>
                <c:pt idx="143">
                  <c:v>40725</c:v>
                </c:pt>
                <c:pt idx="144">
                  <c:v>40756</c:v>
                </c:pt>
                <c:pt idx="145">
                  <c:v>40787</c:v>
                </c:pt>
                <c:pt idx="146">
                  <c:v>40817</c:v>
                </c:pt>
                <c:pt idx="147">
                  <c:v>40848</c:v>
                </c:pt>
                <c:pt idx="148">
                  <c:v>40878</c:v>
                </c:pt>
                <c:pt idx="149">
                  <c:v>40909</c:v>
                </c:pt>
                <c:pt idx="150">
                  <c:v>40940</c:v>
                </c:pt>
                <c:pt idx="151">
                  <c:v>40969</c:v>
                </c:pt>
                <c:pt idx="152">
                  <c:v>41000</c:v>
                </c:pt>
                <c:pt idx="153">
                  <c:v>41030</c:v>
                </c:pt>
                <c:pt idx="154">
                  <c:v>41061</c:v>
                </c:pt>
                <c:pt idx="155">
                  <c:v>41091</c:v>
                </c:pt>
                <c:pt idx="156">
                  <c:v>41122</c:v>
                </c:pt>
                <c:pt idx="157">
                  <c:v>41153</c:v>
                </c:pt>
                <c:pt idx="158">
                  <c:v>41183</c:v>
                </c:pt>
                <c:pt idx="159">
                  <c:v>41214</c:v>
                </c:pt>
                <c:pt idx="160">
                  <c:v>41244</c:v>
                </c:pt>
                <c:pt idx="161">
                  <c:v>41275</c:v>
                </c:pt>
                <c:pt idx="162">
                  <c:v>41306</c:v>
                </c:pt>
                <c:pt idx="163">
                  <c:v>41334</c:v>
                </c:pt>
                <c:pt idx="164">
                  <c:v>41365</c:v>
                </c:pt>
                <c:pt idx="165">
                  <c:v>41395</c:v>
                </c:pt>
                <c:pt idx="166">
                  <c:v>41426</c:v>
                </c:pt>
                <c:pt idx="167">
                  <c:v>41456</c:v>
                </c:pt>
                <c:pt idx="168">
                  <c:v>41487</c:v>
                </c:pt>
                <c:pt idx="169">
                  <c:v>41518</c:v>
                </c:pt>
                <c:pt idx="170">
                  <c:v>41548</c:v>
                </c:pt>
                <c:pt idx="171">
                  <c:v>41579</c:v>
                </c:pt>
                <c:pt idx="172">
                  <c:v>41609</c:v>
                </c:pt>
                <c:pt idx="173">
                  <c:v>41640</c:v>
                </c:pt>
                <c:pt idx="174">
                  <c:v>41671</c:v>
                </c:pt>
                <c:pt idx="175">
                  <c:v>41699</c:v>
                </c:pt>
                <c:pt idx="176">
                  <c:v>41730</c:v>
                </c:pt>
                <c:pt idx="177">
                  <c:v>41760</c:v>
                </c:pt>
                <c:pt idx="178">
                  <c:v>41791</c:v>
                </c:pt>
                <c:pt idx="179">
                  <c:v>41821</c:v>
                </c:pt>
                <c:pt idx="180">
                  <c:v>41852</c:v>
                </c:pt>
                <c:pt idx="181">
                  <c:v>41883</c:v>
                </c:pt>
                <c:pt idx="182">
                  <c:v>41913</c:v>
                </c:pt>
                <c:pt idx="183">
                  <c:v>41944</c:v>
                </c:pt>
                <c:pt idx="184">
                  <c:v>41974</c:v>
                </c:pt>
                <c:pt idx="185">
                  <c:v>42005</c:v>
                </c:pt>
                <c:pt idx="186">
                  <c:v>42036</c:v>
                </c:pt>
                <c:pt idx="187">
                  <c:v>42064</c:v>
                </c:pt>
                <c:pt idx="188">
                  <c:v>42095</c:v>
                </c:pt>
                <c:pt idx="189">
                  <c:v>42125</c:v>
                </c:pt>
                <c:pt idx="190">
                  <c:v>42156</c:v>
                </c:pt>
                <c:pt idx="191">
                  <c:v>42186</c:v>
                </c:pt>
                <c:pt idx="192">
                  <c:v>42217</c:v>
                </c:pt>
                <c:pt idx="193">
                  <c:v>42248</c:v>
                </c:pt>
                <c:pt idx="194">
                  <c:v>42278</c:v>
                </c:pt>
              </c:numCache>
            </c:numRef>
          </c:cat>
          <c:val>
            <c:numRef>
              <c:f>Sheet1!$B$2:$B$196</c:f>
              <c:numCache>
                <c:formatCode>General</c:formatCode>
                <c:ptCount val="195"/>
                <c:pt idx="0">
                  <c:v>0.94295143800094294</c:v>
                </c:pt>
                <c:pt idx="1">
                  <c:v>0.95265313899209292</c:v>
                </c:pt>
                <c:pt idx="2">
                  <c:v>0.9340556697179152</c:v>
                </c:pt>
                <c:pt idx="3">
                  <c:v>0.96824167312161125</c:v>
                </c:pt>
                <c:pt idx="4">
                  <c:v>0.98911968348170143</c:v>
                </c:pt>
                <c:pt idx="5">
                  <c:v>0.98706939097818591</c:v>
                </c:pt>
                <c:pt idx="6">
                  <c:v>1.016880211511084</c:v>
                </c:pt>
                <c:pt idx="7">
                  <c:v>1.0370216737529814</c:v>
                </c:pt>
                <c:pt idx="8">
                  <c:v>1.0583130489998942</c:v>
                </c:pt>
                <c:pt idx="9">
                  <c:v>1.1038745998454575</c:v>
                </c:pt>
                <c:pt idx="10">
                  <c:v>1.0520778537611783</c:v>
                </c:pt>
                <c:pt idx="11">
                  <c:v>1.0654165778819518</c:v>
                </c:pt>
                <c:pt idx="12">
                  <c:v>1.105583195135434</c:v>
                </c:pt>
                <c:pt idx="13">
                  <c:v>1.1500862564692351</c:v>
                </c:pt>
                <c:pt idx="14">
                  <c:v>1.1730205278592374</c:v>
                </c:pt>
                <c:pt idx="15">
                  <c:v>1.1693171188026192</c:v>
                </c:pt>
                <c:pt idx="16">
                  <c:v>1.1132138483802738</c:v>
                </c:pt>
                <c:pt idx="17">
                  <c:v>1.0665529010238908</c:v>
                </c:pt>
                <c:pt idx="18">
                  <c:v>1.0863661053775122</c:v>
                </c:pt>
                <c:pt idx="19">
                  <c:v>1.1009578333149841</c:v>
                </c:pt>
                <c:pt idx="20">
                  <c:v>1.1204481792717087</c:v>
                </c:pt>
                <c:pt idx="21">
                  <c:v>1.1424654404204273</c:v>
                </c:pt>
                <c:pt idx="22">
                  <c:v>1.1723329425556859</c:v>
                </c:pt>
                <c:pt idx="23">
                  <c:v>1.1607661056297156</c:v>
                </c:pt>
                <c:pt idx="24">
                  <c:v>1.1093854004881296</c:v>
                </c:pt>
                <c:pt idx="25">
                  <c:v>1.097213078779899</c:v>
                </c:pt>
                <c:pt idx="26">
                  <c:v>1.1049723756906078</c:v>
                </c:pt>
                <c:pt idx="27">
                  <c:v>1.1257458065968704</c:v>
                </c:pt>
                <c:pt idx="28">
                  <c:v>1.1220825852782765</c:v>
                </c:pt>
                <c:pt idx="29">
                  <c:v>1.1322463768115942</c:v>
                </c:pt>
                <c:pt idx="30">
                  <c:v>1.1485012059262663</c:v>
                </c:pt>
                <c:pt idx="31">
                  <c:v>1.1407711613050422</c:v>
                </c:pt>
                <c:pt idx="32">
                  <c:v>1.1286681715575622</c:v>
                </c:pt>
                <c:pt idx="33">
                  <c:v>1.0905125408942202</c:v>
                </c:pt>
                <c:pt idx="34">
                  <c:v>1.045915699194645</c:v>
                </c:pt>
                <c:pt idx="35">
                  <c:v>1.0065425264217414</c:v>
                </c:pt>
                <c:pt idx="36">
                  <c:v>1.0223903486351089</c:v>
                </c:pt>
                <c:pt idx="37">
                  <c:v>1.0197838058331634</c:v>
                </c:pt>
                <c:pt idx="38">
                  <c:v>1.019160211985324</c:v>
                </c:pt>
                <c:pt idx="39">
                  <c:v>0.99870168780585233</c:v>
                </c:pt>
                <c:pt idx="40">
                  <c:v>0.98096919756719636</c:v>
                </c:pt>
                <c:pt idx="41">
                  <c:v>0.9414422895876482</c:v>
                </c:pt>
                <c:pt idx="42">
                  <c:v>0.92721372276309688</c:v>
                </c:pt>
                <c:pt idx="43">
                  <c:v>0.92618319903676938</c:v>
                </c:pt>
                <c:pt idx="44">
                  <c:v>0.92064076597311728</c:v>
                </c:pt>
                <c:pt idx="45">
                  <c:v>0.86535133264105235</c:v>
                </c:pt>
                <c:pt idx="46">
                  <c:v>0.85660442007880766</c:v>
                </c:pt>
                <c:pt idx="47">
                  <c:v>0.87989441267047952</c:v>
                </c:pt>
                <c:pt idx="48">
                  <c:v>0.89645898700134474</c:v>
                </c:pt>
                <c:pt idx="49">
                  <c:v>0.88754770568918073</c:v>
                </c:pt>
                <c:pt idx="50">
                  <c:v>0.85367935803312278</c:v>
                </c:pt>
                <c:pt idx="51">
                  <c:v>0.85397096498719038</c:v>
                </c:pt>
                <c:pt idx="52">
                  <c:v>0.81314034802406898</c:v>
                </c:pt>
                <c:pt idx="53">
                  <c:v>0.79126444057604051</c:v>
                </c:pt>
                <c:pt idx="54">
                  <c:v>0.79113924050632911</c:v>
                </c:pt>
                <c:pt idx="55">
                  <c:v>0.81559416034581189</c:v>
                </c:pt>
                <c:pt idx="56">
                  <c:v>0.83409792309617148</c:v>
                </c:pt>
                <c:pt idx="57">
                  <c:v>0.83333333333333337</c:v>
                </c:pt>
                <c:pt idx="58">
                  <c:v>0.82331631812942541</c:v>
                </c:pt>
                <c:pt idx="59">
                  <c:v>0.81526169900538081</c:v>
                </c:pt>
                <c:pt idx="60">
                  <c:v>0.82027725371175453</c:v>
                </c:pt>
                <c:pt idx="61">
                  <c:v>0.81806282722513091</c:v>
                </c:pt>
                <c:pt idx="62">
                  <c:v>0.79955225073958591</c:v>
                </c:pt>
                <c:pt idx="63">
                  <c:v>0.76940832499807643</c:v>
                </c:pt>
                <c:pt idx="64">
                  <c:v>0.74593465612412357</c:v>
                </c:pt>
                <c:pt idx="65">
                  <c:v>0.76202087937209473</c:v>
                </c:pt>
                <c:pt idx="66">
                  <c:v>0.76846230692384543</c:v>
                </c:pt>
                <c:pt idx="67">
                  <c:v>0.75843761850587788</c:v>
                </c:pt>
                <c:pt idx="68">
                  <c:v>0.77261840377037783</c:v>
                </c:pt>
                <c:pt idx="69">
                  <c:v>0.78758761912262731</c:v>
                </c:pt>
                <c:pt idx="70">
                  <c:v>0.82270670505964627</c:v>
                </c:pt>
                <c:pt idx="71">
                  <c:v>0.83049580599617978</c:v>
                </c:pt>
                <c:pt idx="72">
                  <c:v>0.81333875559170388</c:v>
                </c:pt>
                <c:pt idx="73">
                  <c:v>0.81739414745790417</c:v>
                </c:pt>
                <c:pt idx="74">
                  <c:v>0.83180835135584763</c:v>
                </c:pt>
                <c:pt idx="75">
                  <c:v>0.84824836712189322</c:v>
                </c:pt>
                <c:pt idx="76">
                  <c:v>0.84309923277969823</c:v>
                </c:pt>
                <c:pt idx="77">
                  <c:v>0.82467425366980052</c:v>
                </c:pt>
                <c:pt idx="78">
                  <c:v>0.83752093802345062</c:v>
                </c:pt>
                <c:pt idx="79">
                  <c:v>0.83139341536415023</c:v>
                </c:pt>
                <c:pt idx="80">
                  <c:v>0.81479670822129879</c:v>
                </c:pt>
                <c:pt idx="81">
                  <c:v>0.78326936633508271</c:v>
                </c:pt>
                <c:pt idx="82">
                  <c:v>0.78982702788089409</c:v>
                </c:pt>
                <c:pt idx="83">
                  <c:v>0.7885813421654444</c:v>
                </c:pt>
                <c:pt idx="84">
                  <c:v>0.78064012490242007</c:v>
                </c:pt>
                <c:pt idx="85">
                  <c:v>0.78603993082848611</c:v>
                </c:pt>
                <c:pt idx="86">
                  <c:v>0.79258143774272805</c:v>
                </c:pt>
                <c:pt idx="87">
                  <c:v>0.7759155803848542</c:v>
                </c:pt>
                <c:pt idx="88">
                  <c:v>0.75728890571753127</c:v>
                </c:pt>
                <c:pt idx="89">
                  <c:v>0.76964519356576622</c:v>
                </c:pt>
                <c:pt idx="90">
                  <c:v>0.76452599388379205</c:v>
                </c:pt>
                <c:pt idx="91">
                  <c:v>0.75494488902310131</c:v>
                </c:pt>
                <c:pt idx="92">
                  <c:v>0.74002812106860061</c:v>
                </c:pt>
                <c:pt idx="93">
                  <c:v>0.73975440153868921</c:v>
                </c:pt>
                <c:pt idx="94">
                  <c:v>0.74510096118023983</c:v>
                </c:pt>
                <c:pt idx="95">
                  <c:v>0.72854436835203262</c:v>
                </c:pt>
                <c:pt idx="96">
                  <c:v>0.73389109056216051</c:v>
                </c:pt>
                <c:pt idx="97">
                  <c:v>0.71890726096333568</c:v>
                </c:pt>
                <c:pt idx="98">
                  <c:v>0.70259256657064573</c:v>
                </c:pt>
                <c:pt idx="99">
                  <c:v>0.68105972893822786</c:v>
                </c:pt>
                <c:pt idx="100">
                  <c:v>0.6868603612885501</c:v>
                </c:pt>
                <c:pt idx="101">
                  <c:v>0.67897881586094511</c:v>
                </c:pt>
                <c:pt idx="102">
                  <c:v>0.67755267972084832</c:v>
                </c:pt>
                <c:pt idx="103">
                  <c:v>0.64432989690721643</c:v>
                </c:pt>
                <c:pt idx="104">
                  <c:v>0.63475942617747882</c:v>
                </c:pt>
                <c:pt idx="105">
                  <c:v>0.64292143500064292</c:v>
                </c:pt>
                <c:pt idx="106">
                  <c:v>0.64259092661611616</c:v>
                </c:pt>
                <c:pt idx="107">
                  <c:v>0.63455803033187386</c:v>
                </c:pt>
                <c:pt idx="108">
                  <c:v>0.66867268472082908</c:v>
                </c:pt>
                <c:pt idx="109">
                  <c:v>0.69725282387393672</c:v>
                </c:pt>
                <c:pt idx="110">
                  <c:v>0.7538067239559777</c:v>
                </c:pt>
                <c:pt idx="111">
                  <c:v>0.78468298807281855</c:v>
                </c:pt>
                <c:pt idx="112">
                  <c:v>0.74013766560580274</c:v>
                </c:pt>
                <c:pt idx="113">
                  <c:v>0.75505889459377828</c:v>
                </c:pt>
                <c:pt idx="114">
                  <c:v>0.7814331483941549</c:v>
                </c:pt>
                <c:pt idx="115">
                  <c:v>0.76628352490421459</c:v>
                </c:pt>
                <c:pt idx="116">
                  <c:v>0.75763315402682019</c:v>
                </c:pt>
                <c:pt idx="117">
                  <c:v>0.73281547706287553</c:v>
                </c:pt>
                <c:pt idx="118">
                  <c:v>0.71357214214357068</c:v>
                </c:pt>
                <c:pt idx="119">
                  <c:v>0.70962248084019297</c:v>
                </c:pt>
                <c:pt idx="120">
                  <c:v>0.70096733492219254</c:v>
                </c:pt>
                <c:pt idx="121">
                  <c:v>0.68610634648370494</c:v>
                </c:pt>
                <c:pt idx="122">
                  <c:v>0.67471830510761754</c:v>
                </c:pt>
                <c:pt idx="123">
                  <c:v>0.67078078883820769</c:v>
                </c:pt>
                <c:pt idx="124">
                  <c:v>0.68591810137869536</c:v>
                </c:pt>
                <c:pt idx="125">
                  <c:v>0.70096733492219254</c:v>
                </c:pt>
                <c:pt idx="126">
                  <c:v>0.73099415204678353</c:v>
                </c:pt>
                <c:pt idx="127">
                  <c:v>0.73691967575534267</c:v>
                </c:pt>
                <c:pt idx="128">
                  <c:v>0.74532309756279358</c:v>
                </c:pt>
                <c:pt idx="129">
                  <c:v>0.79598821937435327</c:v>
                </c:pt>
                <c:pt idx="130">
                  <c:v>0.81812975537920318</c:v>
                </c:pt>
                <c:pt idx="131">
                  <c:v>0.78057918975880114</c:v>
                </c:pt>
                <c:pt idx="132">
                  <c:v>0.77501356273734789</c:v>
                </c:pt>
                <c:pt idx="133">
                  <c:v>0.76318400366328321</c:v>
                </c:pt>
                <c:pt idx="134">
                  <c:v>0.71937270699949651</c:v>
                </c:pt>
                <c:pt idx="135">
                  <c:v>0.73238611395927933</c:v>
                </c:pt>
                <c:pt idx="136">
                  <c:v>0.75637243778836694</c:v>
                </c:pt>
                <c:pt idx="137">
                  <c:v>0.74788721860743401</c:v>
                </c:pt>
                <c:pt idx="138">
                  <c:v>0.73227885178676044</c:v>
                </c:pt>
                <c:pt idx="139">
                  <c:v>0.71326676176890158</c:v>
                </c:pt>
                <c:pt idx="140">
                  <c:v>0.69156293222683263</c:v>
                </c:pt>
                <c:pt idx="141">
                  <c:v>0.69759330310429024</c:v>
                </c:pt>
                <c:pt idx="142">
                  <c:v>0.69429979865305846</c:v>
                </c:pt>
                <c:pt idx="143">
                  <c:v>0.70052539404553416</c:v>
                </c:pt>
                <c:pt idx="144">
                  <c:v>0.69769064396846436</c:v>
                </c:pt>
                <c:pt idx="145">
                  <c:v>0.72743143958681888</c:v>
                </c:pt>
                <c:pt idx="146">
                  <c:v>0.72822604136323921</c:v>
                </c:pt>
                <c:pt idx="147">
                  <c:v>0.73757191326154303</c:v>
                </c:pt>
                <c:pt idx="148">
                  <c:v>0.7601672367920943</c:v>
                </c:pt>
                <c:pt idx="149">
                  <c:v>0.77459333849728895</c:v>
                </c:pt>
                <c:pt idx="150">
                  <c:v>0.75540111799365461</c:v>
                </c:pt>
                <c:pt idx="151">
                  <c:v>0.75711689884918232</c:v>
                </c:pt>
                <c:pt idx="152">
                  <c:v>0.75987841945288748</c:v>
                </c:pt>
                <c:pt idx="153">
                  <c:v>0.78088396064344845</c:v>
                </c:pt>
                <c:pt idx="154">
                  <c:v>0.7973845785822502</c:v>
                </c:pt>
                <c:pt idx="155">
                  <c:v>0.81446489656295817</c:v>
                </c:pt>
                <c:pt idx="156">
                  <c:v>0.80606158310494924</c:v>
                </c:pt>
                <c:pt idx="157">
                  <c:v>0.77609623593325572</c:v>
                </c:pt>
                <c:pt idx="158">
                  <c:v>0.7707723138584861</c:v>
                </c:pt>
                <c:pt idx="159">
                  <c:v>0.77899820830412081</c:v>
                </c:pt>
                <c:pt idx="160">
                  <c:v>0.76225322051985667</c:v>
                </c:pt>
                <c:pt idx="161">
                  <c:v>0.75165363800360796</c:v>
                </c:pt>
                <c:pt idx="162">
                  <c:v>0.749232037161909</c:v>
                </c:pt>
                <c:pt idx="163">
                  <c:v>0.77202192542268211</c:v>
                </c:pt>
                <c:pt idx="164">
                  <c:v>0.76775431861804222</c:v>
                </c:pt>
                <c:pt idx="165">
                  <c:v>0.7702380035430948</c:v>
                </c:pt>
                <c:pt idx="166">
                  <c:v>0.75774797302417207</c:v>
                </c:pt>
                <c:pt idx="167">
                  <c:v>0.76405867970660146</c:v>
                </c:pt>
                <c:pt idx="168">
                  <c:v>0.75108907916478895</c:v>
                </c:pt>
                <c:pt idx="169">
                  <c:v>0.74827895839568992</c:v>
                </c:pt>
                <c:pt idx="170">
                  <c:v>0.73281547706287553</c:v>
                </c:pt>
                <c:pt idx="171">
                  <c:v>0.74123489733896675</c:v>
                </c:pt>
                <c:pt idx="172">
                  <c:v>0.7295010213014298</c:v>
                </c:pt>
                <c:pt idx="173">
                  <c:v>0.73432222059039509</c:v>
                </c:pt>
                <c:pt idx="174">
                  <c:v>0.73179656055616538</c:v>
                </c:pt>
                <c:pt idx="175">
                  <c:v>0.72317037894127856</c:v>
                </c:pt>
                <c:pt idx="176">
                  <c:v>0.724112961622013</c:v>
                </c:pt>
                <c:pt idx="177">
                  <c:v>0.72785501128175267</c:v>
                </c:pt>
                <c:pt idx="178">
                  <c:v>0.73556454578889297</c:v>
                </c:pt>
                <c:pt idx="179">
                  <c:v>0.73893445651370726</c:v>
                </c:pt>
                <c:pt idx="180">
                  <c:v>0.75103266992114159</c:v>
                </c:pt>
                <c:pt idx="181">
                  <c:v>0.77585538055706416</c:v>
                </c:pt>
                <c:pt idx="182">
                  <c:v>0.78883016486550439</c:v>
                </c:pt>
                <c:pt idx="183">
                  <c:v>0.80173174055960872</c:v>
                </c:pt>
                <c:pt idx="184">
                  <c:v>0.81109579041284774</c:v>
                </c:pt>
                <c:pt idx="185">
                  <c:v>0.86095566078346963</c:v>
                </c:pt>
                <c:pt idx="186">
                  <c:v>0.88105726872246692</c:v>
                </c:pt>
                <c:pt idx="187">
                  <c:v>0.92429984286902667</c:v>
                </c:pt>
                <c:pt idx="188">
                  <c:v>0.9240436148586213</c:v>
                </c:pt>
                <c:pt idx="189">
                  <c:v>0.89549565684606425</c:v>
                </c:pt>
                <c:pt idx="190">
                  <c:v>0.89078923926598963</c:v>
                </c:pt>
                <c:pt idx="191">
                  <c:v>0.90933891061198513</c:v>
                </c:pt>
                <c:pt idx="192">
                  <c:v>0.89798850574712652</c:v>
                </c:pt>
                <c:pt idx="193">
                  <c:v>0.89055125122450796</c:v>
                </c:pt>
                <c:pt idx="194">
                  <c:v>0.88983804947499567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27072"/>
        <c:axId val="11062886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Yuan to $1</c:v>
                </c:pt>
              </c:strCache>
            </c:strRef>
          </c:tx>
          <c:spPr>
            <a:ln w="31750">
              <a:prstDash val="dash"/>
            </a:ln>
          </c:spPr>
          <c:marker>
            <c:symbol val="none"/>
          </c:marker>
          <c:cat>
            <c:numRef>
              <c:f>Sheet1!$A$2:$A$196</c:f>
              <c:numCache>
                <c:formatCode>[$-409]mmm\-yy;@</c:formatCode>
                <c:ptCount val="195"/>
                <c:pt idx="0">
                  <c:v>36373</c:v>
                </c:pt>
                <c:pt idx="1">
                  <c:v>36404</c:v>
                </c:pt>
                <c:pt idx="2">
                  <c:v>36434</c:v>
                </c:pt>
                <c:pt idx="3">
                  <c:v>36465</c:v>
                </c:pt>
                <c:pt idx="4">
                  <c:v>36495</c:v>
                </c:pt>
                <c:pt idx="5">
                  <c:v>36526</c:v>
                </c:pt>
                <c:pt idx="6">
                  <c:v>36557</c:v>
                </c:pt>
                <c:pt idx="7">
                  <c:v>36586</c:v>
                </c:pt>
                <c:pt idx="8">
                  <c:v>36617</c:v>
                </c:pt>
                <c:pt idx="9">
                  <c:v>36647</c:v>
                </c:pt>
                <c:pt idx="10">
                  <c:v>36678</c:v>
                </c:pt>
                <c:pt idx="11">
                  <c:v>36708</c:v>
                </c:pt>
                <c:pt idx="12">
                  <c:v>36739</c:v>
                </c:pt>
                <c:pt idx="13">
                  <c:v>36770</c:v>
                </c:pt>
                <c:pt idx="14">
                  <c:v>36800</c:v>
                </c:pt>
                <c:pt idx="15">
                  <c:v>36831</c:v>
                </c:pt>
                <c:pt idx="16">
                  <c:v>36861</c:v>
                </c:pt>
                <c:pt idx="17">
                  <c:v>36892</c:v>
                </c:pt>
                <c:pt idx="18">
                  <c:v>36923</c:v>
                </c:pt>
                <c:pt idx="19">
                  <c:v>36951</c:v>
                </c:pt>
                <c:pt idx="20">
                  <c:v>36982</c:v>
                </c:pt>
                <c:pt idx="21">
                  <c:v>37012</c:v>
                </c:pt>
                <c:pt idx="22">
                  <c:v>37043</c:v>
                </c:pt>
                <c:pt idx="23">
                  <c:v>37073</c:v>
                </c:pt>
                <c:pt idx="24">
                  <c:v>37104</c:v>
                </c:pt>
                <c:pt idx="25">
                  <c:v>37135</c:v>
                </c:pt>
                <c:pt idx="26">
                  <c:v>37165</c:v>
                </c:pt>
                <c:pt idx="27">
                  <c:v>37196</c:v>
                </c:pt>
                <c:pt idx="28">
                  <c:v>37226</c:v>
                </c:pt>
                <c:pt idx="29">
                  <c:v>37257</c:v>
                </c:pt>
                <c:pt idx="30">
                  <c:v>37288</c:v>
                </c:pt>
                <c:pt idx="31">
                  <c:v>37316</c:v>
                </c:pt>
                <c:pt idx="32">
                  <c:v>37347</c:v>
                </c:pt>
                <c:pt idx="33">
                  <c:v>37377</c:v>
                </c:pt>
                <c:pt idx="34">
                  <c:v>37408</c:v>
                </c:pt>
                <c:pt idx="35">
                  <c:v>37438</c:v>
                </c:pt>
                <c:pt idx="36">
                  <c:v>37469</c:v>
                </c:pt>
                <c:pt idx="37">
                  <c:v>37500</c:v>
                </c:pt>
                <c:pt idx="38">
                  <c:v>37530</c:v>
                </c:pt>
                <c:pt idx="39">
                  <c:v>37561</c:v>
                </c:pt>
                <c:pt idx="40">
                  <c:v>37591</c:v>
                </c:pt>
                <c:pt idx="41">
                  <c:v>37622</c:v>
                </c:pt>
                <c:pt idx="42">
                  <c:v>37653</c:v>
                </c:pt>
                <c:pt idx="43">
                  <c:v>37681</c:v>
                </c:pt>
                <c:pt idx="44">
                  <c:v>37712</c:v>
                </c:pt>
                <c:pt idx="45">
                  <c:v>37742</c:v>
                </c:pt>
                <c:pt idx="46">
                  <c:v>37773</c:v>
                </c:pt>
                <c:pt idx="47">
                  <c:v>37803</c:v>
                </c:pt>
                <c:pt idx="48">
                  <c:v>37834</c:v>
                </c:pt>
                <c:pt idx="49">
                  <c:v>37865</c:v>
                </c:pt>
                <c:pt idx="50">
                  <c:v>37895</c:v>
                </c:pt>
                <c:pt idx="51">
                  <c:v>37926</c:v>
                </c:pt>
                <c:pt idx="52">
                  <c:v>37956</c:v>
                </c:pt>
                <c:pt idx="53">
                  <c:v>37987</c:v>
                </c:pt>
                <c:pt idx="54">
                  <c:v>38018</c:v>
                </c:pt>
                <c:pt idx="55">
                  <c:v>38047</c:v>
                </c:pt>
                <c:pt idx="56">
                  <c:v>38078</c:v>
                </c:pt>
                <c:pt idx="57">
                  <c:v>38108</c:v>
                </c:pt>
                <c:pt idx="58">
                  <c:v>38139</c:v>
                </c:pt>
                <c:pt idx="59">
                  <c:v>38169</c:v>
                </c:pt>
                <c:pt idx="60">
                  <c:v>38200</c:v>
                </c:pt>
                <c:pt idx="61">
                  <c:v>38231</c:v>
                </c:pt>
                <c:pt idx="62">
                  <c:v>38261</c:v>
                </c:pt>
                <c:pt idx="63">
                  <c:v>38292</c:v>
                </c:pt>
                <c:pt idx="64">
                  <c:v>38322</c:v>
                </c:pt>
                <c:pt idx="65">
                  <c:v>38353</c:v>
                </c:pt>
                <c:pt idx="66">
                  <c:v>38384</c:v>
                </c:pt>
                <c:pt idx="67">
                  <c:v>38412</c:v>
                </c:pt>
                <c:pt idx="68">
                  <c:v>38443</c:v>
                </c:pt>
                <c:pt idx="69">
                  <c:v>38473</c:v>
                </c:pt>
                <c:pt idx="70">
                  <c:v>38504</c:v>
                </c:pt>
                <c:pt idx="71">
                  <c:v>38534</c:v>
                </c:pt>
                <c:pt idx="72">
                  <c:v>38565</c:v>
                </c:pt>
                <c:pt idx="73">
                  <c:v>38596</c:v>
                </c:pt>
                <c:pt idx="74">
                  <c:v>38626</c:v>
                </c:pt>
                <c:pt idx="75">
                  <c:v>38657</c:v>
                </c:pt>
                <c:pt idx="76">
                  <c:v>38687</c:v>
                </c:pt>
                <c:pt idx="77">
                  <c:v>38718</c:v>
                </c:pt>
                <c:pt idx="78">
                  <c:v>38749</c:v>
                </c:pt>
                <c:pt idx="79">
                  <c:v>38777</c:v>
                </c:pt>
                <c:pt idx="80">
                  <c:v>38808</c:v>
                </c:pt>
                <c:pt idx="81">
                  <c:v>38838</c:v>
                </c:pt>
                <c:pt idx="82">
                  <c:v>38869</c:v>
                </c:pt>
                <c:pt idx="83">
                  <c:v>38899</c:v>
                </c:pt>
                <c:pt idx="84">
                  <c:v>38930</c:v>
                </c:pt>
                <c:pt idx="85">
                  <c:v>38961</c:v>
                </c:pt>
                <c:pt idx="86">
                  <c:v>38991</c:v>
                </c:pt>
                <c:pt idx="87">
                  <c:v>39022</c:v>
                </c:pt>
                <c:pt idx="88">
                  <c:v>39052</c:v>
                </c:pt>
                <c:pt idx="89">
                  <c:v>39083</c:v>
                </c:pt>
                <c:pt idx="90">
                  <c:v>39114</c:v>
                </c:pt>
                <c:pt idx="91">
                  <c:v>39142</c:v>
                </c:pt>
                <c:pt idx="92">
                  <c:v>39173</c:v>
                </c:pt>
                <c:pt idx="93">
                  <c:v>39203</c:v>
                </c:pt>
                <c:pt idx="94">
                  <c:v>39234</c:v>
                </c:pt>
                <c:pt idx="95">
                  <c:v>39264</c:v>
                </c:pt>
                <c:pt idx="96">
                  <c:v>39295</c:v>
                </c:pt>
                <c:pt idx="97">
                  <c:v>39326</c:v>
                </c:pt>
                <c:pt idx="98">
                  <c:v>39356</c:v>
                </c:pt>
                <c:pt idx="99">
                  <c:v>39387</c:v>
                </c:pt>
                <c:pt idx="100">
                  <c:v>39417</c:v>
                </c:pt>
                <c:pt idx="101">
                  <c:v>39448</c:v>
                </c:pt>
                <c:pt idx="102">
                  <c:v>39479</c:v>
                </c:pt>
                <c:pt idx="103">
                  <c:v>39508</c:v>
                </c:pt>
                <c:pt idx="104">
                  <c:v>39539</c:v>
                </c:pt>
                <c:pt idx="105">
                  <c:v>39569</c:v>
                </c:pt>
                <c:pt idx="106">
                  <c:v>39600</c:v>
                </c:pt>
                <c:pt idx="107">
                  <c:v>39630</c:v>
                </c:pt>
                <c:pt idx="108">
                  <c:v>39661</c:v>
                </c:pt>
                <c:pt idx="109">
                  <c:v>39692</c:v>
                </c:pt>
                <c:pt idx="110">
                  <c:v>39722</c:v>
                </c:pt>
                <c:pt idx="111">
                  <c:v>39753</c:v>
                </c:pt>
                <c:pt idx="112">
                  <c:v>39783</c:v>
                </c:pt>
                <c:pt idx="113">
                  <c:v>39814</c:v>
                </c:pt>
                <c:pt idx="114">
                  <c:v>39845</c:v>
                </c:pt>
                <c:pt idx="115">
                  <c:v>39873</c:v>
                </c:pt>
                <c:pt idx="116">
                  <c:v>39904</c:v>
                </c:pt>
                <c:pt idx="117">
                  <c:v>39934</c:v>
                </c:pt>
                <c:pt idx="118">
                  <c:v>39965</c:v>
                </c:pt>
                <c:pt idx="119">
                  <c:v>39995</c:v>
                </c:pt>
                <c:pt idx="120">
                  <c:v>40026</c:v>
                </c:pt>
                <c:pt idx="121">
                  <c:v>40057</c:v>
                </c:pt>
                <c:pt idx="122">
                  <c:v>40087</c:v>
                </c:pt>
                <c:pt idx="123">
                  <c:v>40118</c:v>
                </c:pt>
                <c:pt idx="124">
                  <c:v>40148</c:v>
                </c:pt>
                <c:pt idx="125">
                  <c:v>40179</c:v>
                </c:pt>
                <c:pt idx="126">
                  <c:v>40210</c:v>
                </c:pt>
                <c:pt idx="127">
                  <c:v>40238</c:v>
                </c:pt>
                <c:pt idx="128">
                  <c:v>40269</c:v>
                </c:pt>
                <c:pt idx="129">
                  <c:v>40299</c:v>
                </c:pt>
                <c:pt idx="130">
                  <c:v>40330</c:v>
                </c:pt>
                <c:pt idx="131">
                  <c:v>40360</c:v>
                </c:pt>
                <c:pt idx="132">
                  <c:v>40391</c:v>
                </c:pt>
                <c:pt idx="133">
                  <c:v>40422</c:v>
                </c:pt>
                <c:pt idx="134">
                  <c:v>40452</c:v>
                </c:pt>
                <c:pt idx="135">
                  <c:v>40483</c:v>
                </c:pt>
                <c:pt idx="136">
                  <c:v>40513</c:v>
                </c:pt>
                <c:pt idx="137">
                  <c:v>40544</c:v>
                </c:pt>
                <c:pt idx="138">
                  <c:v>40575</c:v>
                </c:pt>
                <c:pt idx="139">
                  <c:v>40603</c:v>
                </c:pt>
                <c:pt idx="140">
                  <c:v>40634</c:v>
                </c:pt>
                <c:pt idx="141">
                  <c:v>40664</c:v>
                </c:pt>
                <c:pt idx="142">
                  <c:v>40695</c:v>
                </c:pt>
                <c:pt idx="143">
                  <c:v>40725</c:v>
                </c:pt>
                <c:pt idx="144">
                  <c:v>40756</c:v>
                </c:pt>
                <c:pt idx="145">
                  <c:v>40787</c:v>
                </c:pt>
                <c:pt idx="146">
                  <c:v>40817</c:v>
                </c:pt>
                <c:pt idx="147">
                  <c:v>40848</c:v>
                </c:pt>
                <c:pt idx="148">
                  <c:v>40878</c:v>
                </c:pt>
                <c:pt idx="149">
                  <c:v>40909</c:v>
                </c:pt>
                <c:pt idx="150">
                  <c:v>40940</c:v>
                </c:pt>
                <c:pt idx="151">
                  <c:v>40969</c:v>
                </c:pt>
                <c:pt idx="152">
                  <c:v>41000</c:v>
                </c:pt>
                <c:pt idx="153">
                  <c:v>41030</c:v>
                </c:pt>
                <c:pt idx="154">
                  <c:v>41061</c:v>
                </c:pt>
                <c:pt idx="155">
                  <c:v>41091</c:v>
                </c:pt>
                <c:pt idx="156">
                  <c:v>41122</c:v>
                </c:pt>
                <c:pt idx="157">
                  <c:v>41153</c:v>
                </c:pt>
                <c:pt idx="158">
                  <c:v>41183</c:v>
                </c:pt>
                <c:pt idx="159">
                  <c:v>41214</c:v>
                </c:pt>
                <c:pt idx="160">
                  <c:v>41244</c:v>
                </c:pt>
                <c:pt idx="161">
                  <c:v>41275</c:v>
                </c:pt>
                <c:pt idx="162">
                  <c:v>41306</c:v>
                </c:pt>
                <c:pt idx="163">
                  <c:v>41334</c:v>
                </c:pt>
                <c:pt idx="164">
                  <c:v>41365</c:v>
                </c:pt>
                <c:pt idx="165">
                  <c:v>41395</c:v>
                </c:pt>
                <c:pt idx="166">
                  <c:v>41426</c:v>
                </c:pt>
                <c:pt idx="167">
                  <c:v>41456</c:v>
                </c:pt>
                <c:pt idx="168">
                  <c:v>41487</c:v>
                </c:pt>
                <c:pt idx="169">
                  <c:v>41518</c:v>
                </c:pt>
                <c:pt idx="170">
                  <c:v>41548</c:v>
                </c:pt>
                <c:pt idx="171">
                  <c:v>41579</c:v>
                </c:pt>
                <c:pt idx="172">
                  <c:v>41609</c:v>
                </c:pt>
                <c:pt idx="173">
                  <c:v>41640</c:v>
                </c:pt>
                <c:pt idx="174">
                  <c:v>41671</c:v>
                </c:pt>
                <c:pt idx="175">
                  <c:v>41699</c:v>
                </c:pt>
                <c:pt idx="176">
                  <c:v>41730</c:v>
                </c:pt>
                <c:pt idx="177">
                  <c:v>41760</c:v>
                </c:pt>
                <c:pt idx="178">
                  <c:v>41791</c:v>
                </c:pt>
                <c:pt idx="179">
                  <c:v>41821</c:v>
                </c:pt>
                <c:pt idx="180">
                  <c:v>41852</c:v>
                </c:pt>
                <c:pt idx="181">
                  <c:v>41883</c:v>
                </c:pt>
                <c:pt idx="182">
                  <c:v>41913</c:v>
                </c:pt>
                <c:pt idx="183">
                  <c:v>41944</c:v>
                </c:pt>
                <c:pt idx="184">
                  <c:v>41974</c:v>
                </c:pt>
                <c:pt idx="185">
                  <c:v>42005</c:v>
                </c:pt>
                <c:pt idx="186">
                  <c:v>42036</c:v>
                </c:pt>
                <c:pt idx="187">
                  <c:v>42064</c:v>
                </c:pt>
                <c:pt idx="188">
                  <c:v>42095</c:v>
                </c:pt>
                <c:pt idx="189">
                  <c:v>42125</c:v>
                </c:pt>
                <c:pt idx="190">
                  <c:v>42156</c:v>
                </c:pt>
                <c:pt idx="191">
                  <c:v>42186</c:v>
                </c:pt>
                <c:pt idx="192">
                  <c:v>42217</c:v>
                </c:pt>
                <c:pt idx="193">
                  <c:v>42248</c:v>
                </c:pt>
                <c:pt idx="194">
                  <c:v>42278</c:v>
                </c:pt>
              </c:numCache>
            </c:numRef>
          </c:cat>
          <c:val>
            <c:numRef>
              <c:f>Sheet1!$C$2:$C$196</c:f>
              <c:numCache>
                <c:formatCode>General</c:formatCode>
                <c:ptCount val="195"/>
                <c:pt idx="0">
                  <c:v>8.2772000000000006</c:v>
                </c:pt>
                <c:pt idx="1">
                  <c:v>8.2774000000000001</c:v>
                </c:pt>
                <c:pt idx="2">
                  <c:v>8.2774999999999999</c:v>
                </c:pt>
                <c:pt idx="3">
                  <c:v>8.2782</c:v>
                </c:pt>
                <c:pt idx="4">
                  <c:v>8.2794000000000008</c:v>
                </c:pt>
                <c:pt idx="5">
                  <c:v>8.2791999999999994</c:v>
                </c:pt>
                <c:pt idx="6">
                  <c:v>8.2781000000000002</c:v>
                </c:pt>
                <c:pt idx="7">
                  <c:v>8.2786000000000008</c:v>
                </c:pt>
                <c:pt idx="8">
                  <c:v>8.2792999999999903</c:v>
                </c:pt>
                <c:pt idx="9">
                  <c:v>8.2781000000000002</c:v>
                </c:pt>
                <c:pt idx="10">
                  <c:v>8.2772000000000006</c:v>
                </c:pt>
                <c:pt idx="11">
                  <c:v>8.2794000000000008</c:v>
                </c:pt>
                <c:pt idx="12">
                  <c:v>8.2796000000000003</c:v>
                </c:pt>
                <c:pt idx="13">
                  <c:v>8.2784999999999904</c:v>
                </c:pt>
                <c:pt idx="14">
                  <c:v>8.2784999999999904</c:v>
                </c:pt>
                <c:pt idx="15">
                  <c:v>8.2774000000000001</c:v>
                </c:pt>
                <c:pt idx="16">
                  <c:v>8.2771000000000008</c:v>
                </c:pt>
                <c:pt idx="17">
                  <c:v>8.2775999999999996</c:v>
                </c:pt>
                <c:pt idx="18">
                  <c:v>8.2771000000000008</c:v>
                </c:pt>
                <c:pt idx="19">
                  <c:v>8.2774999999999999</c:v>
                </c:pt>
                <c:pt idx="20">
                  <c:v>8.2771000000000008</c:v>
                </c:pt>
                <c:pt idx="21">
                  <c:v>8.2769999999999904</c:v>
                </c:pt>
                <c:pt idx="22">
                  <c:v>8.2769999999999904</c:v>
                </c:pt>
                <c:pt idx="23">
                  <c:v>8.2768999999999995</c:v>
                </c:pt>
                <c:pt idx="24">
                  <c:v>8.2769999999999904</c:v>
                </c:pt>
                <c:pt idx="25">
                  <c:v>8.2767999999999997</c:v>
                </c:pt>
                <c:pt idx="26">
                  <c:v>8.2767999999999997</c:v>
                </c:pt>
                <c:pt idx="27">
                  <c:v>8.2768999999999995</c:v>
                </c:pt>
                <c:pt idx="28">
                  <c:v>8.2764000000000006</c:v>
                </c:pt>
                <c:pt idx="29">
                  <c:v>8.2771000000000008</c:v>
                </c:pt>
                <c:pt idx="30">
                  <c:v>8.2766999999999999</c:v>
                </c:pt>
                <c:pt idx="31">
                  <c:v>8.2773000000000003</c:v>
                </c:pt>
                <c:pt idx="32">
                  <c:v>8.2772000000000006</c:v>
                </c:pt>
                <c:pt idx="33">
                  <c:v>8.2769999999999904</c:v>
                </c:pt>
                <c:pt idx="34">
                  <c:v>8.2766999999999999</c:v>
                </c:pt>
                <c:pt idx="35">
                  <c:v>8.2767999999999997</c:v>
                </c:pt>
                <c:pt idx="36">
                  <c:v>8.2766999999999999</c:v>
                </c:pt>
                <c:pt idx="37">
                  <c:v>8.2769999999999904</c:v>
                </c:pt>
                <c:pt idx="38">
                  <c:v>8.2772000000000006</c:v>
                </c:pt>
                <c:pt idx="39">
                  <c:v>8.2772000000000006</c:v>
                </c:pt>
                <c:pt idx="40">
                  <c:v>8.2776999999999994</c:v>
                </c:pt>
                <c:pt idx="41">
                  <c:v>8.2774999999999999</c:v>
                </c:pt>
                <c:pt idx="42">
                  <c:v>8.2780000000000005</c:v>
                </c:pt>
                <c:pt idx="43">
                  <c:v>8.2773000000000003</c:v>
                </c:pt>
                <c:pt idx="44">
                  <c:v>8.2772000000000006</c:v>
                </c:pt>
                <c:pt idx="45">
                  <c:v>8.2768999999999995</c:v>
                </c:pt>
                <c:pt idx="46">
                  <c:v>8.2771000000000008</c:v>
                </c:pt>
                <c:pt idx="47">
                  <c:v>8.2773000000000003</c:v>
                </c:pt>
                <c:pt idx="48">
                  <c:v>8.2769999999999904</c:v>
                </c:pt>
                <c:pt idx="49">
                  <c:v>8.2772000000000006</c:v>
                </c:pt>
                <c:pt idx="50">
                  <c:v>8.2767999999999997</c:v>
                </c:pt>
                <c:pt idx="51">
                  <c:v>8.2768999999999995</c:v>
                </c:pt>
                <c:pt idx="52">
                  <c:v>8.2769999999999904</c:v>
                </c:pt>
                <c:pt idx="53">
                  <c:v>8.2769999999999904</c:v>
                </c:pt>
                <c:pt idx="54">
                  <c:v>8.2771000000000008</c:v>
                </c:pt>
                <c:pt idx="55">
                  <c:v>8.2771000000000008</c:v>
                </c:pt>
                <c:pt idx="56">
                  <c:v>8.2768999999999995</c:v>
                </c:pt>
                <c:pt idx="57">
                  <c:v>8.2771000000000008</c:v>
                </c:pt>
                <c:pt idx="58">
                  <c:v>8.2766999999999999</c:v>
                </c:pt>
                <c:pt idx="59">
                  <c:v>8.2766999999999999</c:v>
                </c:pt>
                <c:pt idx="60">
                  <c:v>8.2767999999999997</c:v>
                </c:pt>
                <c:pt idx="61">
                  <c:v>8.2766999999999999</c:v>
                </c:pt>
                <c:pt idx="62">
                  <c:v>8.2765000000000004</c:v>
                </c:pt>
                <c:pt idx="63">
                  <c:v>8.2765000000000004</c:v>
                </c:pt>
                <c:pt idx="64">
                  <c:v>8.2765000000000004</c:v>
                </c:pt>
                <c:pt idx="65">
                  <c:v>8.2765000000000004</c:v>
                </c:pt>
                <c:pt idx="66">
                  <c:v>8.2765000000000004</c:v>
                </c:pt>
                <c:pt idx="67">
                  <c:v>8.2765000000000004</c:v>
                </c:pt>
                <c:pt idx="68">
                  <c:v>8.2765000000000004</c:v>
                </c:pt>
                <c:pt idx="69">
                  <c:v>8.2765000000000004</c:v>
                </c:pt>
                <c:pt idx="70">
                  <c:v>8.2765000000000004</c:v>
                </c:pt>
                <c:pt idx="71">
                  <c:v>8.2263999999999999</c:v>
                </c:pt>
                <c:pt idx="72">
                  <c:v>8.1016999999999904</c:v>
                </c:pt>
                <c:pt idx="73">
                  <c:v>8.0919000000000008</c:v>
                </c:pt>
                <c:pt idx="74">
                  <c:v>8.0894999999999904</c:v>
                </c:pt>
                <c:pt idx="75">
                  <c:v>8.0839999999999996</c:v>
                </c:pt>
                <c:pt idx="76">
                  <c:v>8.0754999999999999</c:v>
                </c:pt>
                <c:pt idx="77">
                  <c:v>8.0654000000000003</c:v>
                </c:pt>
                <c:pt idx="78">
                  <c:v>8.0511999999999997</c:v>
                </c:pt>
                <c:pt idx="79">
                  <c:v>8.0350000000000001</c:v>
                </c:pt>
                <c:pt idx="80">
                  <c:v>8.0143000000000004</c:v>
                </c:pt>
                <c:pt idx="81">
                  <c:v>8.0130999999999997</c:v>
                </c:pt>
                <c:pt idx="82">
                  <c:v>8.0042000000000009</c:v>
                </c:pt>
                <c:pt idx="83">
                  <c:v>7.9897</c:v>
                </c:pt>
                <c:pt idx="84">
                  <c:v>7.9722</c:v>
                </c:pt>
                <c:pt idx="85">
                  <c:v>7.9333999999999998</c:v>
                </c:pt>
                <c:pt idx="86">
                  <c:v>7.9017999999999997</c:v>
                </c:pt>
                <c:pt idx="87">
                  <c:v>7.8621999999999996</c:v>
                </c:pt>
                <c:pt idx="88">
                  <c:v>7.8219000000000003</c:v>
                </c:pt>
                <c:pt idx="89">
                  <c:v>7.7876000000000003</c:v>
                </c:pt>
                <c:pt idx="90">
                  <c:v>7.7502000000000004</c:v>
                </c:pt>
                <c:pt idx="91">
                  <c:v>7.7369000000000003</c:v>
                </c:pt>
                <c:pt idx="92">
                  <c:v>7.7247000000000003</c:v>
                </c:pt>
                <c:pt idx="93">
                  <c:v>7.6772999999999998</c:v>
                </c:pt>
                <c:pt idx="94">
                  <c:v>7.6333000000000002</c:v>
                </c:pt>
                <c:pt idx="95">
                  <c:v>7.5757000000000003</c:v>
                </c:pt>
                <c:pt idx="96">
                  <c:v>7.5734000000000004</c:v>
                </c:pt>
                <c:pt idx="97">
                  <c:v>7.5209999999999999</c:v>
                </c:pt>
                <c:pt idx="98">
                  <c:v>7.5019</c:v>
                </c:pt>
                <c:pt idx="99">
                  <c:v>7.4210000000000003</c:v>
                </c:pt>
                <c:pt idx="100">
                  <c:v>7.3681999999999999</c:v>
                </c:pt>
                <c:pt idx="101">
                  <c:v>7.2404999999999999</c:v>
                </c:pt>
                <c:pt idx="102">
                  <c:v>7.1643999999999997</c:v>
                </c:pt>
                <c:pt idx="103">
                  <c:v>7.0721999999999996</c:v>
                </c:pt>
                <c:pt idx="104">
                  <c:v>6.9996999999999998</c:v>
                </c:pt>
                <c:pt idx="105">
                  <c:v>6.9725000000000001</c:v>
                </c:pt>
                <c:pt idx="106">
                  <c:v>6.8993000000000002</c:v>
                </c:pt>
                <c:pt idx="107">
                  <c:v>6.8354999999999997</c:v>
                </c:pt>
                <c:pt idx="108">
                  <c:v>6.8461999999999996</c:v>
                </c:pt>
                <c:pt idx="109">
                  <c:v>6.8307000000000002</c:v>
                </c:pt>
                <c:pt idx="110">
                  <c:v>6.8357999999999999</c:v>
                </c:pt>
                <c:pt idx="111">
                  <c:v>6.8281000000000001</c:v>
                </c:pt>
                <c:pt idx="112">
                  <c:v>6.8539000000000003</c:v>
                </c:pt>
                <c:pt idx="113">
                  <c:v>6.8360000000000003</c:v>
                </c:pt>
                <c:pt idx="114">
                  <c:v>6.8362999999999996</c:v>
                </c:pt>
                <c:pt idx="115">
                  <c:v>6.8360000000000003</c:v>
                </c:pt>
                <c:pt idx="116">
                  <c:v>6.8305999999999996</c:v>
                </c:pt>
                <c:pt idx="117">
                  <c:v>6.8235000000000001</c:v>
                </c:pt>
                <c:pt idx="118">
                  <c:v>6.8334000000000001</c:v>
                </c:pt>
                <c:pt idx="119">
                  <c:v>6.8316999999999997</c:v>
                </c:pt>
                <c:pt idx="120">
                  <c:v>6.8323</c:v>
                </c:pt>
                <c:pt idx="121">
                  <c:v>6.8277000000000001</c:v>
                </c:pt>
                <c:pt idx="122">
                  <c:v>6.8266999999999998</c:v>
                </c:pt>
                <c:pt idx="123">
                  <c:v>6.8270999999999997</c:v>
                </c:pt>
                <c:pt idx="124">
                  <c:v>6.8274999999999997</c:v>
                </c:pt>
                <c:pt idx="125">
                  <c:v>6.8269000000000002</c:v>
                </c:pt>
                <c:pt idx="126">
                  <c:v>6.8285</c:v>
                </c:pt>
                <c:pt idx="127">
                  <c:v>6.8262</c:v>
                </c:pt>
                <c:pt idx="128">
                  <c:v>6.8255999999999997</c:v>
                </c:pt>
                <c:pt idx="129">
                  <c:v>6.8274999999999997</c:v>
                </c:pt>
                <c:pt idx="130">
                  <c:v>6.8183999999999996</c:v>
                </c:pt>
                <c:pt idx="131">
                  <c:v>6.7762000000000002</c:v>
                </c:pt>
                <c:pt idx="132">
                  <c:v>6.7873000000000001</c:v>
                </c:pt>
                <c:pt idx="133">
                  <c:v>6.7396000000000003</c:v>
                </c:pt>
                <c:pt idx="134">
                  <c:v>6.6677999999999997</c:v>
                </c:pt>
                <c:pt idx="135">
                  <c:v>6.6538000000000004</c:v>
                </c:pt>
                <c:pt idx="136">
                  <c:v>6.6497000000000002</c:v>
                </c:pt>
                <c:pt idx="137">
                  <c:v>6.5964</c:v>
                </c:pt>
                <c:pt idx="138">
                  <c:v>6.5761000000000003</c:v>
                </c:pt>
                <c:pt idx="139">
                  <c:v>6.5644999999999998</c:v>
                </c:pt>
                <c:pt idx="140">
                  <c:v>6.5266999999999999</c:v>
                </c:pt>
                <c:pt idx="141">
                  <c:v>6.4957000000000003</c:v>
                </c:pt>
                <c:pt idx="142">
                  <c:v>6.4745999999999997</c:v>
                </c:pt>
                <c:pt idx="143">
                  <c:v>6.4574999999999996</c:v>
                </c:pt>
                <c:pt idx="144">
                  <c:v>6.4036</c:v>
                </c:pt>
                <c:pt idx="145">
                  <c:v>6.3884999999999996</c:v>
                </c:pt>
                <c:pt idx="146">
                  <c:v>6.3710000000000004</c:v>
                </c:pt>
                <c:pt idx="147">
                  <c:v>6.3563999999999998</c:v>
                </c:pt>
                <c:pt idx="148">
                  <c:v>6.3482000000000003</c:v>
                </c:pt>
                <c:pt idx="149">
                  <c:v>6.3171999999999997</c:v>
                </c:pt>
                <c:pt idx="150">
                  <c:v>6.2996999999999996</c:v>
                </c:pt>
                <c:pt idx="151">
                  <c:v>6.3125</c:v>
                </c:pt>
                <c:pt idx="152">
                  <c:v>6.3042999999999996</c:v>
                </c:pt>
                <c:pt idx="153">
                  <c:v>6.3242000000000003</c:v>
                </c:pt>
                <c:pt idx="154">
                  <c:v>6.3632999999999997</c:v>
                </c:pt>
                <c:pt idx="155">
                  <c:v>6.3716999999999997</c:v>
                </c:pt>
                <c:pt idx="156">
                  <c:v>6.3593000000000002</c:v>
                </c:pt>
                <c:pt idx="157">
                  <c:v>6.32</c:v>
                </c:pt>
                <c:pt idx="158">
                  <c:v>6.2626999999999997</c:v>
                </c:pt>
                <c:pt idx="159">
                  <c:v>6.2337999999999996</c:v>
                </c:pt>
                <c:pt idx="160">
                  <c:v>6.2328000000000001</c:v>
                </c:pt>
                <c:pt idx="161">
                  <c:v>6.2214999999999998</c:v>
                </c:pt>
                <c:pt idx="162">
                  <c:v>6.2323000000000004</c:v>
                </c:pt>
                <c:pt idx="163">
                  <c:v>6.2153999999999998</c:v>
                </c:pt>
                <c:pt idx="164">
                  <c:v>6.1860999999999997</c:v>
                </c:pt>
                <c:pt idx="165">
                  <c:v>6.1416000000000004</c:v>
                </c:pt>
                <c:pt idx="166">
                  <c:v>6.1341999999999999</c:v>
                </c:pt>
                <c:pt idx="167">
                  <c:v>6.1342999999999996</c:v>
                </c:pt>
                <c:pt idx="168">
                  <c:v>6.1212999999999997</c:v>
                </c:pt>
                <c:pt idx="169">
                  <c:v>6.1197999999999997</c:v>
                </c:pt>
                <c:pt idx="170">
                  <c:v>6.1032000000000002</c:v>
                </c:pt>
                <c:pt idx="171">
                  <c:v>6.0929000000000002</c:v>
                </c:pt>
                <c:pt idx="172">
                  <c:v>6.0738000000000003</c:v>
                </c:pt>
                <c:pt idx="173">
                  <c:v>6.0509000000000004</c:v>
                </c:pt>
                <c:pt idx="174">
                  <c:v>6.0815999999999999</c:v>
                </c:pt>
                <c:pt idx="175">
                  <c:v>6.1729000000000003</c:v>
                </c:pt>
                <c:pt idx="176">
                  <c:v>6.2245999999999997</c:v>
                </c:pt>
                <c:pt idx="177">
                  <c:v>6.2380000000000004</c:v>
                </c:pt>
                <c:pt idx="178">
                  <c:v>6.2305999999999999</c:v>
                </c:pt>
                <c:pt idx="179">
                  <c:v>6.1984000000000004</c:v>
                </c:pt>
                <c:pt idx="180">
                  <c:v>6.1540999999999997</c:v>
                </c:pt>
                <c:pt idx="181">
                  <c:v>6.1382000000000003</c:v>
                </c:pt>
                <c:pt idx="182">
                  <c:v>6.1250999999999998</c:v>
                </c:pt>
                <c:pt idx="183">
                  <c:v>6.1249000000000002</c:v>
                </c:pt>
                <c:pt idx="184">
                  <c:v>6.1886000000000001</c:v>
                </c:pt>
                <c:pt idx="185">
                  <c:v>6.2180999999999997</c:v>
                </c:pt>
                <c:pt idx="186">
                  <c:v>6.2518000000000002</c:v>
                </c:pt>
                <c:pt idx="187">
                  <c:v>6.2385999999999999</c:v>
                </c:pt>
                <c:pt idx="188">
                  <c:v>6.2009999999999996</c:v>
                </c:pt>
                <c:pt idx="189">
                  <c:v>6.2035</c:v>
                </c:pt>
                <c:pt idx="190">
                  <c:v>6.2051999999999996</c:v>
                </c:pt>
                <c:pt idx="191">
                  <c:v>6.2084999999999999</c:v>
                </c:pt>
                <c:pt idx="192">
                  <c:v>6.3383000000000003</c:v>
                </c:pt>
                <c:pt idx="193">
                  <c:v>6.3676000000000004</c:v>
                </c:pt>
                <c:pt idx="194">
                  <c:v>6.3559000000000001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37056"/>
        <c:axId val="110630784"/>
      </c:lineChart>
      <c:dateAx>
        <c:axId val="110627072"/>
        <c:scaling>
          <c:orientation val="minMax"/>
          <c:min val="36526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0628864"/>
        <c:crosses val="autoZero"/>
        <c:auto val="0"/>
        <c:lblOffset val="100"/>
        <c:baseTimeUnit val="months"/>
      </c:dateAx>
      <c:valAx>
        <c:axId val="110628864"/>
        <c:scaling>
          <c:orientation val="minMax"/>
          <c:max val="1.2"/>
          <c:min val="0.60000000000000009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en-US" sz="1400" b="1" dirty="0" smtClean="0"/>
                  <a:t>Euros</a:t>
                </a:r>
                <a:r>
                  <a:rPr lang="en-US" sz="1400" b="1" baseline="0" dirty="0" smtClean="0"/>
                  <a:t> to $1</a:t>
                </a:r>
                <a:endParaRPr lang="en-US" sz="1400" b="1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0627072"/>
        <c:crosses val="autoZero"/>
        <c:crossBetween val="midCat"/>
      </c:valAx>
      <c:valAx>
        <c:axId val="110630784"/>
        <c:scaling>
          <c:orientation val="minMax"/>
          <c:max val="9"/>
          <c:min val="6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 b="1"/>
                </a:pPr>
                <a:r>
                  <a:rPr lang="en-US" sz="1400" b="1" dirty="0" smtClean="0"/>
                  <a:t>Yuan to $1</a:t>
                </a:r>
                <a:endParaRPr lang="en-US" sz="1400" b="1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0637056"/>
        <c:crosses val="max"/>
        <c:crossBetween val="between"/>
      </c:valAx>
      <c:dateAx>
        <c:axId val="110637056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10630784"/>
        <c:crosses val="autoZero"/>
        <c:auto val="1"/>
        <c:lblOffset val="100"/>
        <c:baseTimeUnit val="months"/>
      </c:dateAx>
      <c:spPr>
        <a:ln>
          <a:noFill/>
        </a:ln>
      </c:spPr>
    </c:plotArea>
    <c:legend>
      <c:legendPos val="t"/>
      <c:layout>
        <c:manualLayout>
          <c:xMode val="edge"/>
          <c:yMode val="edge"/>
          <c:x val="0.62911842616895108"/>
          <c:y val="3.6478432651445153E-2"/>
          <c:w val="0.24021993778555453"/>
          <c:h val="0.1273470700814545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41275396131044E-2"/>
          <c:y val="2.9362149005637033E-2"/>
          <c:w val="0.85852483717313111"/>
          <c:h val="0.879507410909015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Funds Rate (%)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2009.1</c:v>
                </c:pt>
                <c:pt idx="1">
                  <c:v>2009.2</c:v>
                </c:pt>
                <c:pt idx="2">
                  <c:v>2009.3</c:v>
                </c:pt>
                <c:pt idx="3">
                  <c:v>2009.4</c:v>
                </c:pt>
                <c:pt idx="4">
                  <c:v>2010.1</c:v>
                </c:pt>
                <c:pt idx="5">
                  <c:v>2010.2</c:v>
                </c:pt>
                <c:pt idx="6">
                  <c:v>2010.3</c:v>
                </c:pt>
                <c:pt idx="7">
                  <c:v>2010.4</c:v>
                </c:pt>
                <c:pt idx="8">
                  <c:v>2011.1</c:v>
                </c:pt>
                <c:pt idx="9">
                  <c:v>2011.2</c:v>
                </c:pt>
                <c:pt idx="10">
                  <c:v>2011.3</c:v>
                </c:pt>
                <c:pt idx="11">
                  <c:v>2011.4</c:v>
                </c:pt>
                <c:pt idx="12">
                  <c:v>2012.1</c:v>
                </c:pt>
                <c:pt idx="13">
                  <c:v>2012.2</c:v>
                </c:pt>
                <c:pt idx="14">
                  <c:v>2012.3</c:v>
                </c:pt>
                <c:pt idx="15">
                  <c:v>2012.4</c:v>
                </c:pt>
                <c:pt idx="16">
                  <c:v>2013.1</c:v>
                </c:pt>
                <c:pt idx="17">
                  <c:v>2013.2</c:v>
                </c:pt>
                <c:pt idx="18">
                  <c:v>2013.3</c:v>
                </c:pt>
                <c:pt idx="19">
                  <c:v>2013.4</c:v>
                </c:pt>
                <c:pt idx="20">
                  <c:v>2014.1</c:v>
                </c:pt>
                <c:pt idx="21">
                  <c:v>2014.2</c:v>
                </c:pt>
                <c:pt idx="22">
                  <c:v>2014.3</c:v>
                </c:pt>
                <c:pt idx="23">
                  <c:v>2014.4</c:v>
                </c:pt>
                <c:pt idx="24">
                  <c:v>2015.1</c:v>
                </c:pt>
                <c:pt idx="25">
                  <c:v>2015.2</c:v>
                </c:pt>
                <c:pt idx="26">
                  <c:v>2015.3</c:v>
                </c:pt>
                <c:pt idx="27">
                  <c:v>2015.4</c:v>
                </c:pt>
                <c:pt idx="28">
                  <c:v>2016.1</c:v>
                </c:pt>
                <c:pt idx="29">
                  <c:v>2016.2</c:v>
                </c:pt>
                <c:pt idx="30">
                  <c:v>2016.3</c:v>
                </c:pt>
                <c:pt idx="31">
                  <c:v>2016.4</c:v>
                </c:pt>
                <c:pt idx="32">
                  <c:v>2017.1</c:v>
                </c:pt>
                <c:pt idx="33">
                  <c:v>2017.2</c:v>
                </c:pt>
                <c:pt idx="34">
                  <c:v>2017.3</c:v>
                </c:pt>
                <c:pt idx="35">
                  <c:v>2017.4</c:v>
                </c:pt>
                <c:pt idx="36">
                  <c:v>2018.1</c:v>
                </c:pt>
                <c:pt idx="37">
                  <c:v>2018.2</c:v>
                </c:pt>
              </c:numCache>
            </c:numRef>
          </c:cat>
          <c:val>
            <c:numRef>
              <c:f>Sheet1!$B$2:$B$39</c:f>
              <c:numCache>
                <c:formatCode>0.0000</c:formatCode>
                <c:ptCount val="38"/>
                <c:pt idx="0">
                  <c:v>0.18333333333333299</c:v>
                </c:pt>
                <c:pt idx="1">
                  <c:v>0.18</c:v>
                </c:pt>
                <c:pt idx="2">
                  <c:v>0.15666666666666601</c:v>
                </c:pt>
                <c:pt idx="3">
                  <c:v>0.12</c:v>
                </c:pt>
                <c:pt idx="4">
                  <c:v>0.133333333333333</c:v>
                </c:pt>
                <c:pt idx="5">
                  <c:v>0.193333333333333</c:v>
                </c:pt>
                <c:pt idx="6">
                  <c:v>0.18666666666666601</c:v>
                </c:pt>
                <c:pt idx="7">
                  <c:v>0.18666666666666601</c:v>
                </c:pt>
                <c:pt idx="8">
                  <c:v>0.15666666666666601</c:v>
                </c:pt>
                <c:pt idx="9">
                  <c:v>9.3333333333333296E-2</c:v>
                </c:pt>
                <c:pt idx="10">
                  <c:v>8.3333333333333301E-2</c:v>
                </c:pt>
                <c:pt idx="11">
                  <c:v>7.3333333333333306E-2</c:v>
                </c:pt>
                <c:pt idx="12">
                  <c:v>0.103333333333333</c:v>
                </c:pt>
                <c:pt idx="13">
                  <c:v>0.15333333333333299</c:v>
                </c:pt>
                <c:pt idx="14">
                  <c:v>0.14333333333333301</c:v>
                </c:pt>
                <c:pt idx="15">
                  <c:v>0.16</c:v>
                </c:pt>
                <c:pt idx="16">
                  <c:v>0.14333333333333301</c:v>
                </c:pt>
                <c:pt idx="17">
                  <c:v>0.116666666666666</c:v>
                </c:pt>
                <c:pt idx="18">
                  <c:v>8.3333333333333301E-2</c:v>
                </c:pt>
                <c:pt idx="19">
                  <c:v>8.66666666666666E-2</c:v>
                </c:pt>
                <c:pt idx="20">
                  <c:v>7.3333333333333306E-2</c:v>
                </c:pt>
                <c:pt idx="21">
                  <c:v>9.3333333333333296E-2</c:v>
                </c:pt>
                <c:pt idx="22">
                  <c:v>8.99999999999999E-2</c:v>
                </c:pt>
                <c:pt idx="23">
                  <c:v>9.9999999999999895E-2</c:v>
                </c:pt>
                <c:pt idx="24">
                  <c:v>0.11</c:v>
                </c:pt>
                <c:pt idx="25">
                  <c:v>0.123333333333333</c:v>
                </c:pt>
                <c:pt idx="26">
                  <c:v>0.13585920000000001</c:v>
                </c:pt>
                <c:pt idx="27">
                  <c:v>0.24067160000000001</c:v>
                </c:pt>
                <c:pt idx="28">
                  <c:v>0.53333330000000001</c:v>
                </c:pt>
                <c:pt idx="29">
                  <c:v>0.78666670000000005</c:v>
                </c:pt>
                <c:pt idx="30">
                  <c:v>1.036667</c:v>
                </c:pt>
                <c:pt idx="31">
                  <c:v>1.29</c:v>
                </c:pt>
                <c:pt idx="32">
                  <c:v>1.5333330000000001</c:v>
                </c:pt>
                <c:pt idx="33">
                  <c:v>1.786667</c:v>
                </c:pt>
                <c:pt idx="34">
                  <c:v>2.036667</c:v>
                </c:pt>
                <c:pt idx="35">
                  <c:v>2.29</c:v>
                </c:pt>
                <c:pt idx="36">
                  <c:v>2.5333329999999998</c:v>
                </c:pt>
                <c:pt idx="37">
                  <c:v>2.786667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3-Month Treasury Bill Rate (%)</c:v>
                </c:pt>
              </c:strCache>
            </c:strRef>
          </c:tx>
          <c:spPr>
            <a:ln w="38100"/>
          </c:spPr>
          <c:marker>
            <c:symbol val="circle"/>
            <c:size val="5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2009.1</c:v>
                </c:pt>
                <c:pt idx="1">
                  <c:v>2009.2</c:v>
                </c:pt>
                <c:pt idx="2">
                  <c:v>2009.3</c:v>
                </c:pt>
                <c:pt idx="3">
                  <c:v>2009.4</c:v>
                </c:pt>
                <c:pt idx="4">
                  <c:v>2010.1</c:v>
                </c:pt>
                <c:pt idx="5">
                  <c:v>2010.2</c:v>
                </c:pt>
                <c:pt idx="6">
                  <c:v>2010.3</c:v>
                </c:pt>
                <c:pt idx="7">
                  <c:v>2010.4</c:v>
                </c:pt>
                <c:pt idx="8">
                  <c:v>2011.1</c:v>
                </c:pt>
                <c:pt idx="9">
                  <c:v>2011.2</c:v>
                </c:pt>
                <c:pt idx="10">
                  <c:v>2011.3</c:v>
                </c:pt>
                <c:pt idx="11">
                  <c:v>2011.4</c:v>
                </c:pt>
                <c:pt idx="12">
                  <c:v>2012.1</c:v>
                </c:pt>
                <c:pt idx="13">
                  <c:v>2012.2</c:v>
                </c:pt>
                <c:pt idx="14">
                  <c:v>2012.3</c:v>
                </c:pt>
                <c:pt idx="15">
                  <c:v>2012.4</c:v>
                </c:pt>
                <c:pt idx="16">
                  <c:v>2013.1</c:v>
                </c:pt>
                <c:pt idx="17">
                  <c:v>2013.2</c:v>
                </c:pt>
                <c:pt idx="18">
                  <c:v>2013.3</c:v>
                </c:pt>
                <c:pt idx="19">
                  <c:v>2013.4</c:v>
                </c:pt>
                <c:pt idx="20">
                  <c:v>2014.1</c:v>
                </c:pt>
                <c:pt idx="21">
                  <c:v>2014.2</c:v>
                </c:pt>
                <c:pt idx="22">
                  <c:v>2014.3</c:v>
                </c:pt>
                <c:pt idx="23">
                  <c:v>2014.4</c:v>
                </c:pt>
                <c:pt idx="24">
                  <c:v>2015.1</c:v>
                </c:pt>
                <c:pt idx="25">
                  <c:v>2015.2</c:v>
                </c:pt>
                <c:pt idx="26">
                  <c:v>2015.3</c:v>
                </c:pt>
                <c:pt idx="27">
                  <c:v>2015.4</c:v>
                </c:pt>
                <c:pt idx="28">
                  <c:v>2016.1</c:v>
                </c:pt>
                <c:pt idx="29">
                  <c:v>2016.2</c:v>
                </c:pt>
                <c:pt idx="30">
                  <c:v>2016.3</c:v>
                </c:pt>
                <c:pt idx="31">
                  <c:v>2016.4</c:v>
                </c:pt>
                <c:pt idx="32">
                  <c:v>2017.1</c:v>
                </c:pt>
                <c:pt idx="33">
                  <c:v>2017.2</c:v>
                </c:pt>
                <c:pt idx="34">
                  <c:v>2017.3</c:v>
                </c:pt>
                <c:pt idx="35">
                  <c:v>2017.4</c:v>
                </c:pt>
                <c:pt idx="36">
                  <c:v>2018.1</c:v>
                </c:pt>
                <c:pt idx="37">
                  <c:v>2018.2</c:v>
                </c:pt>
              </c:numCache>
            </c:numRef>
          </c:cat>
          <c:val>
            <c:numRef>
              <c:f>Sheet1!$C$2:$C$39</c:f>
              <c:numCache>
                <c:formatCode>0.0000</c:formatCode>
                <c:ptCount val="38"/>
                <c:pt idx="0">
                  <c:v>0.21333333333333299</c:v>
                </c:pt>
                <c:pt idx="1">
                  <c:v>0.17333333333333301</c:v>
                </c:pt>
                <c:pt idx="2">
                  <c:v>0.15666666666666601</c:v>
                </c:pt>
                <c:pt idx="3">
                  <c:v>5.6666666666666601E-2</c:v>
                </c:pt>
                <c:pt idx="4">
                  <c:v>0.10666666666666599</c:v>
                </c:pt>
                <c:pt idx="5">
                  <c:v>0.146666666666666</c:v>
                </c:pt>
                <c:pt idx="6">
                  <c:v>0.15666666666666601</c:v>
                </c:pt>
                <c:pt idx="7">
                  <c:v>0.13666666666666599</c:v>
                </c:pt>
                <c:pt idx="8">
                  <c:v>0.12666666666666601</c:v>
                </c:pt>
                <c:pt idx="9">
                  <c:v>4.6666666666666599E-2</c:v>
                </c:pt>
                <c:pt idx="10">
                  <c:v>2.33333333333333E-2</c:v>
                </c:pt>
                <c:pt idx="11">
                  <c:v>1.3333333333333299E-2</c:v>
                </c:pt>
                <c:pt idx="12">
                  <c:v>6.6666666666666596E-2</c:v>
                </c:pt>
                <c:pt idx="13">
                  <c:v>8.66666666666666E-2</c:v>
                </c:pt>
                <c:pt idx="14">
                  <c:v>0.103333333333333</c:v>
                </c:pt>
                <c:pt idx="15">
                  <c:v>8.66666666666666E-2</c:v>
                </c:pt>
                <c:pt idx="16">
                  <c:v>8.66666666666666E-2</c:v>
                </c:pt>
                <c:pt idx="17">
                  <c:v>0.05</c:v>
                </c:pt>
                <c:pt idx="18">
                  <c:v>3.3333333333333298E-2</c:v>
                </c:pt>
                <c:pt idx="19">
                  <c:v>6.3333333333333297E-2</c:v>
                </c:pt>
                <c:pt idx="20">
                  <c:v>4.6666666666666599E-2</c:v>
                </c:pt>
                <c:pt idx="21">
                  <c:v>3.3333333333333298E-2</c:v>
                </c:pt>
                <c:pt idx="22">
                  <c:v>2.6666666666666599E-2</c:v>
                </c:pt>
                <c:pt idx="23">
                  <c:v>2.33333333333333E-2</c:v>
                </c:pt>
                <c:pt idx="24">
                  <c:v>2.6666666666666599E-2</c:v>
                </c:pt>
                <c:pt idx="25">
                  <c:v>0.02</c:v>
                </c:pt>
                <c:pt idx="26">
                  <c:v>4.2820400000000002E-2</c:v>
                </c:pt>
                <c:pt idx="27">
                  <c:v>0.1240911</c:v>
                </c:pt>
                <c:pt idx="28">
                  <c:v>0.43867630000000002</c:v>
                </c:pt>
                <c:pt idx="29">
                  <c:v>0.7045169</c:v>
                </c:pt>
                <c:pt idx="30">
                  <c:v>0.95157979999999998</c:v>
                </c:pt>
                <c:pt idx="31">
                  <c:v>1.19624</c:v>
                </c:pt>
                <c:pt idx="32">
                  <c:v>1.4425669999999999</c:v>
                </c:pt>
                <c:pt idx="33">
                  <c:v>1.662782</c:v>
                </c:pt>
                <c:pt idx="34">
                  <c:v>1.937935</c:v>
                </c:pt>
                <c:pt idx="35">
                  <c:v>2.2074929999999999</c:v>
                </c:pt>
                <c:pt idx="36">
                  <c:v>2.4539559999999998</c:v>
                </c:pt>
                <c:pt idx="37">
                  <c:v>2.6882359999999998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10-Year Treasury Note Yield (%)</c:v>
                </c:pt>
              </c:strCache>
            </c:strRef>
          </c:tx>
          <c:spPr>
            <a:ln w="38100">
              <a:solidFill>
                <a:srgbClr val="61400F"/>
              </a:solidFill>
              <a:prstDash val="dash"/>
            </a:ln>
          </c:spPr>
          <c:marker>
            <c:symbol val="none"/>
          </c:marker>
          <c:cat>
            <c:numRef>
              <c:f>Sheet1!$A$2:$A$39</c:f>
              <c:numCache>
                <c:formatCode>General</c:formatCode>
                <c:ptCount val="38"/>
                <c:pt idx="0">
                  <c:v>2009.1</c:v>
                </c:pt>
                <c:pt idx="1">
                  <c:v>2009.2</c:v>
                </c:pt>
                <c:pt idx="2">
                  <c:v>2009.3</c:v>
                </c:pt>
                <c:pt idx="3">
                  <c:v>2009.4</c:v>
                </c:pt>
                <c:pt idx="4">
                  <c:v>2010.1</c:v>
                </c:pt>
                <c:pt idx="5">
                  <c:v>2010.2</c:v>
                </c:pt>
                <c:pt idx="6">
                  <c:v>2010.3</c:v>
                </c:pt>
                <c:pt idx="7">
                  <c:v>2010.4</c:v>
                </c:pt>
                <c:pt idx="8">
                  <c:v>2011.1</c:v>
                </c:pt>
                <c:pt idx="9">
                  <c:v>2011.2</c:v>
                </c:pt>
                <c:pt idx="10">
                  <c:v>2011.3</c:v>
                </c:pt>
                <c:pt idx="11">
                  <c:v>2011.4</c:v>
                </c:pt>
                <c:pt idx="12">
                  <c:v>2012.1</c:v>
                </c:pt>
                <c:pt idx="13">
                  <c:v>2012.2</c:v>
                </c:pt>
                <c:pt idx="14">
                  <c:v>2012.3</c:v>
                </c:pt>
                <c:pt idx="15">
                  <c:v>2012.4</c:v>
                </c:pt>
                <c:pt idx="16">
                  <c:v>2013.1</c:v>
                </c:pt>
                <c:pt idx="17">
                  <c:v>2013.2</c:v>
                </c:pt>
                <c:pt idx="18">
                  <c:v>2013.3</c:v>
                </c:pt>
                <c:pt idx="19">
                  <c:v>2013.4</c:v>
                </c:pt>
                <c:pt idx="20">
                  <c:v>2014.1</c:v>
                </c:pt>
                <c:pt idx="21">
                  <c:v>2014.2</c:v>
                </c:pt>
                <c:pt idx="22">
                  <c:v>2014.3</c:v>
                </c:pt>
                <c:pt idx="23">
                  <c:v>2014.4</c:v>
                </c:pt>
                <c:pt idx="24">
                  <c:v>2015.1</c:v>
                </c:pt>
                <c:pt idx="25">
                  <c:v>2015.2</c:v>
                </c:pt>
                <c:pt idx="26">
                  <c:v>2015.3</c:v>
                </c:pt>
                <c:pt idx="27">
                  <c:v>2015.4</c:v>
                </c:pt>
                <c:pt idx="28">
                  <c:v>2016.1</c:v>
                </c:pt>
                <c:pt idx="29">
                  <c:v>2016.2</c:v>
                </c:pt>
                <c:pt idx="30">
                  <c:v>2016.3</c:v>
                </c:pt>
                <c:pt idx="31">
                  <c:v>2016.4</c:v>
                </c:pt>
                <c:pt idx="32">
                  <c:v>2017.1</c:v>
                </c:pt>
                <c:pt idx="33">
                  <c:v>2017.2</c:v>
                </c:pt>
                <c:pt idx="34">
                  <c:v>2017.3</c:v>
                </c:pt>
                <c:pt idx="35">
                  <c:v>2017.4</c:v>
                </c:pt>
                <c:pt idx="36">
                  <c:v>2018.1</c:v>
                </c:pt>
                <c:pt idx="37">
                  <c:v>2018.2</c:v>
                </c:pt>
              </c:numCache>
            </c:numRef>
          </c:cat>
          <c:val>
            <c:numRef>
              <c:f>Sheet1!$D$2:$D$39</c:f>
              <c:numCache>
                <c:formatCode>0.0000</c:formatCode>
                <c:ptCount val="38"/>
                <c:pt idx="0">
                  <c:v>2.7366666666666601</c:v>
                </c:pt>
                <c:pt idx="1">
                  <c:v>3.3133333333333299</c:v>
                </c:pt>
                <c:pt idx="2">
                  <c:v>3.5166666666666599</c:v>
                </c:pt>
                <c:pt idx="3">
                  <c:v>3.46</c:v>
                </c:pt>
                <c:pt idx="4">
                  <c:v>3.7166666666666601</c:v>
                </c:pt>
                <c:pt idx="5">
                  <c:v>3.49</c:v>
                </c:pt>
                <c:pt idx="6">
                  <c:v>2.78666666666666</c:v>
                </c:pt>
                <c:pt idx="7">
                  <c:v>2.8633333333333302</c:v>
                </c:pt>
                <c:pt idx="8">
                  <c:v>3.46</c:v>
                </c:pt>
                <c:pt idx="9">
                  <c:v>3.21</c:v>
                </c:pt>
                <c:pt idx="10">
                  <c:v>2.4266666666666601</c:v>
                </c:pt>
                <c:pt idx="11">
                  <c:v>2.0466666666666602</c:v>
                </c:pt>
                <c:pt idx="12">
                  <c:v>2.03666666666666</c:v>
                </c:pt>
                <c:pt idx="13">
                  <c:v>1.8233333333333299</c:v>
                </c:pt>
                <c:pt idx="14">
                  <c:v>1.64333333333333</c:v>
                </c:pt>
                <c:pt idx="15">
                  <c:v>1.7066666666666599</c:v>
                </c:pt>
                <c:pt idx="16">
                  <c:v>1.95</c:v>
                </c:pt>
                <c:pt idx="17">
                  <c:v>1.9966666666666599</c:v>
                </c:pt>
                <c:pt idx="18">
                  <c:v>2.71</c:v>
                </c:pt>
                <c:pt idx="19">
                  <c:v>2.7466666666666599</c:v>
                </c:pt>
                <c:pt idx="20">
                  <c:v>2.7633333333333301</c:v>
                </c:pt>
                <c:pt idx="21">
                  <c:v>2.62333333333333</c:v>
                </c:pt>
                <c:pt idx="22">
                  <c:v>2.4966666666666599</c:v>
                </c:pt>
                <c:pt idx="23">
                  <c:v>2.2799999999999998</c:v>
                </c:pt>
                <c:pt idx="24">
                  <c:v>1.9666666666666599</c:v>
                </c:pt>
                <c:pt idx="25">
                  <c:v>2.1666666666666599</c:v>
                </c:pt>
                <c:pt idx="26">
                  <c:v>2.221514</c:v>
                </c:pt>
                <c:pt idx="27">
                  <c:v>2.2801580000000001</c:v>
                </c:pt>
                <c:pt idx="28">
                  <c:v>2.4667479999999999</c:v>
                </c:pt>
                <c:pt idx="29">
                  <c:v>2.5844179999999999</c:v>
                </c:pt>
                <c:pt idx="30">
                  <c:v>2.6569419999999999</c:v>
                </c:pt>
                <c:pt idx="31">
                  <c:v>2.7092860000000001</c:v>
                </c:pt>
                <c:pt idx="32">
                  <c:v>2.7632379999999999</c:v>
                </c:pt>
                <c:pt idx="33">
                  <c:v>2.8235420000000002</c:v>
                </c:pt>
                <c:pt idx="34">
                  <c:v>2.8845100000000001</c:v>
                </c:pt>
                <c:pt idx="35">
                  <c:v>2.944588</c:v>
                </c:pt>
                <c:pt idx="36">
                  <c:v>3.0471590000000002</c:v>
                </c:pt>
                <c:pt idx="37">
                  <c:v>3.216987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95232"/>
        <c:axId val="108496768"/>
      </c:lineChart>
      <c:catAx>
        <c:axId val="108495232"/>
        <c:scaling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0849676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108496768"/>
        <c:scaling>
          <c:orientation val="minMax"/>
          <c:max val="4.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Percent</a:t>
                </a:r>
                <a:r>
                  <a:rPr lang="en-US" sz="1400" baseline="0" dirty="0" smtClean="0"/>
                  <a:t> per annum</a:t>
                </a:r>
                <a:endParaRPr lang="en-US" sz="14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10849523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27839506172839507"/>
          <c:y val="0"/>
          <c:w val="0.34753086419753088"/>
          <c:h val="0.1484923760976393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430555555555556"/>
          <c:y val="2.3148148148148147E-2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'Table 3.1, Fig 3.2'!$O$4</c:f>
              <c:strCache>
                <c:ptCount val="1"/>
                <c:pt idx="0">
                  <c:v>2004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'Table 3.1, Fig 3.2'!$M$5:$N$13</c:f>
              <c:strCache>
                <c:ptCount val="9"/>
                <c:pt idx="1">
                  <c:v>Nat Res, Mining &amp; Const</c:v>
                </c:pt>
                <c:pt idx="2">
                  <c:v>Mfg</c:v>
                </c:pt>
                <c:pt idx="3">
                  <c:v>Trade, Trans, Util</c:v>
                </c:pt>
                <c:pt idx="4">
                  <c:v>Fin, Info, Bus Srvs</c:v>
                </c:pt>
                <c:pt idx="5">
                  <c:v>Educ &amp; Health</c:v>
                </c:pt>
                <c:pt idx="6">
                  <c:v>Leisure Hosp</c:v>
                </c:pt>
                <c:pt idx="7">
                  <c:v>Other Services</c:v>
                </c:pt>
                <c:pt idx="8">
                  <c:v>Govt</c:v>
                </c:pt>
              </c:strCache>
            </c:strRef>
          </c:cat>
          <c:val>
            <c:numRef>
              <c:f>'Table 3.1, Fig 3.2'!$O$5:$O$13</c:f>
              <c:numCache>
                <c:formatCode>0.0%</c:formatCode>
                <c:ptCount val="9"/>
                <c:pt idx="1">
                  <c:v>4.4822985566963999E-2</c:v>
                </c:pt>
                <c:pt idx="2">
                  <c:v>0.15220709240864932</c:v>
                </c:pt>
                <c:pt idx="3">
                  <c:v>0.21726504671746055</c:v>
                </c:pt>
                <c:pt idx="4">
                  <c:v>0.18245816429512451</c:v>
                </c:pt>
                <c:pt idx="5">
                  <c:v>0.11854236710652848</c:v>
                </c:pt>
                <c:pt idx="6">
                  <c:v>9.3739267898752796E-2</c:v>
                </c:pt>
                <c:pt idx="7">
                  <c:v>3.7578866687454665E-2</c:v>
                </c:pt>
                <c:pt idx="8">
                  <c:v>0.15338620931906632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0.6405</cdr:x>
      <cdr:y>0.04177</cdr:y>
    </cdr:from>
    <cdr:to>
      <cdr:x>0.6405</cdr:x>
      <cdr:y>0.91113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5271039" y="189062"/>
          <a:ext cx="0" cy="393469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0.70076</cdr:x>
      <cdr:y>0.03534</cdr:y>
    </cdr:from>
    <cdr:to>
      <cdr:x>0.70076</cdr:x>
      <cdr:y>0.9047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766994" y="159946"/>
          <a:ext cx="0" cy="393469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0.39931</cdr:x>
      <cdr:y>0.1436</cdr:y>
    </cdr:from>
    <cdr:to>
      <cdr:x>0.51042</cdr:x>
      <cdr:y>0.34564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25" y="649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0.39931</cdr:x>
      <cdr:y>0.1436</cdr:y>
    </cdr:from>
    <cdr:to>
      <cdr:x>0.51042</cdr:x>
      <cdr:y>0.34564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25" y="649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0.69819</cdr:x>
      <cdr:y>0.03028</cdr:y>
    </cdr:from>
    <cdr:to>
      <cdr:x>0.69819</cdr:x>
      <cdr:y>0.89964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745831" y="137058"/>
          <a:ext cx="0" cy="393469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0.39931</cdr:x>
      <cdr:y>0.1436</cdr:y>
    </cdr:from>
    <cdr:to>
      <cdr:x>0.51042</cdr:x>
      <cdr:y>0.34564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25" y="649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0.39931</cdr:x>
      <cdr:y>0.1436</cdr:y>
    </cdr:from>
    <cdr:to>
      <cdr:x>0.51042</cdr:x>
      <cdr:y>0.34564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25" y="6499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FDD4C-41C4-4D20-AD58-B7FE9E3B8F70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B2D2-F78E-4F5D-9495-CBEF37F5D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9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10/06/15 USOCT15 GI forecast; GDPR</a:t>
            </a:r>
            <a:r>
              <a:rPr lang="en-US" baseline="0" dirty="0" smtClean="0"/>
              <a:t> &amp; % change, A.R.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FALL2015</a:t>
            </a:r>
            <a:r>
              <a:rPr lang="en-US" baseline="0" dirty="0" smtClean="0"/>
              <a:t> QTEM  10/08/15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0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10/08/2015;</a:t>
            </a:r>
            <a:r>
              <a:rPr lang="en-US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S:\CONTRACT\CUNNINGHAM\FOX\2015\PPT\CNTY MSA LABOR FORCE.xlsx</a:t>
            </a:r>
            <a:r>
              <a:rPr lang="en-US" dirty="0" smtClean="0"/>
              <a:t> 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68C9EF-67FE-435E-AC89-7303439B37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2000 to 2014 TN data downloaded from BLS 04/17/15</a:t>
            </a:r>
            <a:r>
              <a:rPr lang="en-US" baseline="0" dirty="0" smtClean="0"/>
              <a:t> (BLS did post-ERG data revisions); tacked ERG forecast to BLS actuals since the </a:t>
            </a:r>
          </a:p>
          <a:p>
            <a:r>
              <a:rPr lang="en-US" baseline="0" dirty="0" smtClean="0"/>
              <a:t>revised data are not that different from what was available in ERG.  U.S. data from USOCT15 GI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6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BLS, unemp rate Aug </a:t>
            </a:r>
            <a:r>
              <a:rPr lang="en-US" baseline="0" dirty="0" smtClean="0"/>
              <a:t>2015 NSA;  10/08/15             U.S. rate for SEPT 5.1% seas adjusted;  TN rate for AUG 5.7% seas adj.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67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10/09/2015;  bls</a:t>
            </a:r>
            <a:r>
              <a:rPr lang="en-US" baseline="0" dirty="0" smtClean="0"/>
              <a:t> LNS11300000 (converted to quarterly to smooth)   FRED series:  </a:t>
            </a:r>
            <a:r>
              <a:rPr lang="en-US" dirty="0" smtClean="0"/>
              <a:t>CIVPART</a:t>
            </a:r>
          </a:p>
          <a:p>
            <a:r>
              <a:rPr lang="en-US" dirty="0" smtClean="0"/>
              <a:t>S:\CONTRACT\CUNNINGHAM\MURRAY\2015\TGFOA Oct09\TN LABOR PARTICIPATION.xlsx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63A7-18BD-405E-BDFA-A47D75C78A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2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downloaded</a:t>
            </a:r>
            <a:r>
              <a:rPr lang="en-US" baseline="0" dirty="0" smtClean="0"/>
              <a:t> from BEA 04/17/15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64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 is most recent county-level</a:t>
            </a:r>
            <a:r>
              <a:rPr lang="en-US" baseline="0" dirty="0" smtClean="0"/>
              <a:t> per capita personal income data   06/05/15; current dollars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44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587">
              <a:defRPr/>
            </a:pPr>
            <a:r>
              <a:rPr lang="en-US" dirty="0" smtClean="0"/>
              <a:t>Nominal adjusted in year of change</a:t>
            </a:r>
          </a:p>
          <a:p>
            <a:r>
              <a:rPr lang="en-US" dirty="0" smtClean="0"/>
              <a:t>7/23/2015;</a:t>
            </a:r>
            <a:r>
              <a:rPr lang="en-US" baseline="0" dirty="0" smtClean="0"/>
              <a:t>  added forecast 2015 from TAXCOLL.xlsx dated 07Jul2015.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63A7-18BD-405E-BDFA-A47D75C78A4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34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*Total</a:t>
            </a:r>
            <a:r>
              <a:rPr lang="en-US" baseline="0" dirty="0" smtClean="0"/>
              <a:t> includes earmarked; </a:t>
            </a:r>
          </a:p>
          <a:p>
            <a:pPr eaLnBrk="1" hangingPunct="1"/>
            <a:r>
              <a:rPr lang="en-US" baseline="0" dirty="0" smtClean="0"/>
              <a:t>updated  7/22/15 using data from TAXCOLL.xlsx dated 07Jul2015</a:t>
            </a:r>
          </a:p>
          <a:p>
            <a:pPr eaLnBrk="1" hangingPunct="1"/>
            <a:r>
              <a:rPr lang="en-US" baseline="0" dirty="0" smtClean="0"/>
              <a:t>FY2014 Total Tax from FY2016 Budget document; quarterly PI from BEA and CBER qtem forecast converted to fiscal years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0BCB1-3842-40CC-A27C-7641DDD810A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9587">
              <a:spcBef>
                <a:spcPct val="0"/>
              </a:spcBef>
              <a:defRPr/>
            </a:pPr>
            <a:r>
              <a:rPr lang="en-US" dirty="0" smtClean="0"/>
              <a:t>7/23/2015; </a:t>
            </a:r>
            <a:r>
              <a:rPr lang="en-US" baseline="0" dirty="0" smtClean="0"/>
              <a:t>added forecast 2015-2017 from TAXCOLL.xlsx dated 07Jul2015.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JPGSL deflator 2009=100 from Jul15 Global Insight</a:t>
            </a:r>
            <a:r>
              <a:rPr lang="en-US" baseline="0" dirty="0" smtClean="0"/>
              <a:t>—rebased to 2003=100.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C1518-2B90-4D96-8F3B-BED38B2D8E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535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suvlv (level) </a:t>
            </a:r>
            <a:r>
              <a:rPr lang="en-US" dirty="0" smtClean="0"/>
              <a:t>10/06/15 USOCT15 </a:t>
            </a:r>
            <a:r>
              <a:rPr lang="en-US" altLang="en-US" dirty="0" smtClean="0"/>
              <a:t>GI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http://www.census.gov/construction/bps/uspermits.html</a:t>
            </a:r>
            <a:r>
              <a:rPr lang="en-US" dirty="0" smtClean="0"/>
              <a:t> &amp; </a:t>
            </a:r>
            <a:r>
              <a:rPr lang="en-US" dirty="0"/>
              <a:t>http://socds.huduser.org/permits/index.html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updated: 10/07/15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http://www.eia.gov/dnav/pet/hist/LeafHandler.ashx?n=pet&amp;s=mcrimus1&amp;f=a  9/9/2015</a:t>
            </a:r>
          </a:p>
          <a:p>
            <a:pPr eaLnBrk="1" hangingPunct="1"/>
            <a:r>
              <a:rPr lang="en-US" dirty="0" smtClean="0"/>
              <a:t>http://www.eia.gov/dnav/pet/hist/LeafHandler.ashx?n=pet&amp;s=mcrfpus1&amp;f=a  9/9/2015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63A7-18BD-405E-BDFA-A47D75C78A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3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10/07/2015;</a:t>
            </a:r>
            <a:r>
              <a:rPr lang="en-US" baseline="0" dirty="0" smtClean="0"/>
              <a:t>  </a:t>
            </a:r>
            <a:r>
              <a:rPr lang="en-US" dirty="0" smtClean="0"/>
              <a:t>Monthly price;</a:t>
            </a:r>
            <a:r>
              <a:rPr lang="en-US" baseline="0" dirty="0" smtClean="0"/>
              <a:t>  Oct-15 is value for week 10/5/2015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63A7-18BD-405E-BDFA-A47D75C78A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10/07/2015</a:t>
            </a:r>
            <a:r>
              <a:rPr lang="en-US" dirty="0"/>
              <a:t>;  </a:t>
            </a:r>
            <a:r>
              <a:rPr lang="en-US" dirty="0" smtClean="0"/>
              <a:t>OCT </a:t>
            </a:r>
            <a:r>
              <a:rPr lang="en-US" dirty="0"/>
              <a:t>is week of </a:t>
            </a:r>
            <a:r>
              <a:rPr lang="en-US" dirty="0" smtClean="0"/>
              <a:t>Oct</a:t>
            </a:r>
            <a:r>
              <a:rPr lang="en-US" baseline="0" dirty="0" smtClean="0"/>
              <a:t> 5</a:t>
            </a:r>
            <a:r>
              <a:rPr lang="en-US" dirty="0" smtClean="0"/>
              <a:t>, </a:t>
            </a:r>
            <a:r>
              <a:rPr lang="en-US" dirty="0"/>
              <a:t>2015, price</a:t>
            </a:r>
          </a:p>
          <a:p>
            <a:endParaRPr lang="en-US" dirty="0"/>
          </a:p>
          <a:p>
            <a:r>
              <a:rPr lang="en-US" dirty="0"/>
              <a:t>http://www.eia.gov/petroleum/gasdiesel/            </a:t>
            </a:r>
            <a:r>
              <a:rPr lang="en-US" b="1" dirty="0"/>
              <a:t>Data 3: Regular All Areas All Formulations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FRED series:  </a:t>
            </a:r>
            <a:r>
              <a:rPr lang="en-US" dirty="0"/>
              <a:t>GASREGW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CD4D8-EC4D-43D7-BBE8-A289C1CF495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10/7/2015  from FRED:  </a:t>
            </a:r>
            <a:r>
              <a:rPr lang="en-US" dirty="0"/>
              <a:t>EXUSEU</a:t>
            </a:r>
            <a:r>
              <a:rPr lang="en-US" dirty="0" smtClean="0"/>
              <a:t> &amp;</a:t>
            </a:r>
            <a:r>
              <a:rPr lang="en-US" dirty="0"/>
              <a:t>  EXCHUS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163A7-18BD-405E-BDFA-A47D75C78A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7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10/06/15 USOCT15 GI forecast</a:t>
            </a:r>
          </a:p>
          <a:p>
            <a:r>
              <a:rPr lang="en-US" dirty="0"/>
              <a:t>RMFF</a:t>
            </a:r>
            <a:r>
              <a:rPr lang="en-US" dirty="0" smtClean="0"/>
              <a:t> </a:t>
            </a:r>
            <a:r>
              <a:rPr lang="en-US" dirty="0"/>
              <a:t>Federal Funds Rate (%) ||</a:t>
            </a:r>
            <a:r>
              <a:rPr lang="en-US" dirty="0" smtClean="0"/>
              <a:t> </a:t>
            </a:r>
            <a:r>
              <a:rPr lang="en-US" dirty="0"/>
              <a:t>RMTB3M</a:t>
            </a:r>
            <a:r>
              <a:rPr lang="en-US" dirty="0" smtClean="0"/>
              <a:t> </a:t>
            </a:r>
            <a:r>
              <a:rPr lang="en-US" dirty="0"/>
              <a:t>3-Month Treasury Bill Rate ||</a:t>
            </a:r>
            <a:r>
              <a:rPr lang="en-US" dirty="0" smtClean="0"/>
              <a:t> </a:t>
            </a:r>
            <a:r>
              <a:rPr lang="en-US" dirty="0"/>
              <a:t>RMTCM10Y</a:t>
            </a:r>
            <a:r>
              <a:rPr lang="en-US" dirty="0" smtClean="0"/>
              <a:t> </a:t>
            </a:r>
            <a:r>
              <a:rPr lang="en-US" dirty="0"/>
              <a:t>10-Year Treasury Note Yield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10/08/15 USOCT15 GI forecast </a:t>
            </a:r>
            <a:r>
              <a:rPr lang="en-US" baseline="0" dirty="0" smtClean="0"/>
              <a:t>&amp; ERG2015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2EC06-9804-4E2B-A07D-F028209D1B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31" y="3951359"/>
            <a:ext cx="2807970" cy="267462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65" y="4437818"/>
            <a:ext cx="2304762" cy="16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F5BA7003-00DC-104B-92AD-B7A90026C1F9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4B469F6A-6969-FD40-8D37-C59213B3D641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4021295"/>
            <a:ext cx="1986380" cy="1327108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016D1E-C240-F54C-B964-4E8AE0DA449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8810" y="5072195"/>
            <a:ext cx="1986380" cy="132710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1676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27932" y="4313728"/>
            <a:ext cx="2390995" cy="158975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0"/>
            <a:ext cx="749808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7008" y="6356350"/>
            <a:ext cx="5705855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4304" y="6356350"/>
            <a:ext cx="364591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Text Block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9555"/>
            <a:ext cx="8229600" cy="11430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“Click to edit Master title style”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4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74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7008" y="6356350"/>
            <a:ext cx="566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4302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T_logo_RIGHT_KNOCKOUT.eps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55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70" r:id="rId3"/>
    <p:sldLayoutId id="2147483701" r:id="rId4"/>
    <p:sldLayoutId id="2147483671" r:id="rId5"/>
    <p:sldLayoutId id="2147483672" r:id="rId6"/>
    <p:sldLayoutId id="214748367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T_logo_RIGHT_KNOCKOUT.eps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5BA7003-00DC-104B-92AD-B7A90026C1F9}" type="datetimeFigureOut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T_logo_RIGHT_KNOCKOU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624" y="6441967"/>
            <a:ext cx="1410369" cy="3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677"/>
            <a:ext cx="8229600" cy="1581215"/>
          </a:xfrm>
          <a:ln w="38100" cap="rnd" cmpd="dbl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Tennessee and U.S. Economic Update and Outlook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N. Murray, Ph.D.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2015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5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701443"/>
              </p:ext>
            </p:extLst>
          </p:nvPr>
        </p:nvGraphicFramePr>
        <p:xfrm>
          <a:off x="322918" y="1541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222475"/>
              </p:ext>
            </p:extLst>
          </p:nvPr>
        </p:nvGraphicFramePr>
        <p:xfrm>
          <a:off x="4445552" y="1541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525038"/>
              </p:ext>
            </p:extLst>
          </p:nvPr>
        </p:nvGraphicFramePr>
        <p:xfrm>
          <a:off x="2388152" y="38446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350196" y="1384"/>
            <a:ext cx="8336604" cy="120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smtClean="0">
                <a:solidFill>
                  <a:srgbClr val="3B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Ongoing </a:t>
            </a:r>
            <a:r>
              <a:rPr lang="en-US" sz="3200" b="1" dirty="0">
                <a:solidFill>
                  <a:srgbClr val="3B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Structural Change in the </a:t>
            </a:r>
            <a:r>
              <a:rPr lang="en-US" sz="3200" b="1" dirty="0" smtClean="0">
                <a:solidFill>
                  <a:srgbClr val="3B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Labor Market:  These Pies </a:t>
            </a:r>
            <a:r>
              <a:rPr lang="en-US" sz="3200" b="1" dirty="0">
                <a:solidFill>
                  <a:srgbClr val="3B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are Just Part of the Story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92976" y="6008822"/>
            <a:ext cx="30415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UT-CBER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35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Nonfarm Job Growth W</a:t>
            </a:r>
            <a:r>
              <a:rPr lang="en-US" sz="2800" dirty="0" smtClean="0"/>
              <a:t>ill Be </a:t>
            </a:r>
            <a:r>
              <a:rPr lang="en-US" sz="2800" dirty="0"/>
              <a:t>Sustained </a:t>
            </a:r>
            <a:r>
              <a:rPr lang="en-US" sz="2800" dirty="0" smtClean="0"/>
              <a:t>While </a:t>
            </a:r>
            <a:r>
              <a:rPr lang="en-US" sz="2800" dirty="0"/>
              <a:t>Manufacturing Employment </a:t>
            </a:r>
            <a:r>
              <a:rPr lang="en-US" sz="2800" dirty="0" smtClean="0"/>
              <a:t>Will </a:t>
            </a:r>
            <a:r>
              <a:rPr lang="en-US" sz="2800" dirty="0"/>
              <a:t>See Contraction by 2018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193212"/>
              </p:ext>
            </p:extLst>
          </p:nvPr>
        </p:nvGraphicFramePr>
        <p:xfrm>
          <a:off x="457200" y="1584960"/>
          <a:ext cx="8229600" cy="418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8924" y="6072679"/>
            <a:ext cx="8114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Bureau of Labor Statistics; IHS Global Insight, Inc.; and UT-CBER</a:t>
            </a:r>
            <a:r>
              <a:rPr lang="en-US" altLang="en-US" sz="1200" dirty="0" smtClean="0">
                <a:latin typeface="Times New Roman" pitchFamily="18" charset="0"/>
              </a:rPr>
              <a:t>.</a:t>
            </a:r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454521" y="1717040"/>
            <a:ext cx="0" cy="3669781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915"/>
            <a:ext cx="8229600" cy="1050587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</a:t>
            </a:r>
            <a:r>
              <a:rPr lang="en-US" sz="2800" dirty="0"/>
              <a:t>Sectors of the Tennessee Economy </a:t>
            </a:r>
            <a:r>
              <a:rPr lang="en-US" sz="2800" dirty="0" smtClean="0"/>
              <a:t>Should See </a:t>
            </a:r>
            <a:r>
              <a:rPr lang="en-US" sz="2800" dirty="0"/>
              <a:t>Near-Term Job Gains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601847"/>
              </p:ext>
            </p:extLst>
          </p:nvPr>
        </p:nvGraphicFramePr>
        <p:xfrm>
          <a:off x="457200" y="1397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8175" y="6042910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</a:t>
            </a:r>
            <a:r>
              <a:rPr lang="en-US" altLang="en-US" sz="1200" dirty="0" smtClean="0">
                <a:latin typeface="Times New Roman" pitchFamily="18" charset="0"/>
              </a:rPr>
              <a:t>UT Center for Business and Economic Research.</a:t>
            </a:r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753548"/>
              </p:ext>
            </p:extLst>
          </p:nvPr>
        </p:nvGraphicFramePr>
        <p:xfrm>
          <a:off x="355600" y="1280160"/>
          <a:ext cx="8483600" cy="447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8175" y="6390397"/>
            <a:ext cx="6553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fld id="{4EB299A7-4879-469C-BD84-FF17940E4CCB}" type="slidenum">
              <a:rPr lang="en-US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77952" y="65500"/>
            <a:ext cx="8461248" cy="9906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Annual Employment Growth by County </a:t>
            </a:r>
            <a:r>
              <a:rPr lang="en-US" sz="2400" dirty="0" smtClean="0"/>
              <a:t>(1990 to 2015*)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349" y="5706344"/>
            <a:ext cx="291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*2015 is year-to-date (August 2015)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8175" y="6042910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</a:t>
            </a:r>
            <a:r>
              <a:rPr lang="en-US" altLang="en-US" sz="1200" dirty="0" smtClean="0">
                <a:latin typeface="Times New Roman" pitchFamily="18" charset="0"/>
              </a:rPr>
              <a:t>Bureau of Labor Statistics.</a:t>
            </a:r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22238"/>
            <a:ext cx="8534400" cy="1143000"/>
          </a:xfrm>
        </p:spPr>
        <p:txBody>
          <a:bodyPr>
            <a:noAutofit/>
          </a:bodyPr>
          <a:lstStyle/>
          <a:p>
            <a:r>
              <a:rPr lang="en-US" sz="3000" dirty="0"/>
              <a:t>Tennessee’s Unemployment Rate Drifts Downward but Remains </a:t>
            </a:r>
            <a:r>
              <a:rPr lang="en-US" sz="3000" dirty="0" smtClean="0"/>
              <a:t>Above National </a:t>
            </a:r>
            <a:r>
              <a:rPr lang="en-US" sz="3000" dirty="0"/>
              <a:t>Rate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02392"/>
              </p:ext>
            </p:extLst>
          </p:nvPr>
        </p:nvGraphicFramePr>
        <p:xfrm>
          <a:off x="457200" y="1473200"/>
          <a:ext cx="8229600" cy="4398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2544" y="6105123"/>
            <a:ext cx="57342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Source:  Bureau of Labor Statistics; IHS Global Insights Inc.; CBER-UT.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9543" y="2351314"/>
            <a:ext cx="2050690" cy="92333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Tennessee’s August</a:t>
            </a:r>
          </a:p>
          <a:p>
            <a:pPr algn="ctr"/>
            <a:r>
              <a:rPr lang="en-US" i="1" dirty="0" smtClean="0"/>
              <a:t>unemployment rate</a:t>
            </a:r>
          </a:p>
          <a:p>
            <a:pPr algn="ctr"/>
            <a:r>
              <a:rPr lang="en-US" i="1" dirty="0" smtClean="0"/>
              <a:t>came in at 5.7%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02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Unemployment Rates </a:t>
            </a:r>
            <a:r>
              <a:rPr lang="en-US" sz="3400" dirty="0"/>
              <a:t>in Most Tennessee </a:t>
            </a:r>
            <a:r>
              <a:rPr lang="en-US" sz="3400" dirty="0" smtClean="0"/>
              <a:t>Counties Remain Elevated</a:t>
            </a:r>
            <a:endParaRPr lang="en-US" sz="3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5413" y="6006462"/>
            <a:ext cx="563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smtClean="0">
                <a:latin typeface="Times New Roman" pitchFamily="18" charset="0"/>
              </a:rPr>
              <a:t>Source</a:t>
            </a:r>
            <a:r>
              <a:rPr lang="en-US" altLang="en-US" sz="1200" dirty="0">
                <a:latin typeface="Times New Roman" pitchFamily="18" charset="0"/>
              </a:rPr>
              <a:t>:  </a:t>
            </a:r>
            <a:r>
              <a:rPr lang="en-US" altLang="en-US" sz="1200" dirty="0" smtClean="0">
                <a:latin typeface="Times New Roman" pitchFamily="18" charset="0"/>
              </a:rPr>
              <a:t>Bureau of Labor Statistics.</a:t>
            </a:r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433" y="1566782"/>
            <a:ext cx="513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August 2015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00458" y="1988682"/>
            <a:ext cx="5139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Tennessee:  5.8%</a:t>
            </a:r>
            <a:br>
              <a:rPr lang="en-US" sz="1400" b="1" dirty="0" smtClean="0"/>
            </a:br>
            <a:r>
              <a:rPr lang="en-US" sz="1400" b="1" dirty="0" smtClean="0"/>
              <a:t>U.S.:  5.2%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38080" y="4004624"/>
            <a:ext cx="213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Less than or equal to 5.2%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38080" y="4249188"/>
            <a:ext cx="1515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5.3% to 6.2%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38080" y="4493752"/>
            <a:ext cx="1515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6.3% to 7.2%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38080" y="4738316"/>
            <a:ext cx="1515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7.3% to 8.2%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38080" y="4982879"/>
            <a:ext cx="1515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8.3% or greater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133" y="4622815"/>
            <a:ext cx="2618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seasonally adjusted.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525709"/>
            <a:ext cx="8934450" cy="2673350"/>
          </a:xfrm>
        </p:spPr>
      </p:pic>
    </p:spTree>
    <p:extLst>
      <p:ext uri="{BB962C8B-B14F-4D97-AF65-F5344CB8AC3E}">
        <p14:creationId xmlns:p14="http://schemas.microsoft.com/office/powerpoint/2010/main" val="2706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0070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4EB7-F972-458C-BDC1-4A127598B49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Labor Force Participation Rate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8175" y="6042910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</a:t>
            </a:r>
            <a:r>
              <a:rPr lang="en-US" altLang="en-US" sz="1200" dirty="0" smtClean="0">
                <a:latin typeface="Times New Roman" pitchFamily="18" charset="0"/>
              </a:rPr>
              <a:t>Bureau of Labor Statistics.</a:t>
            </a:r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Trailing Levels of Educational Attainment </a:t>
            </a:r>
            <a:r>
              <a:rPr lang="en-US" sz="3200" dirty="0" smtClean="0"/>
              <a:t>Contribute to Trailing Levels of Income</a:t>
            </a:r>
            <a:endParaRPr lang="en-US" sz="32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538178"/>
              </p:ext>
            </p:extLst>
          </p:nvPr>
        </p:nvGraphicFramePr>
        <p:xfrm>
          <a:off x="433820" y="2138347"/>
          <a:ext cx="3909579" cy="38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611444"/>
              </p:ext>
            </p:extLst>
          </p:nvPr>
        </p:nvGraphicFramePr>
        <p:xfrm>
          <a:off x="4648200" y="2119696"/>
          <a:ext cx="4081945" cy="387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4110" y="169495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school graduates or higher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694954"/>
            <a:ext cx="282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Bachelor’s degree or higher</a:t>
            </a:r>
            <a:endParaRPr lang="en-US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7A2-70C1-4B6C-A82A-A3CE9E49A2C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8265" y="6083701"/>
            <a:ext cx="468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U.S. Census Bureau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142558"/>
            <a:ext cx="900176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Levels of Educational Attainment Vary S</a:t>
            </a:r>
            <a:r>
              <a:rPr lang="en-US" sz="2800" dirty="0" smtClean="0"/>
              <a:t>ignificantly and Are Correlated with Labor Market Success</a:t>
            </a:r>
            <a:endParaRPr lang="en-US" sz="28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" y="1464578"/>
            <a:ext cx="8292618" cy="481574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7A2-70C1-4B6C-A82A-A3CE9E49A2C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20" y="6085840"/>
            <a:ext cx="593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U.S. Census Bureau. American Community Survey (5-year estimates: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2009-2013).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" y="203518"/>
            <a:ext cx="8737600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Tennesseans Have Poor Health Status Which Affects Labor Force Outcomes</a:t>
            </a:r>
            <a:endParaRPr lang="en-US" sz="34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781812"/>
              </p:ext>
            </p:extLst>
          </p:nvPr>
        </p:nvGraphicFramePr>
        <p:xfrm>
          <a:off x="477520" y="1472131"/>
          <a:ext cx="8341359" cy="436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7A2-70C1-4B6C-A82A-A3CE9E49A2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79" y="6033184"/>
            <a:ext cx="691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Centers for Disease Control and Prevention, Behavior Risk Factor Surveillance System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834"/>
            <a:ext cx="8229600" cy="992222"/>
          </a:xfrm>
        </p:spPr>
        <p:txBody>
          <a:bodyPr>
            <a:noAutofit/>
          </a:bodyPr>
          <a:lstStyle/>
          <a:p>
            <a:r>
              <a:rPr lang="en-US" sz="3000" dirty="0" smtClean="0"/>
              <a:t>U.S. Gross Domestic Product Expected to See Growth Slightly Above Trend</a:t>
            </a:r>
            <a:br>
              <a:rPr lang="en-US" sz="3000" dirty="0" smtClean="0"/>
            </a:br>
            <a:endParaRPr lang="en-US" sz="3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73854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8175" y="5848350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</a:t>
            </a:r>
            <a:r>
              <a:rPr lang="en-US" altLang="en-US" sz="1200" dirty="0" smtClean="0">
                <a:latin typeface="Times New Roman" pitchFamily="18" charset="0"/>
              </a:rPr>
              <a:t>Bureau of Economic Analysis and IHS </a:t>
            </a:r>
            <a:r>
              <a:rPr lang="en-US" altLang="en-US" sz="1200" dirty="0">
                <a:latin typeface="Times New Roman" pitchFamily="18" charset="0"/>
              </a:rPr>
              <a:t>Global Insight, Inc.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7" y="136187"/>
            <a:ext cx="8900809" cy="1281451"/>
          </a:xfrm>
        </p:spPr>
        <p:txBody>
          <a:bodyPr>
            <a:noAutofit/>
          </a:bodyPr>
          <a:lstStyle/>
          <a:p>
            <a:r>
              <a:rPr lang="en-US" sz="3000" dirty="0"/>
              <a:t>Per Capita Personal Income in Tennessee Falls Below the National and Regional Averages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863263"/>
              </p:ext>
            </p:extLst>
          </p:nvPr>
        </p:nvGraphicFramePr>
        <p:xfrm>
          <a:off x="457200" y="150931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38175" y="6091550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</a:t>
            </a:r>
            <a:r>
              <a:rPr lang="en-US" altLang="en-US" sz="1200" dirty="0" smtClean="0">
                <a:latin typeface="Times New Roman" pitchFamily="18" charset="0"/>
              </a:rPr>
              <a:t>Bureau of Economic Analysis.</a:t>
            </a:r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558"/>
            <a:ext cx="8229600" cy="131032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Per Capita Income is Lower than the U.S. </a:t>
            </a:r>
            <a:br>
              <a:rPr lang="en-US" sz="3200" b="1" dirty="0" smtClean="0"/>
            </a:br>
            <a:r>
              <a:rPr lang="en-US" sz="3200" b="1" dirty="0" smtClean="0"/>
              <a:t>Average in All But Four Counties</a:t>
            </a:r>
            <a:endParaRPr lang="en-US" sz="140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2762492"/>
            <a:ext cx="8854013" cy="236840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87A2-70C1-4B6C-A82A-A3CE9E49A2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9417" y="6081645"/>
            <a:ext cx="563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</a:t>
            </a:r>
            <a:r>
              <a:rPr lang="en-US" altLang="en-US" sz="1200" dirty="0" smtClean="0">
                <a:latin typeface="Times New Roman" pitchFamily="18" charset="0"/>
              </a:rPr>
              <a:t>Bureau of Economic Analysis.</a:t>
            </a:r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" y="2021840"/>
            <a:ext cx="824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Tennessee:  $39,558</a:t>
            </a:r>
            <a:br>
              <a:rPr lang="en-US" sz="1400" b="1" dirty="0"/>
            </a:br>
            <a:r>
              <a:rPr lang="en-US" sz="1400" b="1" dirty="0"/>
              <a:t>United States:  $44,765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28000" y="3733780"/>
            <a:ext cx="77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3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266109"/>
              </p:ext>
            </p:extLst>
          </p:nvPr>
        </p:nvGraphicFramePr>
        <p:xfrm>
          <a:off x="457200" y="1683816"/>
          <a:ext cx="8229600" cy="409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4EB7-F972-458C-BDC1-4A127598B49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Sales Tax Collections, Actual vs. Rate Adjusted, </a:t>
            </a:r>
            <a:r>
              <a:rPr lang="en-US" dirty="0" smtClean="0"/>
              <a:t>1971–2015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3040" y="5805600"/>
            <a:ext cx="95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*Forecast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79" y="6033184"/>
            <a:ext cx="747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Tennessee Department of Revenue; and W.F. Fox, UT Center for Business and Economic Research.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fld id="{95524AD1-E2E5-48D3-AD07-FF7AFFD7F1CA}" type="slidenum">
              <a:rPr lang="en-US" smtClean="0"/>
              <a:pPr fontAlgn="base"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8788" y="200482"/>
            <a:ext cx="8248332" cy="12625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Tennessee Tax Revenues, Total and Share of Personal Income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726540"/>
              </p:ext>
            </p:extLst>
          </p:nvPr>
        </p:nvGraphicFramePr>
        <p:xfrm>
          <a:off x="228600" y="1463039"/>
          <a:ext cx="86868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4" name="TextBox 9"/>
          <p:cNvSpPr txBox="1">
            <a:spLocks noChangeArrowheads="1"/>
          </p:cNvSpPr>
          <p:nvPr/>
        </p:nvSpPr>
        <p:spPr bwMode="auto">
          <a:xfrm rot="-5400000">
            <a:off x="-1568132" y="3488373"/>
            <a:ext cx="405384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Tax Revenues (in millions)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79" y="6033184"/>
            <a:ext cx="8808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Tennessee Department of Revenue; Bureau of Economic Analysis; and W.F. Fox, UT Center for Business and Economic Research.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07008" y="6356350"/>
            <a:ext cx="5705855" cy="365125"/>
          </a:xfrm>
        </p:spPr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335279" y="274638"/>
            <a:ext cx="8483601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Actual Tax Collection Revenues and Revenues Adjusted for Inflation, 2003–2017</a:t>
            </a: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616643"/>
              </p:ext>
            </p:extLst>
          </p:nvPr>
        </p:nvGraphicFramePr>
        <p:xfrm>
          <a:off x="381000" y="1544320"/>
          <a:ext cx="8437880" cy="427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4EB7-F972-458C-BDC1-4A127598B49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79" y="6033184"/>
            <a:ext cx="747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Tennessee Department of Revenue; and W.F. Fox, UT Center for Business and Economic Research.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57" y="274638"/>
            <a:ext cx="8497957" cy="11430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M.V. Fuel Tax Collections Are Far From a Full Recovery and Trajectory is Not Encouraging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5852326"/>
              </p:ext>
            </p:extLst>
          </p:nvPr>
        </p:nvGraphicFramePr>
        <p:xfrm>
          <a:off x="457200" y="1615440"/>
          <a:ext cx="8229600" cy="431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Matthew N. Murray ● Baker Center and Center for Business &amp; Economic 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BD4-6D01-4FB1-8218-4CA15434BDE3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278" y="6076468"/>
            <a:ext cx="80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Tennessee Department of Revenue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Historical Data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www.tn.gov/revenue/statistics/historical_data.xlsx.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696960" cy="11430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Gasoline Tax Collections May See Near Term Gains But Long-Term Contraction Expected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3678368"/>
              </p:ext>
            </p:extLst>
          </p:nvPr>
        </p:nvGraphicFramePr>
        <p:xfrm>
          <a:off x="457200" y="14014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Matthew N. Murray ● Baker Center and Center for Business &amp; Economic Research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5BD4-6D01-4FB1-8218-4CA15434BDE3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278" y="6076468"/>
            <a:ext cx="80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Tennessee Department of Revenue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Historical Data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www.tn.gov/revenue/statistics/historical_data.xlsx.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Center for Business &amp; Economic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200"/>
              </a:lnSpc>
              <a:buNone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Haslam College of Business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The University of Tennessee, Knoxville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716 Stokely Management Center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916 Volunteer Boulevard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Knoxville, Tennessee  37996-0570</a:t>
            </a:r>
          </a:p>
          <a:p>
            <a:pPr marL="0" indent="0">
              <a:lnSpc>
                <a:spcPts val="2200"/>
              </a:lnSpc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phone:  865.974.5441</a:t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fax:  865.974.3100</a:t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http://cber.bus.utk.edu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http://educationcrossroads.utk.edu</a:t>
            </a:r>
          </a:p>
          <a:p>
            <a:pPr marL="0" indent="0">
              <a:lnSpc>
                <a:spcPts val="2200"/>
              </a:lnSpc>
              <a:buNone/>
            </a:pP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0" descr="CBER 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8" y="1831137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" y="58363"/>
            <a:ext cx="9144000" cy="1271723"/>
          </a:xfrm>
        </p:spPr>
        <p:txBody>
          <a:bodyPr>
            <a:noAutofit/>
          </a:bodyPr>
          <a:lstStyle/>
          <a:p>
            <a:r>
              <a:rPr lang="en-US" sz="3000" dirty="0" smtClean="0"/>
              <a:t>U.S. Light Vehicle Sales Have Finally Recovered</a:t>
            </a:r>
            <a:br>
              <a:rPr lang="en-US" sz="3000" dirty="0" smtClean="0"/>
            </a:br>
            <a:r>
              <a:rPr lang="en-US" sz="3000" dirty="0" smtClean="0"/>
              <a:t>Offering Little Additional Acceleration for Growth</a:t>
            </a:r>
            <a:endParaRPr lang="en-US" sz="3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639914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3925" y="5935663"/>
            <a:ext cx="5638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IHS Global Insight,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39" y="107002"/>
            <a:ext cx="8550614" cy="1242540"/>
          </a:xfrm>
        </p:spPr>
        <p:txBody>
          <a:bodyPr>
            <a:noAutofit/>
          </a:bodyPr>
          <a:lstStyle/>
          <a:p>
            <a:r>
              <a:rPr lang="en-US" sz="3200" dirty="0"/>
              <a:t>Building Permits in Tennessee and the U.S. </a:t>
            </a:r>
            <a:r>
              <a:rPr lang="en-US" sz="3200" dirty="0" smtClean="0"/>
              <a:t>Remain Well Below </a:t>
            </a:r>
            <a:r>
              <a:rPr lang="en-US" sz="3200" dirty="0"/>
              <a:t>Pre-Recession </a:t>
            </a:r>
            <a:r>
              <a:rPr lang="en-US" sz="3200" dirty="0" smtClean="0"/>
              <a:t>Peaks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54332"/>
              </p:ext>
            </p:extLst>
          </p:nvPr>
        </p:nvGraphicFramePr>
        <p:xfrm>
          <a:off x="457200" y="1337912"/>
          <a:ext cx="8229600" cy="44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8924" y="5858663"/>
            <a:ext cx="811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U.S. Dept. of Housing and Urban Development's State of the Cities Data Systems (SOCDS</a:t>
            </a:r>
            <a:r>
              <a:rPr lang="en-US" altLang="en-US" sz="1200" dirty="0" smtClean="0">
                <a:latin typeface="Times New Roman" pitchFamily="18" charset="0"/>
              </a:rPr>
              <a:t>),</a:t>
            </a:r>
            <a:br>
              <a:rPr lang="en-US" altLang="en-US" sz="1200" dirty="0" smtClean="0">
                <a:latin typeface="Times New Roman" pitchFamily="18" charset="0"/>
              </a:rPr>
            </a:br>
            <a:r>
              <a:rPr lang="en-US" altLang="en-US" sz="1200" dirty="0" smtClean="0">
                <a:latin typeface="Times New Roman" pitchFamily="18" charset="0"/>
              </a:rPr>
              <a:t>              Census </a:t>
            </a:r>
            <a:r>
              <a:rPr lang="en-US" altLang="en-US" sz="1200" dirty="0">
                <a:latin typeface="Times New Roman" pitchFamily="18" charset="0"/>
              </a:rPr>
              <a:t>Bureau Building Permits Survey data; and U.S. Census Bureau, New Residential Construction</a:t>
            </a:r>
            <a:r>
              <a:rPr lang="en-US" altLang="en-US" sz="1200" dirty="0" smtClean="0">
                <a:latin typeface="Times New Roman" pitchFamily="18" charset="0"/>
              </a:rPr>
              <a:t>..</a:t>
            </a:r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12229" y="1814286"/>
            <a:ext cx="23952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U.S. </a:t>
            </a:r>
            <a:r>
              <a:rPr lang="en-US" i="1" dirty="0" smtClean="0"/>
              <a:t>Starts</a:t>
            </a:r>
            <a:r>
              <a:rPr lang="en-US" dirty="0" smtClean="0"/>
              <a:t> reach pre-</a:t>
            </a:r>
          </a:p>
          <a:p>
            <a:r>
              <a:rPr lang="en-US" dirty="0"/>
              <a:t>r</a:t>
            </a:r>
            <a:r>
              <a:rPr lang="en-US" dirty="0" smtClean="0"/>
              <a:t>ecession </a:t>
            </a:r>
            <a:r>
              <a:rPr lang="en-US" i="1" dirty="0" smtClean="0"/>
              <a:t>levels</a:t>
            </a:r>
            <a:r>
              <a:rPr lang="en-US" dirty="0" smtClean="0"/>
              <a:t> 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4EB7-F972-458C-BDC1-4A127598B4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65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U.S. Crude Oil Imports and Production, 1998–2014</a:t>
            </a:r>
            <a:endParaRPr lang="en-US" sz="36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15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901" y="6088380"/>
            <a:ext cx="6108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Energy Information Administration.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08491"/>
              </p:ext>
            </p:extLst>
          </p:nvPr>
        </p:nvGraphicFramePr>
        <p:xfrm>
          <a:off x="265814" y="1481138"/>
          <a:ext cx="858047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4EB7-F972-458C-BDC1-4A127598B49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 Texas </a:t>
            </a:r>
            <a:r>
              <a:rPr lang="en-US" dirty="0" smtClean="0"/>
              <a:t>Intermediate Crude Oil Prices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901" y="6108700"/>
            <a:ext cx="6108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Energy Information Administration.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9866" y="5766106"/>
            <a:ext cx="23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5587" y="5991710"/>
            <a:ext cx="78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*Oct.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6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U.S. Regular Gasoline Prices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635815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86DA8-955C-4573-991A-724FBA0A7E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90800" y="6324600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sz="1000" dirty="0" smtClean="0"/>
              <a:t>Matthew N. Murray ● Baker Center and Center for Business &amp; Economic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4818" y="5595648"/>
            <a:ext cx="23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6987" y="6024990"/>
            <a:ext cx="78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*Oct.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901" y="6098540"/>
            <a:ext cx="6108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Energy Information Administration.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9367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B4EB7-F972-458C-BDC1-4A127598B4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Dollar Appreciates in International Currency Markets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7900" y="6079351"/>
            <a:ext cx="6108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Board of Governors of the Federal Reserve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3" y="94268"/>
            <a:ext cx="8710367" cy="1102936"/>
          </a:xfrm>
        </p:spPr>
        <p:txBody>
          <a:bodyPr>
            <a:noAutofit/>
          </a:bodyPr>
          <a:lstStyle/>
          <a:p>
            <a:r>
              <a:rPr lang="en-US" sz="2800" dirty="0"/>
              <a:t>The Fed is Expected to Begin Raising </a:t>
            </a:r>
            <a:r>
              <a:rPr lang="en-US" sz="2800" dirty="0" smtClean="0"/>
              <a:t>Interest Rates…Mid Year…Early Fall…Late Fall…Winter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54970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42645" y="6074162"/>
            <a:ext cx="563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dirty="0">
                <a:latin typeface="Times New Roman" pitchFamily="18" charset="0"/>
              </a:rPr>
              <a:t>Source:  Federal Reserve Bank and IHS Global </a:t>
            </a:r>
            <a:r>
              <a:rPr lang="en-US" altLang="en-US" sz="1200" dirty="0" smtClean="0">
                <a:latin typeface="Times New Roman" pitchFamily="18" charset="0"/>
              </a:rPr>
              <a:t>Insight, Inc</a:t>
            </a:r>
            <a:r>
              <a:rPr lang="en-US" altLang="en-US" sz="1200" dirty="0">
                <a:latin typeface="Times New Roman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7085-78F4-4A23-800E-1C14E35336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Matthew N. Murray ● Baker Center and Center for Business &amp; Economic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1541</Words>
  <Application>Microsoft Office PowerPoint</Application>
  <PresentationFormat>On-screen Show (4:3)</PresentationFormat>
  <Paragraphs>221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Title Screens</vt:lpstr>
      <vt:lpstr>Content: Meta Info</vt:lpstr>
      <vt:lpstr>Fancy Pictures</vt:lpstr>
      <vt:lpstr>Charts</vt:lpstr>
      <vt:lpstr>Tennessee and U.S. Economic Update and Outlook</vt:lpstr>
      <vt:lpstr>U.S. Gross Domestic Product Expected to See Growth Slightly Above Trend </vt:lpstr>
      <vt:lpstr>U.S. Light Vehicle Sales Have Finally Recovered Offering Little Additional Acceleration for Growth</vt:lpstr>
      <vt:lpstr>Building Permits in Tennessee and the U.S. Remain Well Below Pre-Recession Peaks</vt:lpstr>
      <vt:lpstr>U.S. Crude Oil Imports and Production, 1998–2014</vt:lpstr>
      <vt:lpstr>West Texas Intermediate Crude Oil Prices</vt:lpstr>
      <vt:lpstr>U.S. Regular Gasoline Prices</vt:lpstr>
      <vt:lpstr>U.S. Dollar Appreciates in International Currency Markets</vt:lpstr>
      <vt:lpstr>The Fed is Expected to Begin Raising Interest Rates…Mid Year…Early Fall…Late Fall…Winter</vt:lpstr>
      <vt:lpstr>PowerPoint Presentation</vt:lpstr>
      <vt:lpstr>Nonfarm Job Growth Will Be Sustained While Manufacturing Employment Will See Contraction by 2018</vt:lpstr>
      <vt:lpstr>Most Sectors of the Tennessee Economy Should See Near-Term Job Gains</vt:lpstr>
      <vt:lpstr>Annual Employment Growth by County (1990 to 2015*)</vt:lpstr>
      <vt:lpstr>Tennessee’s Unemployment Rate Drifts Downward but Remains Above National Rate</vt:lpstr>
      <vt:lpstr>Unemployment Rates in Most Tennessee Counties Remain Elevated</vt:lpstr>
      <vt:lpstr>Labor Force Participation Rate</vt:lpstr>
      <vt:lpstr>Trailing Levels of Educational Attainment Contribute to Trailing Levels of Income</vt:lpstr>
      <vt:lpstr>Levels of Educational Attainment Vary Significantly and Are Correlated with Labor Market Success</vt:lpstr>
      <vt:lpstr>Tennesseans Have Poor Health Status Which Affects Labor Force Outcomes</vt:lpstr>
      <vt:lpstr>Per Capita Personal Income in Tennessee Falls Below the National and Regional Averages</vt:lpstr>
      <vt:lpstr>Per Capita Income is Lower than the U.S.  Average in All But Four Counties</vt:lpstr>
      <vt:lpstr>Sales Tax Collections, Actual vs. Rate Adjusted, 1971–2015</vt:lpstr>
      <vt:lpstr>Tennessee Tax Revenues, Total and Share of Personal Income</vt:lpstr>
      <vt:lpstr>Actual Tax Collection Revenues and Revenues Adjusted for Inflation, 2003–2017</vt:lpstr>
      <vt:lpstr>M.V. Fuel Tax Collections Are Far From a Full Recovery and Trajectory is Not Encouraging</vt:lpstr>
      <vt:lpstr>Gasoline Tax Collections May See Near Term Gains But Long-Term Contraction Expected</vt:lpstr>
      <vt:lpstr>Center for Business &amp; Economic Research</vt:lpstr>
    </vt:vector>
  </TitlesOfParts>
  <Company>University of Tennessee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Murray, Matthew N</cp:lastModifiedBy>
  <cp:revision>122</cp:revision>
  <dcterms:created xsi:type="dcterms:W3CDTF">2014-12-02T19:58:44Z</dcterms:created>
  <dcterms:modified xsi:type="dcterms:W3CDTF">2015-10-12T11:27:46Z</dcterms:modified>
</cp:coreProperties>
</file>