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2.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56" r:id="rId2"/>
    <p:sldId id="333" r:id="rId3"/>
    <p:sldId id="334" r:id="rId4"/>
    <p:sldId id="335" r:id="rId5"/>
    <p:sldId id="396" r:id="rId6"/>
    <p:sldId id="389" r:id="rId7"/>
    <p:sldId id="394" r:id="rId8"/>
    <p:sldId id="373" r:id="rId9"/>
    <p:sldId id="374" r:id="rId10"/>
    <p:sldId id="393" r:id="rId11"/>
    <p:sldId id="337" r:id="rId12"/>
    <p:sldId id="264" r:id="rId13"/>
    <p:sldId id="450" r:id="rId14"/>
    <p:sldId id="404" r:id="rId15"/>
    <p:sldId id="405" r:id="rId16"/>
    <p:sldId id="447" r:id="rId17"/>
    <p:sldId id="448" r:id="rId18"/>
    <p:sldId id="449" r:id="rId19"/>
    <p:sldId id="272" r:id="rId20"/>
    <p:sldId id="273" r:id="rId21"/>
    <p:sldId id="427" r:id="rId22"/>
    <p:sldId id="428" r:id="rId23"/>
    <p:sldId id="446" r:id="rId24"/>
    <p:sldId id="274" r:id="rId25"/>
    <p:sldId id="275" r:id="rId26"/>
    <p:sldId id="276" r:id="rId27"/>
    <p:sldId id="409" r:id="rId28"/>
    <p:sldId id="278" r:id="rId29"/>
    <p:sldId id="279" r:id="rId30"/>
    <p:sldId id="281" r:id="rId31"/>
    <p:sldId id="282" r:id="rId32"/>
    <p:sldId id="433" r:id="rId33"/>
    <p:sldId id="434" r:id="rId34"/>
    <p:sldId id="435" r:id="rId35"/>
    <p:sldId id="436" r:id="rId36"/>
    <p:sldId id="437" r:id="rId37"/>
    <p:sldId id="387" r:id="rId38"/>
    <p:sldId id="441" r:id="rId39"/>
    <p:sldId id="442" r:id="rId40"/>
    <p:sldId id="352" r:id="rId41"/>
    <p:sldId id="378" r:id="rId42"/>
    <p:sldId id="430" r:id="rId43"/>
    <p:sldId id="445" r:id="rId44"/>
    <p:sldId id="379" r:id="rId45"/>
    <p:sldId id="380" r:id="rId46"/>
    <p:sldId id="395" r:id="rId47"/>
    <p:sldId id="383" r:id="rId48"/>
    <p:sldId id="381" r:id="rId49"/>
    <p:sldId id="432" r:id="rId50"/>
    <p:sldId id="382" r:id="rId51"/>
    <p:sldId id="368" r:id="rId52"/>
    <p:sldId id="453" r:id="rId53"/>
    <p:sldId id="454" r:id="rId54"/>
    <p:sldId id="455" r:id="rId55"/>
    <p:sldId id="456" r:id="rId56"/>
    <p:sldId id="317" r:id="rId57"/>
    <p:sldId id="369" r:id="rId58"/>
    <p:sldId id="318" r:id="rId59"/>
    <p:sldId id="370" r:id="rId60"/>
    <p:sldId id="319" r:id="rId61"/>
    <p:sldId id="451" r:id="rId62"/>
    <p:sldId id="443" r:id="rId63"/>
    <p:sldId id="331"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33CC"/>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75" autoAdjust="0"/>
  </p:normalViewPr>
  <p:slideViewPr>
    <p:cSldViewPr>
      <p:cViewPr varScale="1">
        <p:scale>
          <a:sx n="95" d="100"/>
          <a:sy n="95" d="100"/>
        </p:scale>
        <p:origin x="10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image" Target="../media/image9.jpe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pPr>
        <a:blipFill>
          <a:blip xmlns:r="http://schemas.openxmlformats.org/officeDocument/2006/relationships" r:embed="rId1"/>
          <a:tile tx="0" ty="0" sx="100000" sy="100000" flip="none" algn="tl"/>
        </a:blipFill>
        <a:effectLst/>
      </c:spPr>
    </c:sideWall>
    <c:backWall>
      <c:thickness val="0"/>
      <c:spPr>
        <a:blipFill>
          <a:blip xmlns:r="http://schemas.openxmlformats.org/officeDocument/2006/relationships" r:embed="rId1"/>
          <a:tile tx="0" ty="0" sx="100000" sy="100000" flip="none" algn="tl"/>
        </a:blipFill>
        <a:effectLst/>
      </c:spPr>
    </c:backWall>
    <c:plotArea>
      <c:layout/>
      <c:bar3DChart>
        <c:barDir val="bar"/>
        <c:grouping val="clustered"/>
        <c:varyColors val="0"/>
        <c:ser>
          <c:idx val="0"/>
          <c:order val="0"/>
          <c:invertIfNegative val="0"/>
          <c:dLbls>
            <c:dLbl>
              <c:idx val="0"/>
              <c:layout>
                <c:manualLayout>
                  <c:x val="2.1304926764314249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0652463382157125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775410563692854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5978695073235686E-2"/>
                  <c:y val="-4.589787722317842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30803373280071E-2"/>
                  <c:y val="-2.294893861158921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775410563692854E-2"/>
                  <c:y val="-6.884681583476764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30803373280071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1304926764314249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5978695073235686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4859241532617758E-2"/>
                  <c:y val="-2.294893861158921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5.3262316910785623E-3"/>
                  <c:y val="-2.2948938611589212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b="1" i="0" baseline="0">
                    <a:solidFill>
                      <a:schemeClr val="tx2">
                        <a:lumMod val="75000"/>
                      </a:schemeClr>
                    </a:solidFill>
                    <a:latin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Count val="12"/>
                <c:pt idx="0">
                  <c:v>Suspended</c:v>
                </c:pt>
                <c:pt idx="1">
                  <c:v>Revoked</c:v>
                </c:pt>
                <c:pt idx="2">
                  <c:v>Retired Over 65</c:v>
                </c:pt>
                <c:pt idx="3">
                  <c:v>Retired</c:v>
                </c:pt>
                <c:pt idx="4">
                  <c:v>Probation</c:v>
                </c:pt>
                <c:pt idx="5">
                  <c:v>Inactive</c:v>
                </c:pt>
                <c:pt idx="6">
                  <c:v>Expired License</c:v>
                </c:pt>
                <c:pt idx="7">
                  <c:v>Expired Grace</c:v>
                </c:pt>
                <c:pt idx="8">
                  <c:v>Disabled</c:v>
                </c:pt>
                <c:pt idx="9">
                  <c:v>Closed</c:v>
                </c:pt>
                <c:pt idx="10">
                  <c:v>Active Military</c:v>
                </c:pt>
                <c:pt idx="11">
                  <c:v>Active</c:v>
                </c:pt>
              </c:strCache>
            </c:strRef>
          </c:cat>
          <c:val>
            <c:numRef>
              <c:f>Sheet1!$B$2:$B$13</c:f>
              <c:numCache>
                <c:formatCode>#,##0</c:formatCode>
                <c:ptCount val="12"/>
                <c:pt idx="0">
                  <c:v>4</c:v>
                </c:pt>
                <c:pt idx="1">
                  <c:v>57</c:v>
                </c:pt>
                <c:pt idx="2">
                  <c:v>1032</c:v>
                </c:pt>
                <c:pt idx="3">
                  <c:v>153</c:v>
                </c:pt>
                <c:pt idx="4">
                  <c:v>2</c:v>
                </c:pt>
                <c:pt idx="5">
                  <c:v>4221</c:v>
                </c:pt>
                <c:pt idx="6">
                  <c:v>2289</c:v>
                </c:pt>
                <c:pt idx="7">
                  <c:v>149</c:v>
                </c:pt>
                <c:pt idx="8">
                  <c:v>53</c:v>
                </c:pt>
                <c:pt idx="9">
                  <c:v>3214</c:v>
                </c:pt>
                <c:pt idx="10">
                  <c:v>4</c:v>
                </c:pt>
                <c:pt idx="11">
                  <c:v>10679</c:v>
                </c:pt>
              </c:numCache>
            </c:numRef>
          </c:val>
        </c:ser>
        <c:dLbls>
          <c:showLegendKey val="0"/>
          <c:showVal val="0"/>
          <c:showCatName val="0"/>
          <c:showSerName val="0"/>
          <c:showPercent val="0"/>
          <c:showBubbleSize val="0"/>
        </c:dLbls>
        <c:gapWidth val="150"/>
        <c:shape val="box"/>
        <c:axId val="361662512"/>
        <c:axId val="361662904"/>
        <c:axId val="0"/>
      </c:bar3DChart>
      <c:catAx>
        <c:axId val="361662512"/>
        <c:scaling>
          <c:orientation val="minMax"/>
        </c:scaling>
        <c:delete val="0"/>
        <c:axPos val="l"/>
        <c:numFmt formatCode="General" sourceLinked="0"/>
        <c:majorTickMark val="out"/>
        <c:minorTickMark val="none"/>
        <c:tickLblPos val="nextTo"/>
        <c:txPr>
          <a:bodyPr/>
          <a:lstStyle/>
          <a:p>
            <a:pPr>
              <a:defRPr sz="1800" baseline="0">
                <a:solidFill>
                  <a:schemeClr val="tx2">
                    <a:lumMod val="75000"/>
                  </a:schemeClr>
                </a:solidFill>
                <a:latin typeface="Open Sans" panose="020B0606030504020204" pitchFamily="34" charset="0"/>
              </a:defRPr>
            </a:pPr>
            <a:endParaRPr lang="en-US"/>
          </a:p>
        </c:txPr>
        <c:crossAx val="361662904"/>
        <c:crosses val="autoZero"/>
        <c:auto val="1"/>
        <c:lblAlgn val="ctr"/>
        <c:lblOffset val="100"/>
        <c:noMultiLvlLbl val="0"/>
      </c:catAx>
      <c:valAx>
        <c:axId val="361662904"/>
        <c:scaling>
          <c:orientation val="minMax"/>
        </c:scaling>
        <c:delete val="1"/>
        <c:axPos val="b"/>
        <c:majorGridlines/>
        <c:numFmt formatCode="#,##0" sourceLinked="1"/>
        <c:majorTickMark val="out"/>
        <c:minorTickMark val="none"/>
        <c:tickLblPos val="nextTo"/>
        <c:crossAx val="361662512"/>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view3D>
      <c:rotX val="15"/>
      <c:rotY val="20"/>
      <c:rAngAx val="0"/>
    </c:view3D>
    <c:floor>
      <c:thickness val="0"/>
    </c:floor>
    <c:sideWall>
      <c:thickness val="0"/>
    </c:sideWall>
    <c:backWall>
      <c:thickness val="0"/>
    </c:backWall>
    <c:plotArea>
      <c:layout/>
      <c:bar3DChart>
        <c:barDir val="bar"/>
        <c:grouping val="stacked"/>
        <c:varyColors val="0"/>
        <c:ser>
          <c:idx val="0"/>
          <c:order val="0"/>
          <c:invertIfNegative val="0"/>
          <c:cat>
            <c:strRef>
              <c:f>Sheet2!$A$2:$A$8</c:f>
              <c:strCache>
                <c:ptCount val="7"/>
                <c:pt idx="0">
                  <c:v>Cease and Desist</c:v>
                </c:pt>
                <c:pt idx="1">
                  <c:v>Revocation</c:v>
                </c:pt>
                <c:pt idx="2">
                  <c:v>Letter of Caution</c:v>
                </c:pt>
                <c:pt idx="3">
                  <c:v>Letter of Instruction</c:v>
                </c:pt>
                <c:pt idx="4">
                  <c:v>Civil Penalty</c:v>
                </c:pt>
                <c:pt idx="5">
                  <c:v>Letter of Warning</c:v>
                </c:pt>
                <c:pt idx="6">
                  <c:v>Closed w/no Action</c:v>
                </c:pt>
              </c:strCache>
            </c:strRef>
          </c:cat>
          <c:val>
            <c:numRef>
              <c:f>Sheet2!$B$2:$B$8</c:f>
              <c:numCache>
                <c:formatCode>General</c:formatCode>
                <c:ptCount val="7"/>
                <c:pt idx="0">
                  <c:v>3</c:v>
                </c:pt>
                <c:pt idx="1">
                  <c:v>3</c:v>
                </c:pt>
                <c:pt idx="2">
                  <c:v>3</c:v>
                </c:pt>
                <c:pt idx="3">
                  <c:v>9</c:v>
                </c:pt>
                <c:pt idx="4">
                  <c:v>25</c:v>
                </c:pt>
                <c:pt idx="5">
                  <c:v>33</c:v>
                </c:pt>
                <c:pt idx="6">
                  <c:v>43</c:v>
                </c:pt>
              </c:numCache>
            </c:numRef>
          </c:val>
        </c:ser>
        <c:dLbls>
          <c:showLegendKey val="0"/>
          <c:showVal val="0"/>
          <c:showCatName val="0"/>
          <c:showSerName val="0"/>
          <c:showPercent val="0"/>
          <c:showBubbleSize val="0"/>
        </c:dLbls>
        <c:gapWidth val="150"/>
        <c:shape val="cylinder"/>
        <c:axId val="361660552"/>
        <c:axId val="361661728"/>
        <c:axId val="0"/>
      </c:bar3DChart>
      <c:catAx>
        <c:axId val="361660552"/>
        <c:scaling>
          <c:orientation val="minMax"/>
        </c:scaling>
        <c:delete val="0"/>
        <c:axPos val="l"/>
        <c:numFmt formatCode="General" sourceLinked="0"/>
        <c:majorTickMark val="out"/>
        <c:minorTickMark val="none"/>
        <c:tickLblPos val="nextTo"/>
        <c:crossAx val="361661728"/>
        <c:crosses val="autoZero"/>
        <c:auto val="1"/>
        <c:lblAlgn val="ctr"/>
        <c:lblOffset val="100"/>
        <c:noMultiLvlLbl val="0"/>
      </c:catAx>
      <c:valAx>
        <c:axId val="361661728"/>
        <c:scaling>
          <c:orientation val="minMax"/>
        </c:scaling>
        <c:delete val="0"/>
        <c:axPos val="b"/>
        <c:majorGridlines/>
        <c:numFmt formatCode="General" sourceLinked="1"/>
        <c:majorTickMark val="out"/>
        <c:minorTickMark val="none"/>
        <c:tickLblPos val="nextTo"/>
        <c:crossAx val="3616605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AF1FB3-ABF7-4AFD-974A-BFFB5099F940}" type="datetimeFigureOut">
              <a:rPr lang="en-US" smtClean="0"/>
              <a:t>10/7/2016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710958-573A-42F2-9354-8A32A0BE514C}" type="slidenum">
              <a:rPr lang="en-US" smtClean="0"/>
              <a:t>‹#›</a:t>
            </a:fld>
            <a:endParaRPr lang="en-US"/>
          </a:p>
        </p:txBody>
      </p:sp>
    </p:spTree>
    <p:extLst>
      <p:ext uri="{BB962C8B-B14F-4D97-AF65-F5344CB8AC3E}">
        <p14:creationId xmlns:p14="http://schemas.microsoft.com/office/powerpoint/2010/main" val="1054729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FE591F-36F6-42A2-B90F-A5B495C3D46A}" type="datetimeFigureOut">
              <a:rPr lang="en-US" smtClean="0"/>
              <a:t>10/7/2016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8319EE-8D3F-455B-96E8-C754F6611C56}" type="slidenum">
              <a:rPr lang="en-US" smtClean="0"/>
              <a:t>‹#›</a:t>
            </a:fld>
            <a:endParaRPr lang="en-US" dirty="0"/>
          </a:p>
        </p:txBody>
      </p:sp>
    </p:spTree>
    <p:extLst>
      <p:ext uri="{BB962C8B-B14F-4D97-AF65-F5344CB8AC3E}">
        <p14:creationId xmlns:p14="http://schemas.microsoft.com/office/powerpoint/2010/main" val="1959937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Wendy</a:t>
            </a:r>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3</a:t>
            </a:fld>
            <a:endParaRPr lang="en-US" dirty="0"/>
          </a:p>
        </p:txBody>
      </p:sp>
    </p:spTree>
    <p:extLst>
      <p:ext uri="{BB962C8B-B14F-4D97-AF65-F5344CB8AC3E}">
        <p14:creationId xmlns:p14="http://schemas.microsoft.com/office/powerpoint/2010/main" val="3926317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Expired-Grace is the new Delinquent 							Wendy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12</a:t>
            </a:fld>
            <a:endParaRPr lang="en-US" dirty="0"/>
          </a:p>
        </p:txBody>
      </p:sp>
    </p:spTree>
    <p:extLst>
      <p:ext uri="{BB962C8B-B14F-4D97-AF65-F5344CB8AC3E}">
        <p14:creationId xmlns:p14="http://schemas.microsoft.com/office/powerpoint/2010/main" val="1562608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penalty hours.</a:t>
            </a:r>
            <a:r>
              <a:rPr lang="en-US" baseline="0" dirty="0" smtClean="0"/>
              <a:t>  Are we seeing a pattern here? 						Wendy</a:t>
            </a:r>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13</a:t>
            </a:fld>
            <a:endParaRPr lang="en-US" dirty="0"/>
          </a:p>
        </p:txBody>
      </p:sp>
    </p:spTree>
    <p:extLst>
      <p:ext uri="{BB962C8B-B14F-4D97-AF65-F5344CB8AC3E}">
        <p14:creationId xmlns:p14="http://schemas.microsoft.com/office/powerpoint/2010/main" val="2008814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Wendy</a:t>
            </a:r>
          </a:p>
          <a:p>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14</a:t>
            </a:fld>
            <a:endParaRPr lang="en-US" dirty="0"/>
          </a:p>
        </p:txBody>
      </p:sp>
    </p:spTree>
    <p:extLst>
      <p:ext uri="{BB962C8B-B14F-4D97-AF65-F5344CB8AC3E}">
        <p14:creationId xmlns:p14="http://schemas.microsoft.com/office/powerpoint/2010/main" val="656127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Wendy</a:t>
            </a:r>
          </a:p>
          <a:p>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15</a:t>
            </a:fld>
            <a:endParaRPr lang="en-US" dirty="0"/>
          </a:p>
        </p:txBody>
      </p:sp>
    </p:spTree>
    <p:extLst>
      <p:ext uri="{BB962C8B-B14F-4D97-AF65-F5344CB8AC3E}">
        <p14:creationId xmlns:p14="http://schemas.microsoft.com/office/powerpoint/2010/main" val="1362190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Wendy</a:t>
            </a:r>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16</a:t>
            </a:fld>
            <a:endParaRPr lang="en-US" dirty="0"/>
          </a:p>
        </p:txBody>
      </p:sp>
    </p:spTree>
    <p:extLst>
      <p:ext uri="{BB962C8B-B14F-4D97-AF65-F5344CB8AC3E}">
        <p14:creationId xmlns:p14="http://schemas.microsoft.com/office/powerpoint/2010/main" val="3226983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Wendy</a:t>
            </a:r>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17</a:t>
            </a:fld>
            <a:endParaRPr lang="en-US" dirty="0"/>
          </a:p>
        </p:txBody>
      </p:sp>
    </p:spTree>
    <p:extLst>
      <p:ext uri="{BB962C8B-B14F-4D97-AF65-F5344CB8AC3E}">
        <p14:creationId xmlns:p14="http://schemas.microsoft.com/office/powerpoint/2010/main" val="3239807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complaints so far this year							Wendy</a:t>
            </a:r>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18</a:t>
            </a:fld>
            <a:endParaRPr lang="en-US" dirty="0"/>
          </a:p>
        </p:txBody>
      </p:sp>
    </p:spTree>
    <p:extLst>
      <p:ext uri="{BB962C8B-B14F-4D97-AF65-F5344CB8AC3E}">
        <p14:creationId xmlns:p14="http://schemas.microsoft.com/office/powerpoint/2010/main" val="3395426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Wendy</a:t>
            </a:r>
          </a:p>
          <a:p>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19</a:t>
            </a:fld>
            <a:endParaRPr lang="en-US" dirty="0"/>
          </a:p>
        </p:txBody>
      </p:sp>
    </p:spTree>
    <p:extLst>
      <p:ext uri="{BB962C8B-B14F-4D97-AF65-F5344CB8AC3E}">
        <p14:creationId xmlns:p14="http://schemas.microsoft.com/office/powerpoint/2010/main" val="210092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Wendy</a:t>
            </a:r>
          </a:p>
          <a:p>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20</a:t>
            </a:fld>
            <a:endParaRPr lang="en-US" dirty="0"/>
          </a:p>
        </p:txBody>
      </p:sp>
    </p:spTree>
    <p:extLst>
      <p:ext uri="{BB962C8B-B14F-4D97-AF65-F5344CB8AC3E}">
        <p14:creationId xmlns:p14="http://schemas.microsoft.com/office/powerpoint/2010/main" val="1132531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look at </a:t>
            </a:r>
            <a:r>
              <a:rPr lang="en-US" dirty="0" smtClean="0"/>
              <a:t> two </a:t>
            </a:r>
            <a:r>
              <a:rPr lang="en-US" dirty="0" smtClean="0"/>
              <a:t>hypothetical case studies today that are based on real incidents with Tennessee licensees.	Don</a:t>
            </a:r>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21</a:t>
            </a:fld>
            <a:endParaRPr lang="en-US" dirty="0"/>
          </a:p>
        </p:txBody>
      </p:sp>
    </p:spTree>
    <p:extLst>
      <p:ext uri="{BB962C8B-B14F-4D97-AF65-F5344CB8AC3E}">
        <p14:creationId xmlns:p14="http://schemas.microsoft.com/office/powerpoint/2010/main" val="1831794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Wendy</a:t>
            </a:r>
          </a:p>
          <a:p>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4</a:t>
            </a:fld>
            <a:endParaRPr lang="en-US" dirty="0"/>
          </a:p>
        </p:txBody>
      </p:sp>
    </p:spTree>
    <p:extLst>
      <p:ext uri="{BB962C8B-B14F-4D97-AF65-F5344CB8AC3E}">
        <p14:creationId xmlns:p14="http://schemas.microsoft.com/office/powerpoint/2010/main" val="1256628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Don</a:t>
            </a:r>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22</a:t>
            </a:fld>
            <a:endParaRPr lang="en-US" dirty="0"/>
          </a:p>
        </p:txBody>
      </p:sp>
    </p:spTree>
    <p:extLst>
      <p:ext uri="{BB962C8B-B14F-4D97-AF65-F5344CB8AC3E}">
        <p14:creationId xmlns:p14="http://schemas.microsoft.com/office/powerpoint/2010/main" val="4280263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Don</a:t>
            </a:r>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23</a:t>
            </a:fld>
            <a:endParaRPr lang="en-US" dirty="0"/>
          </a:p>
        </p:txBody>
      </p:sp>
    </p:spTree>
    <p:extLst>
      <p:ext uri="{BB962C8B-B14F-4D97-AF65-F5344CB8AC3E}">
        <p14:creationId xmlns:p14="http://schemas.microsoft.com/office/powerpoint/2010/main" val="3639741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Don</a:t>
            </a:r>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24</a:t>
            </a:fld>
            <a:endParaRPr lang="en-US" dirty="0"/>
          </a:p>
        </p:txBody>
      </p:sp>
    </p:spTree>
    <p:extLst>
      <p:ext uri="{BB962C8B-B14F-4D97-AF65-F5344CB8AC3E}">
        <p14:creationId xmlns:p14="http://schemas.microsoft.com/office/powerpoint/2010/main" val="878599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Accounting and Auditing services that issue a report. 						Don</a:t>
            </a:r>
          </a:p>
          <a:p>
            <a:r>
              <a:rPr lang="en-US" dirty="0" smtClean="0"/>
              <a:t>Any consulting engagement that constitutes the attest function</a:t>
            </a:r>
          </a:p>
          <a:p>
            <a:r>
              <a:rPr lang="en-US" dirty="0" smtClean="0"/>
              <a:t>Furnishing advice on tax matters</a:t>
            </a:r>
          </a:p>
          <a:p>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25</a:t>
            </a:fld>
            <a:endParaRPr lang="en-US" dirty="0"/>
          </a:p>
        </p:txBody>
      </p:sp>
    </p:spTree>
    <p:extLst>
      <p:ext uri="{BB962C8B-B14F-4D97-AF65-F5344CB8AC3E}">
        <p14:creationId xmlns:p14="http://schemas.microsoft.com/office/powerpoint/2010/main" val="1487428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Don</a:t>
            </a:r>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26</a:t>
            </a:fld>
            <a:endParaRPr lang="en-US" dirty="0"/>
          </a:p>
        </p:txBody>
      </p:sp>
    </p:spTree>
    <p:extLst>
      <p:ext uri="{BB962C8B-B14F-4D97-AF65-F5344CB8AC3E}">
        <p14:creationId xmlns:p14="http://schemas.microsoft.com/office/powerpoint/2010/main" val="3032810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does not matter what the slide says-you can’t do it because you are not independent. 			Don</a:t>
            </a:r>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27</a:t>
            </a:fld>
            <a:endParaRPr lang="en-US" dirty="0"/>
          </a:p>
        </p:txBody>
      </p:sp>
    </p:spTree>
    <p:extLst>
      <p:ext uri="{BB962C8B-B14F-4D97-AF65-F5344CB8AC3E}">
        <p14:creationId xmlns:p14="http://schemas.microsoft.com/office/powerpoint/2010/main" val="1948269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Don</a:t>
            </a:r>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28</a:t>
            </a:fld>
            <a:endParaRPr lang="en-US" dirty="0"/>
          </a:p>
        </p:txBody>
      </p:sp>
    </p:spTree>
    <p:extLst>
      <p:ext uri="{BB962C8B-B14F-4D97-AF65-F5344CB8AC3E}">
        <p14:creationId xmlns:p14="http://schemas.microsoft.com/office/powerpoint/2010/main" val="1531754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AICPA states that the records should be provided in electronic format. 				Don</a:t>
            </a:r>
          </a:p>
          <a:p>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29</a:t>
            </a:fld>
            <a:endParaRPr lang="en-US" dirty="0"/>
          </a:p>
        </p:txBody>
      </p:sp>
    </p:spTree>
    <p:extLst>
      <p:ext uri="{BB962C8B-B14F-4D97-AF65-F5344CB8AC3E}">
        <p14:creationId xmlns:p14="http://schemas.microsoft.com/office/powerpoint/2010/main" val="3015023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Don</a:t>
            </a:r>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30</a:t>
            </a:fld>
            <a:endParaRPr lang="en-US" dirty="0"/>
          </a:p>
        </p:txBody>
      </p:sp>
    </p:spTree>
    <p:extLst>
      <p:ext uri="{BB962C8B-B14F-4D97-AF65-F5344CB8AC3E}">
        <p14:creationId xmlns:p14="http://schemas.microsoft.com/office/powerpoint/2010/main" val="1009617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Don</a:t>
            </a:r>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31</a:t>
            </a:fld>
            <a:endParaRPr lang="en-US" dirty="0"/>
          </a:p>
        </p:txBody>
      </p:sp>
    </p:spTree>
    <p:extLst>
      <p:ext uri="{BB962C8B-B14F-4D97-AF65-F5344CB8AC3E}">
        <p14:creationId xmlns:p14="http://schemas.microsoft.com/office/powerpoint/2010/main" val="2063395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False-The TSCPA does not provide candidates</a:t>
            </a:r>
            <a:r>
              <a:rPr lang="en-US" baseline="0" dirty="0" smtClean="0"/>
              <a:t> for the non-CPA board positions.</a:t>
            </a:r>
            <a:r>
              <a:rPr lang="en-US" dirty="0" smtClean="0"/>
              <a:t> 				Wendy</a:t>
            </a:r>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5</a:t>
            </a:fld>
            <a:endParaRPr lang="en-US" dirty="0"/>
          </a:p>
        </p:txBody>
      </p:sp>
    </p:spTree>
    <p:extLst>
      <p:ext uri="{BB962C8B-B14F-4D97-AF65-F5344CB8AC3E}">
        <p14:creationId xmlns:p14="http://schemas.microsoft.com/office/powerpoint/2010/main" val="217037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Wendy</a:t>
            </a:r>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32</a:t>
            </a:fld>
            <a:endParaRPr lang="en-US" dirty="0"/>
          </a:p>
        </p:txBody>
      </p:sp>
    </p:spTree>
    <p:extLst>
      <p:ext uri="{BB962C8B-B14F-4D97-AF65-F5344CB8AC3E}">
        <p14:creationId xmlns:p14="http://schemas.microsoft.com/office/powerpoint/2010/main" val="3112167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dropped (or resign) from the Peer Review Program, the TSCPA notifies the Board.  			Wendy</a:t>
            </a:r>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33</a:t>
            </a:fld>
            <a:endParaRPr lang="en-US" dirty="0"/>
          </a:p>
        </p:txBody>
      </p:sp>
    </p:spTree>
    <p:extLst>
      <p:ext uri="{BB962C8B-B14F-4D97-AF65-F5344CB8AC3E}">
        <p14:creationId xmlns:p14="http://schemas.microsoft.com/office/powerpoint/2010/main" val="340928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Wendy</a:t>
            </a:r>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34</a:t>
            </a:fld>
            <a:endParaRPr lang="en-US" dirty="0"/>
          </a:p>
        </p:txBody>
      </p:sp>
    </p:spTree>
    <p:extLst>
      <p:ext uri="{BB962C8B-B14F-4D97-AF65-F5344CB8AC3E}">
        <p14:creationId xmlns:p14="http://schemas.microsoft.com/office/powerpoint/2010/main" val="24135954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Wendy</a:t>
            </a:r>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35</a:t>
            </a:fld>
            <a:endParaRPr lang="en-US" dirty="0"/>
          </a:p>
        </p:txBody>
      </p:sp>
    </p:spTree>
    <p:extLst>
      <p:ext uri="{BB962C8B-B14F-4D97-AF65-F5344CB8AC3E}">
        <p14:creationId xmlns:p14="http://schemas.microsoft.com/office/powerpoint/2010/main" val="1387147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engaged to assist the client- preparing information other than financial statements.  			Wendy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36</a:t>
            </a:fld>
            <a:endParaRPr lang="en-US" dirty="0"/>
          </a:p>
        </p:txBody>
      </p:sp>
    </p:spTree>
    <p:extLst>
      <p:ext uri="{BB962C8B-B14F-4D97-AF65-F5344CB8AC3E}">
        <p14:creationId xmlns:p14="http://schemas.microsoft.com/office/powerpoint/2010/main" val="36289802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Don</a:t>
            </a:r>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37</a:t>
            </a:fld>
            <a:endParaRPr lang="en-US" dirty="0"/>
          </a:p>
        </p:txBody>
      </p:sp>
    </p:spTree>
    <p:extLst>
      <p:ext uri="{BB962C8B-B14F-4D97-AF65-F5344CB8AC3E}">
        <p14:creationId xmlns:p14="http://schemas.microsoft.com/office/powerpoint/2010/main" val="910219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Wendy</a:t>
            </a:r>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38</a:t>
            </a:fld>
            <a:endParaRPr lang="en-US" dirty="0"/>
          </a:p>
        </p:txBody>
      </p:sp>
    </p:spTree>
    <p:extLst>
      <p:ext uri="{BB962C8B-B14F-4D97-AF65-F5344CB8AC3E}">
        <p14:creationId xmlns:p14="http://schemas.microsoft.com/office/powerpoint/2010/main" val="42087467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Wendy</a:t>
            </a:r>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39</a:t>
            </a:fld>
            <a:endParaRPr lang="en-US" dirty="0"/>
          </a:p>
        </p:txBody>
      </p:sp>
    </p:spTree>
    <p:extLst>
      <p:ext uri="{BB962C8B-B14F-4D97-AF65-F5344CB8AC3E}">
        <p14:creationId xmlns:p14="http://schemas.microsoft.com/office/powerpoint/2010/main" val="25026610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Wendy</a:t>
            </a:r>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40</a:t>
            </a:fld>
            <a:endParaRPr lang="en-US" dirty="0"/>
          </a:p>
        </p:txBody>
      </p:sp>
    </p:spTree>
    <p:extLst>
      <p:ext uri="{BB962C8B-B14F-4D97-AF65-F5344CB8AC3E}">
        <p14:creationId xmlns:p14="http://schemas.microsoft.com/office/powerpoint/2010/main" val="44753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Wendy</a:t>
            </a:r>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41</a:t>
            </a:fld>
            <a:endParaRPr lang="en-US" dirty="0"/>
          </a:p>
        </p:txBody>
      </p:sp>
    </p:spTree>
    <p:extLst>
      <p:ext uri="{BB962C8B-B14F-4D97-AF65-F5344CB8AC3E}">
        <p14:creationId xmlns:p14="http://schemas.microsoft.com/office/powerpoint/2010/main" val="1683266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Wendy</a:t>
            </a:r>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6</a:t>
            </a:fld>
            <a:endParaRPr lang="en-US" dirty="0"/>
          </a:p>
        </p:txBody>
      </p:sp>
    </p:spTree>
    <p:extLst>
      <p:ext uri="{BB962C8B-B14F-4D97-AF65-F5344CB8AC3E}">
        <p14:creationId xmlns:p14="http://schemas.microsoft.com/office/powerpoint/2010/main" val="34387670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Don</a:t>
            </a:r>
          </a:p>
          <a:p>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42</a:t>
            </a:fld>
            <a:endParaRPr lang="en-US" dirty="0"/>
          </a:p>
        </p:txBody>
      </p:sp>
    </p:spTree>
    <p:extLst>
      <p:ext uri="{BB962C8B-B14F-4D97-AF65-F5344CB8AC3E}">
        <p14:creationId xmlns:p14="http://schemas.microsoft.com/office/powerpoint/2010/main" val="41802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Don</a:t>
            </a:r>
          </a:p>
          <a:p>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43</a:t>
            </a:fld>
            <a:endParaRPr lang="en-US" dirty="0"/>
          </a:p>
        </p:txBody>
      </p:sp>
    </p:spTree>
    <p:extLst>
      <p:ext uri="{BB962C8B-B14F-4D97-AF65-F5344CB8AC3E}">
        <p14:creationId xmlns:p14="http://schemas.microsoft.com/office/powerpoint/2010/main" val="41824686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Wendy</a:t>
            </a:r>
          </a:p>
          <a:p>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44</a:t>
            </a:fld>
            <a:endParaRPr lang="en-US" dirty="0"/>
          </a:p>
        </p:txBody>
      </p:sp>
    </p:spTree>
    <p:extLst>
      <p:ext uri="{BB962C8B-B14F-4D97-AF65-F5344CB8AC3E}">
        <p14:creationId xmlns:p14="http://schemas.microsoft.com/office/powerpoint/2010/main" val="11938572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Unlicensed Activity is typically number 1  						Wendy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45</a:t>
            </a:fld>
            <a:endParaRPr lang="en-US"/>
          </a:p>
        </p:txBody>
      </p:sp>
    </p:spTree>
    <p:extLst>
      <p:ext uri="{BB962C8B-B14F-4D97-AF65-F5344CB8AC3E}">
        <p14:creationId xmlns:p14="http://schemas.microsoft.com/office/powerpoint/2010/main" val="9907400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Wendy</a:t>
            </a:r>
          </a:p>
          <a:p>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46</a:t>
            </a:fld>
            <a:endParaRPr lang="en-US" dirty="0"/>
          </a:p>
        </p:txBody>
      </p:sp>
    </p:spTree>
    <p:extLst>
      <p:ext uri="{BB962C8B-B14F-4D97-AF65-F5344CB8AC3E}">
        <p14:creationId xmlns:p14="http://schemas.microsoft.com/office/powerpoint/2010/main" val="17178827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Historically, the Board opens an average of 109 complaints each year.  43 complaints opened so far in 2016.		Wendy</a:t>
            </a:r>
          </a:p>
          <a:p>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47</a:t>
            </a:fld>
            <a:endParaRPr lang="en-US" dirty="0"/>
          </a:p>
        </p:txBody>
      </p:sp>
    </p:spTree>
    <p:extLst>
      <p:ext uri="{BB962C8B-B14F-4D97-AF65-F5344CB8AC3E}">
        <p14:creationId xmlns:p14="http://schemas.microsoft.com/office/powerpoint/2010/main" val="6226020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Wendy</a:t>
            </a:r>
          </a:p>
          <a:p>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48</a:t>
            </a:fld>
            <a:endParaRPr lang="en-US" dirty="0"/>
          </a:p>
        </p:txBody>
      </p:sp>
    </p:spTree>
    <p:extLst>
      <p:ext uri="{BB962C8B-B14F-4D97-AF65-F5344CB8AC3E}">
        <p14:creationId xmlns:p14="http://schemas.microsoft.com/office/powerpoint/2010/main" val="6603915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through #4 are correct 							Wendy</a:t>
            </a:r>
          </a:p>
          <a:p>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49</a:t>
            </a:fld>
            <a:endParaRPr lang="en-US" dirty="0"/>
          </a:p>
        </p:txBody>
      </p:sp>
    </p:spTree>
    <p:extLst>
      <p:ext uri="{BB962C8B-B14F-4D97-AF65-F5344CB8AC3E}">
        <p14:creationId xmlns:p14="http://schemas.microsoft.com/office/powerpoint/2010/main" val="18480810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Wendy</a:t>
            </a:r>
          </a:p>
          <a:p>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50</a:t>
            </a:fld>
            <a:endParaRPr lang="en-US" dirty="0"/>
          </a:p>
        </p:txBody>
      </p:sp>
    </p:spTree>
    <p:extLst>
      <p:ext uri="{BB962C8B-B14F-4D97-AF65-F5344CB8AC3E}">
        <p14:creationId xmlns:p14="http://schemas.microsoft.com/office/powerpoint/2010/main" val="11386587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Don</a:t>
            </a:r>
          </a:p>
          <a:p>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51</a:t>
            </a:fld>
            <a:endParaRPr lang="en-US" dirty="0"/>
          </a:p>
        </p:txBody>
      </p:sp>
    </p:spTree>
    <p:extLst>
      <p:ext uri="{BB962C8B-B14F-4D97-AF65-F5344CB8AC3E}">
        <p14:creationId xmlns:p14="http://schemas.microsoft.com/office/powerpoint/2010/main" val="908076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Wendy</a:t>
            </a:r>
          </a:p>
          <a:p>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7</a:t>
            </a:fld>
            <a:endParaRPr lang="en-US" dirty="0"/>
          </a:p>
        </p:txBody>
      </p:sp>
    </p:spTree>
    <p:extLst>
      <p:ext uri="{BB962C8B-B14F-4D97-AF65-F5344CB8AC3E}">
        <p14:creationId xmlns:p14="http://schemas.microsoft.com/office/powerpoint/2010/main" val="18858665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Don</a:t>
            </a:r>
          </a:p>
          <a:p>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1276831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Travel to Disney ($2,743), Daytona Beach, Niagara</a:t>
            </a:r>
            <a:r>
              <a:rPr lang="en-US" baseline="0" dirty="0" smtClean="0"/>
              <a:t> Falls, the Caymans and Montana</a:t>
            </a:r>
            <a:r>
              <a:rPr lang="en-US" dirty="0" smtClean="0"/>
              <a:t>				Don</a:t>
            </a:r>
          </a:p>
          <a:p>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3002921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Don</a:t>
            </a:r>
          </a:p>
          <a:p>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32783132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Don</a:t>
            </a:r>
          </a:p>
          <a:p>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27902762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Don</a:t>
            </a:r>
          </a:p>
          <a:p>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56</a:t>
            </a:fld>
            <a:endParaRPr lang="en-US" dirty="0"/>
          </a:p>
        </p:txBody>
      </p:sp>
    </p:spTree>
    <p:extLst>
      <p:ext uri="{BB962C8B-B14F-4D97-AF65-F5344CB8AC3E}">
        <p14:creationId xmlns:p14="http://schemas.microsoft.com/office/powerpoint/2010/main" val="29601951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Don</a:t>
            </a:r>
          </a:p>
          <a:p>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57</a:t>
            </a:fld>
            <a:endParaRPr lang="en-US" dirty="0"/>
          </a:p>
        </p:txBody>
      </p:sp>
    </p:spTree>
    <p:extLst>
      <p:ext uri="{BB962C8B-B14F-4D97-AF65-F5344CB8AC3E}">
        <p14:creationId xmlns:p14="http://schemas.microsoft.com/office/powerpoint/2010/main" val="33328467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 discovery of the refund coincided</a:t>
            </a:r>
            <a:r>
              <a:rPr lang="en-US" baseline="0" dirty="0" smtClean="0"/>
              <a:t> perfectly with the Complainant’s filing with the IRS			Don</a:t>
            </a:r>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58</a:t>
            </a:fld>
            <a:endParaRPr lang="en-US" dirty="0"/>
          </a:p>
        </p:txBody>
      </p:sp>
    </p:spTree>
    <p:extLst>
      <p:ext uri="{BB962C8B-B14F-4D97-AF65-F5344CB8AC3E}">
        <p14:creationId xmlns:p14="http://schemas.microsoft.com/office/powerpoint/2010/main" val="37643969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Don</a:t>
            </a:r>
          </a:p>
          <a:p>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59</a:t>
            </a:fld>
            <a:endParaRPr lang="en-US" dirty="0"/>
          </a:p>
        </p:txBody>
      </p:sp>
    </p:spTree>
    <p:extLst>
      <p:ext uri="{BB962C8B-B14F-4D97-AF65-F5344CB8AC3E}">
        <p14:creationId xmlns:p14="http://schemas.microsoft.com/office/powerpoint/2010/main" val="7149184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Don</a:t>
            </a:r>
          </a:p>
          <a:p>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60</a:t>
            </a:fld>
            <a:endParaRPr lang="en-US" dirty="0"/>
          </a:p>
        </p:txBody>
      </p:sp>
    </p:spTree>
    <p:extLst>
      <p:ext uri="{BB962C8B-B14F-4D97-AF65-F5344CB8AC3E}">
        <p14:creationId xmlns:p14="http://schemas.microsoft.com/office/powerpoint/2010/main" val="26918949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Found in the Novelist’s notes while taking a tax class in preparation for writing “The Pale King”.</a:t>
            </a:r>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61</a:t>
            </a:fld>
            <a:endParaRPr lang="en-US" dirty="0"/>
          </a:p>
        </p:txBody>
      </p:sp>
    </p:spTree>
    <p:extLst>
      <p:ext uri="{BB962C8B-B14F-4D97-AF65-F5344CB8AC3E}">
        <p14:creationId xmlns:p14="http://schemas.microsoft.com/office/powerpoint/2010/main" val="1309228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Wendy</a:t>
            </a:r>
          </a:p>
          <a:p>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8</a:t>
            </a:fld>
            <a:endParaRPr lang="en-US" dirty="0"/>
          </a:p>
        </p:txBody>
      </p:sp>
    </p:spTree>
    <p:extLst>
      <p:ext uri="{BB962C8B-B14F-4D97-AF65-F5344CB8AC3E}">
        <p14:creationId xmlns:p14="http://schemas.microsoft.com/office/powerpoint/2010/main" val="29538717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Don</a:t>
            </a:r>
          </a:p>
          <a:p>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62</a:t>
            </a:fld>
            <a:endParaRPr lang="en-US" dirty="0"/>
          </a:p>
        </p:txBody>
      </p:sp>
    </p:spTree>
    <p:extLst>
      <p:ext uri="{BB962C8B-B14F-4D97-AF65-F5344CB8AC3E}">
        <p14:creationId xmlns:p14="http://schemas.microsoft.com/office/powerpoint/2010/main" val="3491504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Wendy</a:t>
            </a:r>
          </a:p>
          <a:p>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9</a:t>
            </a:fld>
            <a:endParaRPr lang="en-US" dirty="0"/>
          </a:p>
        </p:txBody>
      </p:sp>
    </p:spTree>
    <p:extLst>
      <p:ext uri="{BB962C8B-B14F-4D97-AF65-F5344CB8AC3E}">
        <p14:creationId xmlns:p14="http://schemas.microsoft.com/office/powerpoint/2010/main" val="1246263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Wendy</a:t>
            </a:r>
          </a:p>
          <a:p>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10</a:t>
            </a:fld>
            <a:endParaRPr lang="en-US" dirty="0"/>
          </a:p>
        </p:txBody>
      </p:sp>
    </p:spTree>
    <p:extLst>
      <p:ext uri="{BB962C8B-B14F-4D97-AF65-F5344CB8AC3E}">
        <p14:creationId xmlns:p14="http://schemas.microsoft.com/office/powerpoint/2010/main" val="2300490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Wendy		</a:t>
            </a:r>
            <a:endParaRPr lang="en-US" dirty="0"/>
          </a:p>
        </p:txBody>
      </p:sp>
      <p:sp>
        <p:nvSpPr>
          <p:cNvPr id="4" name="Slide Number Placeholder 3"/>
          <p:cNvSpPr>
            <a:spLocks noGrp="1"/>
          </p:cNvSpPr>
          <p:nvPr>
            <p:ph type="sldNum" sz="quarter" idx="10"/>
          </p:nvPr>
        </p:nvSpPr>
        <p:spPr/>
        <p:txBody>
          <a:bodyPr/>
          <a:lstStyle/>
          <a:p>
            <a:fld id="{568319EE-8D3F-455B-96E8-C754F6611C56}" type="slidenum">
              <a:rPr lang="en-US" smtClean="0"/>
              <a:t>11</a:t>
            </a:fld>
            <a:endParaRPr lang="en-US" dirty="0"/>
          </a:p>
        </p:txBody>
      </p:sp>
    </p:spTree>
    <p:extLst>
      <p:ext uri="{BB962C8B-B14F-4D97-AF65-F5344CB8AC3E}">
        <p14:creationId xmlns:p14="http://schemas.microsoft.com/office/powerpoint/2010/main" val="183765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8800" y="1143000"/>
            <a:ext cx="54864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0" name="Footer Placeholder 4"/>
          <p:cNvSpPr>
            <a:spLocks noGrp="1"/>
          </p:cNvSpPr>
          <p:nvPr>
            <p:ph type="ftr" sz="quarter" idx="11"/>
          </p:nvPr>
        </p:nvSpPr>
        <p:spPr>
          <a:xfrm>
            <a:off x="3124200" y="6416675"/>
            <a:ext cx="2895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448185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193804"/>
            <a:ext cx="88392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1" name="Footer Placeholder 4"/>
          <p:cNvSpPr>
            <a:spLocks noGrp="1"/>
          </p:cNvSpPr>
          <p:nvPr>
            <p:ph type="ftr" sz="quarter" idx="11"/>
          </p:nvPr>
        </p:nvSpPr>
        <p:spPr>
          <a:xfrm>
            <a:off x="3124200" y="6416675"/>
            <a:ext cx="2895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783884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193804"/>
            <a:ext cx="44196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648200" y="1193804"/>
            <a:ext cx="42672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5" name="Footer Placeholder 4"/>
          <p:cNvSpPr>
            <a:spLocks noGrp="1"/>
          </p:cNvSpPr>
          <p:nvPr>
            <p:ph type="ftr" sz="quarter" idx="11"/>
          </p:nvPr>
        </p:nvSpPr>
        <p:spPr>
          <a:xfrm>
            <a:off x="3124200" y="6416675"/>
            <a:ext cx="2895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txBox="1">
            <a:spLocks/>
          </p:cNvSpPr>
          <p:nvPr userDrawn="1"/>
        </p:nvSpPr>
        <p:spPr>
          <a:xfrm>
            <a:off x="6934200" y="6416675"/>
            <a:ext cx="2133600" cy="365125"/>
          </a:xfrm>
          <a:prstGeom prst="rect">
            <a:avLst/>
          </a:prstGeom>
        </p:spPr>
        <p:txBody>
          <a:bodyPr anchor="b"/>
          <a:lstStyle>
            <a:defPPr>
              <a:defRPr lang="en-US"/>
            </a:defPPr>
            <a:lvl1pPr marL="0" algn="r" defTabSz="914400" rtl="0" eaLnBrk="1" latinLnBrk="0" hangingPunct="1">
              <a:defRPr sz="1000" i="1"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smtClean="0"/>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smtClean="0"/>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a:t>
            </a:r>
          </a:p>
          <a:p>
            <a:pPr lvl="0"/>
            <a:r>
              <a:rPr lang="en-US" dirty="0" smtClean="0"/>
              <a:t>Date</a:t>
            </a:r>
            <a:endParaRPr lang="en-US" dirty="0"/>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381000"/>
            <a:ext cx="256032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67000" y="3874770"/>
            <a:ext cx="6324600" cy="224028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0" name="Footer Placeholder 4"/>
          <p:cNvSpPr>
            <a:spLocks noGrp="1"/>
          </p:cNvSpPr>
          <p:nvPr>
            <p:ph type="ftr" sz="quarter" idx="11"/>
          </p:nvPr>
        </p:nvSpPr>
        <p:spPr>
          <a:xfrm>
            <a:off x="3124200" y="6416675"/>
            <a:ext cx="2895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37764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193800"/>
            <a:ext cx="88392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152400" y="1193800"/>
            <a:ext cx="88392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8"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3"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3"/>
          </p:nvPr>
        </p:nvSpPr>
        <p:spPr>
          <a:xfrm>
            <a:off x="3124200" y="6416675"/>
            <a:ext cx="2895600" cy="365125"/>
          </a:xfrm>
          <a:prstGeom prst="rect">
            <a:avLst/>
          </a:prstGeom>
        </p:spPr>
        <p:txBody>
          <a:bodyPr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8" name="Slide Number Placeholder 5"/>
          <p:cNvSpPr>
            <a:spLocks noGrp="1"/>
          </p:cNvSpPr>
          <p:nvPr>
            <p:ph type="sldNum" sz="quarter" idx="4"/>
          </p:nvPr>
        </p:nvSpPr>
        <p:spPr>
          <a:xfrm>
            <a:off x="6934200" y="6416675"/>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9" r:id="rId5"/>
    <p:sldLayoutId id="2147483668" r:id="rId6"/>
    <p:sldLayoutId id="2147483665" r:id="rId7"/>
    <p:sldLayoutId id="2147483672" r:id="rId8"/>
    <p:sldLayoutId id="2147483673" r:id="rId9"/>
    <p:sldLayoutId id="2147483674" r:id="rId10"/>
    <p:sldLayoutId id="2147483671"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038603"/>
            <a:ext cx="8839200" cy="1828797"/>
          </a:xfrm>
        </p:spPr>
        <p:txBody>
          <a:bodyPr>
            <a:noAutofit/>
          </a:bodyPr>
          <a:lstStyle/>
          <a:p>
            <a:r>
              <a:rPr lang="en-US" dirty="0" smtClean="0"/>
              <a:t>Tennessee State Board of Accountancy</a:t>
            </a:r>
            <a:endParaRPr lang="en-US" dirty="0"/>
          </a:p>
        </p:txBody>
      </p:sp>
      <p:sp>
        <p:nvSpPr>
          <p:cNvPr id="3" name="Text Placeholder 2"/>
          <p:cNvSpPr>
            <a:spLocks noGrp="1"/>
          </p:cNvSpPr>
          <p:nvPr>
            <p:ph type="body" sz="quarter" idx="12"/>
          </p:nvPr>
        </p:nvSpPr>
        <p:spPr>
          <a:xfrm flipH="1" flipV="1">
            <a:off x="10210800" y="6318371"/>
            <a:ext cx="152400" cy="50799"/>
          </a:xfrm>
        </p:spPr>
        <p:txBody>
          <a:bodyPr>
            <a:noAutofit/>
          </a:bodyPr>
          <a:lstStyle/>
          <a:p>
            <a:endParaRPr lang="en-US" sz="4800" dirty="0"/>
          </a:p>
        </p:txBody>
      </p:sp>
    </p:spTree>
    <p:extLst>
      <p:ext uri="{BB962C8B-B14F-4D97-AF65-F5344CB8AC3E}">
        <p14:creationId xmlns:p14="http://schemas.microsoft.com/office/powerpoint/2010/main" val="479260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CPAs in Tennessee</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6" name="Content Placeholder 5"/>
          <p:cNvGraphicFramePr>
            <a:graphicFrameLocks noGrp="1"/>
          </p:cNvGraphicFramePr>
          <p:nvPr>
            <p:ph idx="1"/>
          </p:nvPr>
        </p:nvGraphicFramePr>
        <p:xfrm>
          <a:off x="152400" y="1193800"/>
          <a:ext cx="8839200" cy="4957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2990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Requirements</a:t>
            </a:r>
            <a:r>
              <a:rPr lang="en-US" dirty="0" smtClean="0"/>
              <a:t> </a:t>
            </a:r>
            <a:r>
              <a:rPr lang="en-US" dirty="0"/>
              <a:t>to Maintain a </a:t>
            </a:r>
            <a:r>
              <a:rPr lang="en-US" dirty="0" smtClean="0"/>
              <a:t>License</a:t>
            </a:r>
            <a:endParaRPr lang="en-US" dirty="0"/>
          </a:p>
        </p:txBody>
      </p:sp>
      <p:graphicFrame>
        <p:nvGraphicFramePr>
          <p:cNvPr id="6" name="Group 61"/>
          <p:cNvGraphicFramePr>
            <a:graphicFrameLocks noGrp="1"/>
          </p:cNvGraphicFramePr>
          <p:nvPr>
            <p:extLst/>
          </p:nvPr>
        </p:nvGraphicFramePr>
        <p:xfrm>
          <a:off x="914400" y="1716881"/>
          <a:ext cx="7239000" cy="3062288"/>
        </p:xfrm>
        <a:graphic>
          <a:graphicData uri="http://schemas.openxmlformats.org/drawingml/2006/table">
            <a:tbl>
              <a:tblPr/>
              <a:tblGrid>
                <a:gridCol w="1301750"/>
                <a:gridCol w="1670050"/>
                <a:gridCol w="1676400"/>
                <a:gridCol w="2590800"/>
              </a:tblGrid>
              <a:tr h="549275">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ea typeface="Times New Roman" pitchFamily="18" charset="0"/>
                          <a:cs typeface="Arial" charset="0"/>
                        </a:rPr>
                        <a:t>Status</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ea typeface="Times New Roman" pitchFamily="18" charset="0"/>
                          <a:cs typeface="Arial" charset="0"/>
                        </a:rPr>
                        <a:t>Pay License Renewal Fee</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ea typeface="Times New Roman" pitchFamily="18" charset="0"/>
                          <a:cs typeface="Arial" charset="0"/>
                        </a:rPr>
                        <a:t>Complete CPE</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ea typeface="Times New Roman" pitchFamily="18" charset="0"/>
                          <a:cs typeface="Arial" charset="0"/>
                        </a:rPr>
                        <a:t>Professional Privilege Tax</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ea typeface="Times New Roman" pitchFamily="18" charset="0"/>
                          <a:cs typeface="Arial" charset="0"/>
                        </a:rPr>
                        <a:t>Active</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ea typeface="Times New Roman" pitchFamily="18" charset="0"/>
                          <a:cs typeface="Arial" charset="0"/>
                        </a:rPr>
                        <a:t>Inactive</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0413">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ea typeface="Times New Roman" pitchFamily="18" charset="0"/>
                          <a:cs typeface="Arial" charset="0"/>
                        </a:rPr>
                        <a:t>Retired Over 65</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7875">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ea typeface="Times New Roman" pitchFamily="18" charset="0"/>
                          <a:cs typeface="Arial" charset="0"/>
                        </a:rPr>
                        <a:t>Closed</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7" name="Picture 2" descr="C:\Users\ce29139\AppData\Local\Microsoft\Windows\Temporary Internet Files\Content.IE5\9BS53BLK\Yes_check.svg[1].png"/>
          <p:cNvPicPr>
            <a:picLocks noChangeAspect="1" noChangeArrowheads="1"/>
          </p:cNvPicPr>
          <p:nvPr/>
        </p:nvPicPr>
        <p:blipFill>
          <a:blip r:embed="rId3"/>
          <a:srcRect/>
          <a:stretch>
            <a:fillRect/>
          </a:stretch>
        </p:blipFill>
        <p:spPr bwMode="auto">
          <a:xfrm>
            <a:off x="2849562" y="2387599"/>
            <a:ext cx="304800" cy="304800"/>
          </a:xfrm>
          <a:prstGeom prst="rect">
            <a:avLst/>
          </a:prstGeom>
          <a:noFill/>
          <a:ln w="9525">
            <a:noFill/>
            <a:miter lim="800000"/>
            <a:headEnd/>
            <a:tailEnd/>
          </a:ln>
        </p:spPr>
      </p:pic>
      <p:pic>
        <p:nvPicPr>
          <p:cNvPr id="8" name="Picture 2" descr="C:\Users\ce29139\AppData\Local\Microsoft\Windows\Temporary Internet Files\Content.IE5\9BS53BLK\Yes_check.svg[1].png"/>
          <p:cNvPicPr>
            <a:picLocks noChangeAspect="1" noChangeArrowheads="1"/>
          </p:cNvPicPr>
          <p:nvPr/>
        </p:nvPicPr>
        <p:blipFill>
          <a:blip r:embed="rId3"/>
          <a:srcRect/>
          <a:stretch>
            <a:fillRect/>
          </a:stretch>
        </p:blipFill>
        <p:spPr bwMode="auto">
          <a:xfrm>
            <a:off x="2879725" y="2967037"/>
            <a:ext cx="304800" cy="304800"/>
          </a:xfrm>
          <a:prstGeom prst="rect">
            <a:avLst/>
          </a:prstGeom>
          <a:noFill/>
          <a:ln w="9525">
            <a:noFill/>
            <a:miter lim="800000"/>
            <a:headEnd/>
            <a:tailEnd/>
          </a:ln>
        </p:spPr>
      </p:pic>
      <p:pic>
        <p:nvPicPr>
          <p:cNvPr id="9" name="Picture 2" descr="C:\Users\ce29139\AppData\Local\Microsoft\Windows\Temporary Internet Files\Content.IE5\9BS53BLK\Yes_check.svg[1].png"/>
          <p:cNvPicPr>
            <a:picLocks noChangeAspect="1" noChangeArrowheads="1"/>
          </p:cNvPicPr>
          <p:nvPr/>
        </p:nvPicPr>
        <p:blipFill>
          <a:blip r:embed="rId3"/>
          <a:srcRect/>
          <a:stretch>
            <a:fillRect/>
          </a:stretch>
        </p:blipFill>
        <p:spPr bwMode="auto">
          <a:xfrm>
            <a:off x="4546600" y="2387599"/>
            <a:ext cx="304800" cy="304800"/>
          </a:xfrm>
          <a:prstGeom prst="rect">
            <a:avLst/>
          </a:prstGeom>
          <a:noFill/>
          <a:ln w="9525">
            <a:noFill/>
            <a:miter lim="800000"/>
            <a:headEnd/>
            <a:tailEnd/>
          </a:ln>
        </p:spPr>
      </p:pic>
      <p:pic>
        <p:nvPicPr>
          <p:cNvPr id="10" name="Picture 2" descr="C:\Users\ce29139\AppData\Local\Microsoft\Windows\Temporary Internet Files\Content.IE5\9BS53BLK\Yes_check.svg[1].png"/>
          <p:cNvPicPr>
            <a:picLocks noChangeAspect="1" noChangeArrowheads="1"/>
          </p:cNvPicPr>
          <p:nvPr/>
        </p:nvPicPr>
        <p:blipFill>
          <a:blip r:embed="rId3"/>
          <a:srcRect/>
          <a:stretch>
            <a:fillRect/>
          </a:stretch>
        </p:blipFill>
        <p:spPr bwMode="auto">
          <a:xfrm>
            <a:off x="6729412" y="2365374"/>
            <a:ext cx="304800" cy="304800"/>
          </a:xfrm>
          <a:prstGeom prst="rect">
            <a:avLst/>
          </a:prstGeom>
          <a:noFill/>
          <a:ln w="9525">
            <a:noFill/>
            <a:miter lim="800000"/>
            <a:headEnd/>
            <a:tailEnd/>
          </a:ln>
        </p:spPr>
      </p:pic>
      <p:pic>
        <p:nvPicPr>
          <p:cNvPr id="11" name="Picture 4" descr="C:\Users\ce29139\AppData\Local\Microsoft\Windows\Temporary Internet Files\Content.IE5\I2U44O03\large-Alphabet-Letter-X-66.6-3871[1].gif"/>
          <p:cNvPicPr>
            <a:picLocks noChangeAspect="1" noChangeArrowheads="1"/>
          </p:cNvPicPr>
          <p:nvPr/>
        </p:nvPicPr>
        <p:blipFill>
          <a:blip r:embed="rId4"/>
          <a:srcRect/>
          <a:stretch>
            <a:fillRect/>
          </a:stretch>
        </p:blipFill>
        <p:spPr bwMode="auto">
          <a:xfrm>
            <a:off x="4570412" y="2938462"/>
            <a:ext cx="241300" cy="271462"/>
          </a:xfrm>
          <a:prstGeom prst="rect">
            <a:avLst/>
          </a:prstGeom>
          <a:noFill/>
          <a:ln w="9525">
            <a:noFill/>
            <a:miter lim="800000"/>
            <a:headEnd/>
            <a:tailEnd/>
          </a:ln>
        </p:spPr>
      </p:pic>
      <p:pic>
        <p:nvPicPr>
          <p:cNvPr id="12" name="Picture 4" descr="C:\Users\ce29139\AppData\Local\Microsoft\Windows\Temporary Internet Files\Content.IE5\I2U44O03\large-Alphabet-Letter-X-66.6-3871[1].gif"/>
          <p:cNvPicPr>
            <a:picLocks noChangeAspect="1" noChangeArrowheads="1"/>
          </p:cNvPicPr>
          <p:nvPr/>
        </p:nvPicPr>
        <p:blipFill>
          <a:blip r:embed="rId4"/>
          <a:srcRect/>
          <a:stretch>
            <a:fillRect/>
          </a:stretch>
        </p:blipFill>
        <p:spPr bwMode="auto">
          <a:xfrm>
            <a:off x="6761162" y="2938462"/>
            <a:ext cx="241300" cy="271462"/>
          </a:xfrm>
          <a:prstGeom prst="rect">
            <a:avLst/>
          </a:prstGeom>
          <a:noFill/>
          <a:ln w="9525">
            <a:noFill/>
            <a:miter lim="800000"/>
            <a:headEnd/>
            <a:tailEnd/>
          </a:ln>
        </p:spPr>
      </p:pic>
      <p:pic>
        <p:nvPicPr>
          <p:cNvPr id="13" name="Picture 4" descr="C:\Users\ce29139\AppData\Local\Microsoft\Windows\Temporary Internet Files\Content.IE5\I2U44O03\large-Alphabet-Letter-X-66.6-3871[1].gif"/>
          <p:cNvPicPr>
            <a:picLocks noChangeAspect="1" noChangeArrowheads="1"/>
          </p:cNvPicPr>
          <p:nvPr/>
        </p:nvPicPr>
        <p:blipFill>
          <a:blip r:embed="rId4"/>
          <a:srcRect/>
          <a:stretch>
            <a:fillRect/>
          </a:stretch>
        </p:blipFill>
        <p:spPr bwMode="auto">
          <a:xfrm>
            <a:off x="6770687" y="3546474"/>
            <a:ext cx="241300" cy="271463"/>
          </a:xfrm>
          <a:prstGeom prst="rect">
            <a:avLst/>
          </a:prstGeom>
          <a:noFill/>
          <a:ln w="9525">
            <a:noFill/>
            <a:miter lim="800000"/>
            <a:headEnd/>
            <a:tailEnd/>
          </a:ln>
        </p:spPr>
      </p:pic>
      <p:pic>
        <p:nvPicPr>
          <p:cNvPr id="14" name="Picture 4" descr="C:\Users\ce29139\AppData\Local\Microsoft\Windows\Temporary Internet Files\Content.IE5\I2U44O03\large-Alphabet-Letter-X-66.6-3871[1].gif"/>
          <p:cNvPicPr>
            <a:picLocks noChangeAspect="1" noChangeArrowheads="1"/>
          </p:cNvPicPr>
          <p:nvPr/>
        </p:nvPicPr>
        <p:blipFill>
          <a:blip r:embed="rId4"/>
          <a:srcRect/>
          <a:stretch>
            <a:fillRect/>
          </a:stretch>
        </p:blipFill>
        <p:spPr bwMode="auto">
          <a:xfrm>
            <a:off x="6792912" y="4275137"/>
            <a:ext cx="241300" cy="273050"/>
          </a:xfrm>
          <a:prstGeom prst="rect">
            <a:avLst/>
          </a:prstGeom>
          <a:noFill/>
          <a:ln w="9525">
            <a:noFill/>
            <a:miter lim="800000"/>
            <a:headEnd/>
            <a:tailEnd/>
          </a:ln>
        </p:spPr>
      </p:pic>
      <p:pic>
        <p:nvPicPr>
          <p:cNvPr id="15" name="Picture 4" descr="C:\Users\ce29139\AppData\Local\Microsoft\Windows\Temporary Internet Files\Content.IE5\I2U44O03\large-Alphabet-Letter-X-66.6-3871[1].gif"/>
          <p:cNvPicPr>
            <a:picLocks noChangeAspect="1" noChangeArrowheads="1"/>
          </p:cNvPicPr>
          <p:nvPr/>
        </p:nvPicPr>
        <p:blipFill>
          <a:blip r:embed="rId4"/>
          <a:srcRect/>
          <a:stretch>
            <a:fillRect/>
          </a:stretch>
        </p:blipFill>
        <p:spPr bwMode="auto">
          <a:xfrm>
            <a:off x="4573587" y="3546474"/>
            <a:ext cx="241300" cy="271463"/>
          </a:xfrm>
          <a:prstGeom prst="rect">
            <a:avLst/>
          </a:prstGeom>
          <a:noFill/>
          <a:ln w="9525">
            <a:noFill/>
            <a:miter lim="800000"/>
            <a:headEnd/>
            <a:tailEnd/>
          </a:ln>
        </p:spPr>
      </p:pic>
      <p:pic>
        <p:nvPicPr>
          <p:cNvPr id="16" name="Picture 4" descr="C:\Users\ce29139\AppData\Local\Microsoft\Windows\Temporary Internet Files\Content.IE5\I2U44O03\large-Alphabet-Letter-X-66.6-3871[1].gif"/>
          <p:cNvPicPr>
            <a:picLocks noChangeAspect="1" noChangeArrowheads="1"/>
          </p:cNvPicPr>
          <p:nvPr/>
        </p:nvPicPr>
        <p:blipFill>
          <a:blip r:embed="rId4"/>
          <a:srcRect/>
          <a:stretch>
            <a:fillRect/>
          </a:stretch>
        </p:blipFill>
        <p:spPr bwMode="auto">
          <a:xfrm>
            <a:off x="4592637" y="4298949"/>
            <a:ext cx="241300" cy="271463"/>
          </a:xfrm>
          <a:prstGeom prst="rect">
            <a:avLst/>
          </a:prstGeom>
          <a:noFill/>
          <a:ln w="9525">
            <a:noFill/>
            <a:miter lim="800000"/>
            <a:headEnd/>
            <a:tailEnd/>
          </a:ln>
        </p:spPr>
      </p:pic>
      <p:pic>
        <p:nvPicPr>
          <p:cNvPr id="17" name="Picture 4" descr="C:\Users\ce29139\AppData\Local\Microsoft\Windows\Temporary Internet Files\Content.IE5\I2U44O03\large-Alphabet-Letter-X-66.6-3871[1].gif"/>
          <p:cNvPicPr>
            <a:picLocks noChangeAspect="1" noChangeArrowheads="1"/>
          </p:cNvPicPr>
          <p:nvPr/>
        </p:nvPicPr>
        <p:blipFill>
          <a:blip r:embed="rId4"/>
          <a:srcRect/>
          <a:stretch>
            <a:fillRect/>
          </a:stretch>
        </p:blipFill>
        <p:spPr bwMode="auto">
          <a:xfrm>
            <a:off x="2819400" y="3536949"/>
            <a:ext cx="244475" cy="271463"/>
          </a:xfrm>
          <a:prstGeom prst="rect">
            <a:avLst/>
          </a:prstGeom>
          <a:noFill/>
          <a:ln w="9525">
            <a:noFill/>
            <a:miter lim="800000"/>
            <a:headEnd/>
            <a:tailEnd/>
          </a:ln>
        </p:spPr>
      </p:pic>
      <p:pic>
        <p:nvPicPr>
          <p:cNvPr id="18" name="Picture 4" descr="C:\Users\ce29139\AppData\Local\Microsoft\Windows\Temporary Internet Files\Content.IE5\I2U44O03\large-Alphabet-Letter-X-66.6-3871[1].gif"/>
          <p:cNvPicPr>
            <a:picLocks noChangeAspect="1" noChangeArrowheads="1"/>
          </p:cNvPicPr>
          <p:nvPr/>
        </p:nvPicPr>
        <p:blipFill>
          <a:blip r:embed="rId4"/>
          <a:srcRect/>
          <a:stretch>
            <a:fillRect/>
          </a:stretch>
        </p:blipFill>
        <p:spPr bwMode="auto">
          <a:xfrm>
            <a:off x="2865437" y="4305299"/>
            <a:ext cx="242888" cy="271463"/>
          </a:xfrm>
          <a:prstGeom prst="rect">
            <a:avLst/>
          </a:prstGeom>
          <a:noFill/>
          <a:ln w="9525">
            <a:noFill/>
            <a:miter lim="800000"/>
            <a:headEnd/>
            <a:tailEnd/>
          </a:ln>
        </p:spPr>
      </p:pic>
    </p:spTree>
    <p:extLst>
      <p:ext uri="{BB962C8B-B14F-4D97-AF65-F5344CB8AC3E}">
        <p14:creationId xmlns:p14="http://schemas.microsoft.com/office/powerpoint/2010/main" val="3741780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License Status – </a:t>
            </a:r>
            <a:r>
              <a:rPr lang="en-US" dirty="0" smtClean="0">
                <a:latin typeface="Open Sans" panose="020B0606030504020204" pitchFamily="34" charset="0"/>
                <a:ea typeface="Open Sans" panose="020B0606030504020204" pitchFamily="34" charset="0"/>
                <a:cs typeface="Open Sans" panose="020B0606030504020204" pitchFamily="34" charset="0"/>
              </a:rPr>
              <a:t>Not So Good</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4"/>
          <p:cNvSpPr>
            <a:spLocks noGrp="1"/>
          </p:cNvSpPr>
          <p:nvPr>
            <p:ph idx="1"/>
          </p:nvPr>
        </p:nvSpPr>
        <p:spPr>
          <a:xfrm>
            <a:off x="2590800" y="1447800"/>
            <a:ext cx="4572000" cy="4648200"/>
          </a:xfrm>
        </p:spPr>
        <p:txBody>
          <a:bodyPr>
            <a:normAutofit/>
          </a:bodyPr>
          <a:lstStyle/>
          <a:p>
            <a:r>
              <a:rPr lang="en-US" sz="3200" dirty="0">
                <a:solidFill>
                  <a:schemeClr val="tx2">
                    <a:lumMod val="75000"/>
                  </a:schemeClr>
                </a:solidFill>
              </a:rPr>
              <a:t>Expired-Grace</a:t>
            </a:r>
          </a:p>
          <a:p>
            <a:r>
              <a:rPr lang="en-US" sz="3200" dirty="0">
                <a:solidFill>
                  <a:schemeClr val="tx2">
                    <a:lumMod val="75000"/>
                  </a:schemeClr>
                </a:solidFill>
              </a:rPr>
              <a:t>Expired</a:t>
            </a:r>
          </a:p>
          <a:p>
            <a:r>
              <a:rPr lang="en-US" sz="3200" dirty="0">
                <a:solidFill>
                  <a:schemeClr val="tx2">
                    <a:lumMod val="75000"/>
                  </a:schemeClr>
                </a:solidFill>
              </a:rPr>
              <a:t>Probation</a:t>
            </a:r>
          </a:p>
          <a:p>
            <a:r>
              <a:rPr lang="en-US" sz="3200" dirty="0">
                <a:solidFill>
                  <a:schemeClr val="tx2">
                    <a:lumMod val="75000"/>
                  </a:schemeClr>
                </a:solidFill>
              </a:rPr>
              <a:t>Suspended</a:t>
            </a:r>
          </a:p>
          <a:p>
            <a:r>
              <a:rPr lang="en-US" sz="3200" dirty="0">
                <a:solidFill>
                  <a:schemeClr val="tx2">
                    <a:lumMod val="75000"/>
                  </a:schemeClr>
                </a:solidFill>
              </a:rPr>
              <a:t>Revoked</a:t>
            </a:r>
          </a:p>
          <a:p>
            <a:endParaRPr lang="en-US" sz="1800" dirty="0">
              <a:solidFill>
                <a:schemeClr val="tx2">
                  <a:lumMod val="75000"/>
                </a:schemeClr>
              </a:solidFill>
            </a:endParaRPr>
          </a:p>
        </p:txBody>
      </p:sp>
    </p:spTree>
    <p:extLst>
      <p:ext uri="{BB962C8B-B14F-4D97-AF65-F5344CB8AC3E}">
        <p14:creationId xmlns:p14="http://schemas.microsoft.com/office/powerpoint/2010/main" val="798571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All Licensees Holding Active Licenses Must Have:</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21393246"/>
              </p:ext>
            </p:extLst>
          </p:nvPr>
        </p:nvGraphicFramePr>
        <p:xfrm>
          <a:off x="533400" y="1905000"/>
          <a:ext cx="8007350" cy="3415505"/>
        </p:xfrm>
        <a:graphic>
          <a:graphicData uri="http://schemas.openxmlformats.org/drawingml/2006/table">
            <a:tbl>
              <a:tblPr/>
              <a:tblGrid>
                <a:gridCol w="5261196"/>
                <a:gridCol w="2746154"/>
              </a:tblGrid>
              <a:tr h="824432">
                <a:tc>
                  <a:txBody>
                    <a:bodyPr/>
                    <a:lstStyle/>
                    <a:p>
                      <a:pPr algn="ctr" fontAlgn="ctr"/>
                      <a:r>
                        <a:rPr lang="en-US" sz="2000" b="0" i="0" u="none" strike="noStrike" dirty="0">
                          <a:solidFill>
                            <a:srgbClr val="000000"/>
                          </a:solidFill>
                          <a:effectLst/>
                          <a:latin typeface="Open Sans"/>
                        </a:rPr>
                        <a:t>80 Approved Hours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000" b="0" i="0" u="none" strike="noStrike" dirty="0">
                          <a:solidFill>
                            <a:srgbClr val="000000"/>
                          </a:solidFill>
                          <a:effectLst/>
                          <a:latin typeface="Calibri"/>
                        </a:rPr>
                        <a:t>add 8 penalty hours </a:t>
                      </a:r>
                      <a:endParaRPr lang="en-US" sz="2000" b="0" i="0" u="none" strike="noStrike" dirty="0" smtClean="0">
                        <a:solidFill>
                          <a:srgbClr val="000000"/>
                        </a:solidFill>
                        <a:effectLst/>
                        <a:latin typeface="Calibri"/>
                      </a:endParaRPr>
                    </a:p>
                    <a:p>
                      <a:pPr algn="ctr" fontAlgn="ctr"/>
                      <a:r>
                        <a:rPr lang="en-US" sz="2000" b="0" i="0" u="none" strike="noStrike" dirty="0" smtClean="0">
                          <a:solidFill>
                            <a:srgbClr val="000000"/>
                          </a:solidFill>
                          <a:effectLst/>
                          <a:latin typeface="Calibri"/>
                        </a:rPr>
                        <a:t>if </a:t>
                      </a:r>
                      <a:r>
                        <a:rPr lang="en-US" sz="2000" b="0" i="0" u="none" strike="noStrike" dirty="0">
                          <a:solidFill>
                            <a:srgbClr val="000000"/>
                          </a:solidFill>
                          <a:effectLst/>
                          <a:latin typeface="Calibri"/>
                        </a:rPr>
                        <a:t>you don’t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r>
              <a:tr h="942209">
                <a:tc>
                  <a:txBody>
                    <a:bodyPr/>
                    <a:lstStyle/>
                    <a:p>
                      <a:pPr algn="ctr" fontAlgn="ctr"/>
                      <a:r>
                        <a:rPr lang="en-US" sz="2000" b="0" i="0" u="none" strike="noStrike" dirty="0">
                          <a:solidFill>
                            <a:srgbClr val="000000"/>
                          </a:solidFill>
                          <a:effectLst/>
                          <a:latin typeface="Open Sans"/>
                        </a:rPr>
                        <a:t>40 Technical Hours (A&amp;A, Taxes, Ethics &amp; Management Advisory)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fontAlgn="ctr"/>
                      <a:r>
                        <a:rPr lang="en-US" sz="2000" b="0" i="0" u="none" strike="noStrike" dirty="0">
                          <a:solidFill>
                            <a:srgbClr val="000000"/>
                          </a:solidFill>
                          <a:effectLst/>
                          <a:latin typeface="Calibri"/>
                        </a:rPr>
                        <a:t>add 8 penalty hours </a:t>
                      </a:r>
                      <a:endParaRPr lang="en-US" sz="2000" b="0" i="0" u="none" strike="noStrike" dirty="0" smtClean="0">
                        <a:solidFill>
                          <a:srgbClr val="000000"/>
                        </a:solidFill>
                        <a:effectLst/>
                        <a:latin typeface="Calibri"/>
                      </a:endParaRPr>
                    </a:p>
                    <a:p>
                      <a:pPr algn="ctr" fontAlgn="ctr"/>
                      <a:r>
                        <a:rPr lang="en-US" sz="2000" b="0" i="0" u="none" strike="noStrike" dirty="0" smtClean="0">
                          <a:solidFill>
                            <a:srgbClr val="000000"/>
                          </a:solidFill>
                          <a:effectLst/>
                          <a:latin typeface="Calibri"/>
                        </a:rPr>
                        <a:t>if </a:t>
                      </a:r>
                      <a:r>
                        <a:rPr lang="en-US" sz="2000" b="0" i="0" u="none" strike="noStrike" dirty="0">
                          <a:solidFill>
                            <a:srgbClr val="000000"/>
                          </a:solidFill>
                          <a:effectLst/>
                          <a:latin typeface="Calibri"/>
                        </a:rPr>
                        <a:t>you don’t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C4D79B"/>
                    </a:solidFill>
                  </a:tcPr>
                </a:tc>
              </a:tr>
              <a:tr h="824432">
                <a:tc>
                  <a:txBody>
                    <a:bodyPr/>
                    <a:lstStyle/>
                    <a:p>
                      <a:pPr algn="ctr" fontAlgn="ctr"/>
                      <a:r>
                        <a:rPr lang="en-US" sz="2000" b="0" i="0" u="none" strike="noStrike">
                          <a:solidFill>
                            <a:srgbClr val="000000"/>
                          </a:solidFill>
                          <a:effectLst/>
                          <a:latin typeface="Open Sans"/>
                        </a:rPr>
                        <a:t>2 Hours State Specific Ethics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000" b="0" i="0" u="none" strike="noStrike" dirty="0">
                          <a:solidFill>
                            <a:srgbClr val="000000"/>
                          </a:solidFill>
                          <a:effectLst/>
                          <a:latin typeface="Calibri"/>
                        </a:rPr>
                        <a:t>add 8 penalty hours </a:t>
                      </a:r>
                      <a:endParaRPr lang="en-US" sz="2000" b="0" i="0" u="none" strike="noStrike" dirty="0" smtClean="0">
                        <a:solidFill>
                          <a:srgbClr val="000000"/>
                        </a:solidFill>
                        <a:effectLst/>
                        <a:latin typeface="Calibri"/>
                      </a:endParaRPr>
                    </a:p>
                    <a:p>
                      <a:pPr algn="ctr" fontAlgn="ctr"/>
                      <a:r>
                        <a:rPr lang="en-US" sz="2000" b="0" i="0" u="none" strike="noStrike" dirty="0" smtClean="0">
                          <a:solidFill>
                            <a:srgbClr val="000000"/>
                          </a:solidFill>
                          <a:effectLst/>
                          <a:latin typeface="Calibri"/>
                        </a:rPr>
                        <a:t>if </a:t>
                      </a:r>
                      <a:r>
                        <a:rPr lang="en-US" sz="2000" b="0" i="0" u="none" strike="noStrike" dirty="0">
                          <a:solidFill>
                            <a:srgbClr val="000000"/>
                          </a:solidFill>
                          <a:effectLst/>
                          <a:latin typeface="Calibri"/>
                        </a:rPr>
                        <a:t>you don’t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r>
              <a:tr h="824432">
                <a:tc>
                  <a:txBody>
                    <a:bodyPr/>
                    <a:lstStyle/>
                    <a:p>
                      <a:pPr algn="ctr" fontAlgn="ctr"/>
                      <a:r>
                        <a:rPr lang="en-US" sz="2000" b="0" i="0" u="none" strike="noStrike">
                          <a:solidFill>
                            <a:srgbClr val="000000"/>
                          </a:solidFill>
                          <a:effectLst/>
                          <a:latin typeface="Open Sans"/>
                        </a:rPr>
                        <a:t>Minimum of 20 Hours Each Year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fontAlgn="ctr"/>
                      <a:r>
                        <a:rPr lang="en-US" sz="2000" b="0" i="0" u="none" strike="noStrike" dirty="0">
                          <a:solidFill>
                            <a:srgbClr val="000000"/>
                          </a:solidFill>
                          <a:effectLst/>
                          <a:latin typeface="Calibri"/>
                        </a:rPr>
                        <a:t>add 8 penalty hours </a:t>
                      </a:r>
                      <a:endParaRPr lang="en-US" sz="2000" b="0" i="0" u="none" strike="noStrike" dirty="0" smtClean="0">
                        <a:solidFill>
                          <a:srgbClr val="000000"/>
                        </a:solidFill>
                        <a:effectLst/>
                        <a:latin typeface="Calibri"/>
                      </a:endParaRPr>
                    </a:p>
                    <a:p>
                      <a:pPr algn="ctr" fontAlgn="ctr"/>
                      <a:r>
                        <a:rPr lang="en-US" sz="2000" b="0" i="0" u="none" strike="noStrike" dirty="0" smtClean="0">
                          <a:solidFill>
                            <a:srgbClr val="000000"/>
                          </a:solidFill>
                          <a:effectLst/>
                          <a:latin typeface="Calibri"/>
                        </a:rPr>
                        <a:t>if </a:t>
                      </a:r>
                      <a:r>
                        <a:rPr lang="en-US" sz="2000" b="0" i="0" u="none" strike="noStrike" dirty="0">
                          <a:solidFill>
                            <a:srgbClr val="000000"/>
                          </a:solidFill>
                          <a:effectLst/>
                          <a:latin typeface="Calibri"/>
                        </a:rPr>
                        <a:t>you don’t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C4D79B"/>
                    </a:solidFill>
                  </a:tcPr>
                </a:tc>
              </a:tr>
            </a:tbl>
          </a:graphicData>
        </a:graphic>
      </p:graphicFrame>
      <p:sp>
        <p:nvSpPr>
          <p:cNvPr id="7" name="Title 3"/>
          <p:cNvSpPr>
            <a:spLocks noGrp="1"/>
          </p:cNvSpPr>
          <p:nvPr>
            <p:ph type="title"/>
          </p:nvPr>
        </p:nvSpPr>
        <p:spPr>
          <a:xfrm>
            <a:off x="152400" y="177803"/>
            <a:ext cx="8839200" cy="825500"/>
          </a:xfrm>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Continuing Professional Education</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11464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6200" y="224456"/>
            <a:ext cx="8839200" cy="8255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PermianSlabSerifTypeface" pitchFamily="50" charset="0"/>
                <a:ea typeface="+mj-ea"/>
                <a:cs typeface="+mj-cs"/>
              </a:defRPr>
            </a:lvl1pPr>
          </a:lstStyle>
          <a:p>
            <a:r>
              <a:rPr lang="en-US" dirty="0" smtClean="0">
                <a:latin typeface="Open Sans" panose="020B0606030504020204" pitchFamily="34" charset="0"/>
                <a:ea typeface="Open Sans" panose="020B0606030504020204" pitchFamily="34" charset="0"/>
                <a:cs typeface="Open Sans" panose="020B0606030504020204" pitchFamily="34" charset="0"/>
              </a:rPr>
              <a:t>How do Carryover Hours Fit In?</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800" y="1066800"/>
            <a:ext cx="620098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14701" y="1371600"/>
            <a:ext cx="2514600" cy="3046988"/>
          </a:xfrm>
          <a:prstGeom prst="rect">
            <a:avLst/>
          </a:prstGeom>
          <a:noFill/>
        </p:spPr>
        <p:txBody>
          <a:bodyPr wrap="square" rtlCol="0">
            <a:spAutoFit/>
          </a:bodyPr>
          <a:lstStyle/>
          <a:p>
            <a:r>
              <a:rPr lang="en-US" sz="3200" dirty="0" smtClean="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Let’s take the mystery out of applying carryover CPE credits.</a:t>
            </a:r>
            <a:endParaRPr lang="en-US" sz="32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3512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The Basics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p:cNvSpPr txBox="1"/>
          <p:nvPr/>
        </p:nvSpPr>
        <p:spPr>
          <a:xfrm>
            <a:off x="457198" y="1219200"/>
            <a:ext cx="7696201" cy="4524315"/>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You must have </a:t>
            </a:r>
            <a:r>
              <a:rPr lang="en-US" sz="2400" dirty="0" smtClean="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earned</a:t>
            </a:r>
            <a:r>
              <a:rPr lang="en-US" sz="2400" dirty="0" smtClean="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 more than 80 hours during your previous two-year reporting period to qualify for carryover CPE credits. </a:t>
            </a:r>
            <a:r>
              <a:rPr lang="en-US" sz="2400" dirty="0" smtClean="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This doesn’t include credits carried forward from the last renewal.</a:t>
            </a:r>
          </a:p>
          <a:p>
            <a:pPr marL="457200" indent="-457200">
              <a:buFont typeface="Arial" panose="020B0604020202020204" pitchFamily="34" charset="0"/>
              <a:buChar char="•"/>
            </a:pPr>
            <a:r>
              <a:rPr lang="en-US" sz="24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Up to 24 hours can be carried forward, but they will not satisfy the technical or yearly minimums.</a:t>
            </a:r>
          </a:p>
          <a:p>
            <a:pPr marL="457200" indent="-457200">
              <a:buFont typeface="Arial" panose="020B0604020202020204" pitchFamily="34" charset="0"/>
              <a:buChar char="•"/>
            </a:pPr>
            <a:r>
              <a:rPr lang="en-US" sz="2400" dirty="0" smtClean="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Carryover </a:t>
            </a:r>
            <a:r>
              <a:rPr lang="en-US" sz="24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will never increase your total to more than 80 hours.</a:t>
            </a:r>
          </a:p>
          <a:p>
            <a:pPr marL="457200" indent="-457200">
              <a:buFont typeface="Arial" panose="020B0604020202020204" pitchFamily="34" charset="0"/>
              <a:buChar char="•"/>
            </a:pPr>
            <a:r>
              <a:rPr lang="en-US" sz="2400" dirty="0" smtClean="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Once used, the carryover is gone—you cannot use carryover for the next renewal cycle.</a:t>
            </a:r>
          </a:p>
          <a:p>
            <a:pPr marL="457200" indent="-457200">
              <a:buFont typeface="Arial" panose="020B0604020202020204" pitchFamily="34" charset="0"/>
              <a:buChar char="•"/>
            </a:pPr>
            <a:endParaRPr lang="en-US" sz="24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827325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So You Say You’ve Done Your CPE...</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p:txBody>
          <a:bodyPr>
            <a:normAutofit/>
          </a:bodyPr>
          <a:lstStyle/>
          <a:p>
            <a:pPr marL="0" indent="0">
              <a:buNone/>
            </a:pPr>
            <a:r>
              <a:rPr lang="en-US" sz="3200" dirty="0" smtClean="0">
                <a:solidFill>
                  <a:schemeClr val="tx2">
                    <a:lumMod val="75000"/>
                  </a:schemeClr>
                </a:solidFill>
              </a:rPr>
              <a:t>Each Spring, the Board chooses </a:t>
            </a:r>
            <a:r>
              <a:rPr lang="en-US" sz="3200" b="1" dirty="0" smtClean="0">
                <a:solidFill>
                  <a:schemeClr val="tx2">
                    <a:lumMod val="75000"/>
                  </a:schemeClr>
                </a:solidFill>
                <a:effectLst>
                  <a:outerShdw blurRad="38100" dist="38100" dir="2700000" algn="tl">
                    <a:srgbClr val="000000">
                      <a:alpha val="43137"/>
                    </a:srgbClr>
                  </a:outerShdw>
                </a:effectLst>
              </a:rPr>
              <a:t>10% </a:t>
            </a:r>
            <a:r>
              <a:rPr lang="en-US" sz="3200" dirty="0" smtClean="0">
                <a:solidFill>
                  <a:schemeClr val="tx2">
                    <a:lumMod val="75000"/>
                  </a:schemeClr>
                </a:solidFill>
              </a:rPr>
              <a:t>of renewing licenses for AUDIT.</a:t>
            </a:r>
          </a:p>
          <a:p>
            <a:pPr marL="0" indent="0">
              <a:buNone/>
            </a:pPr>
            <a:endParaRPr lang="en-US" sz="3200" dirty="0">
              <a:solidFill>
                <a:schemeClr val="tx2">
                  <a:lumMod val="75000"/>
                </a:schemeClr>
              </a:solidFill>
            </a:endParaRPr>
          </a:p>
          <a:p>
            <a:pPr marL="0" indent="0">
              <a:buNone/>
            </a:pPr>
            <a:r>
              <a:rPr lang="en-US" sz="3200" i="1" dirty="0" smtClean="0">
                <a:solidFill>
                  <a:schemeClr val="tx2">
                    <a:lumMod val="75000"/>
                  </a:schemeClr>
                </a:solidFill>
              </a:rPr>
              <a:t>What happens if you are chosen?</a:t>
            </a:r>
          </a:p>
          <a:p>
            <a:endParaRPr lang="en-US" sz="3200" dirty="0" smtClean="0">
              <a:solidFill>
                <a:schemeClr val="tx2">
                  <a:lumMod val="75000"/>
                </a:schemeClr>
              </a:solidFill>
            </a:endParaRPr>
          </a:p>
          <a:p>
            <a:endParaRPr lang="en-US" sz="3200" dirty="0">
              <a:solidFill>
                <a:schemeClr val="tx2">
                  <a:lumMod val="75000"/>
                </a:schemeClr>
              </a:solidFill>
            </a:endParaRPr>
          </a:p>
        </p:txBody>
      </p:sp>
    </p:spTree>
    <p:extLst>
      <p:ext uri="{BB962C8B-B14F-4D97-AF65-F5344CB8AC3E}">
        <p14:creationId xmlns:p14="http://schemas.microsoft.com/office/powerpoint/2010/main" val="1827445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CPE Audit</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2">
                    <a:lumMod val="75000"/>
                  </a:schemeClr>
                </a:solidFill>
              </a:rPr>
              <a:t>The Education Coordinator sends a letter of notification with a due date for submission</a:t>
            </a:r>
          </a:p>
          <a:p>
            <a:endParaRPr lang="en-US" dirty="0" smtClean="0">
              <a:solidFill>
                <a:schemeClr val="tx2">
                  <a:lumMod val="75000"/>
                </a:schemeClr>
              </a:solidFill>
            </a:endParaRPr>
          </a:p>
          <a:p>
            <a:r>
              <a:rPr lang="en-US" dirty="0" smtClean="0">
                <a:solidFill>
                  <a:schemeClr val="tx2">
                    <a:lumMod val="75000"/>
                  </a:schemeClr>
                </a:solidFill>
              </a:rPr>
              <a:t>Followed up with emailed reminders</a:t>
            </a:r>
          </a:p>
          <a:p>
            <a:endParaRPr lang="en-US" dirty="0" smtClean="0">
              <a:solidFill>
                <a:schemeClr val="tx2">
                  <a:lumMod val="75000"/>
                </a:schemeClr>
              </a:solidFill>
            </a:endParaRPr>
          </a:p>
          <a:p>
            <a:r>
              <a:rPr lang="en-US" dirty="0" smtClean="0">
                <a:solidFill>
                  <a:schemeClr val="tx2">
                    <a:lumMod val="75000"/>
                  </a:schemeClr>
                </a:solidFill>
              </a:rPr>
              <a:t>You’re required to submit a list of your credits, answer questions relevant to CPE requirements, and provide a certificate for each course</a:t>
            </a:r>
          </a:p>
          <a:p>
            <a:endParaRPr lang="en-US" dirty="0" smtClean="0">
              <a:solidFill>
                <a:schemeClr val="tx2">
                  <a:lumMod val="75000"/>
                </a:schemeClr>
              </a:solidFill>
            </a:endParaRPr>
          </a:p>
          <a:p>
            <a:r>
              <a:rPr lang="en-US" dirty="0" smtClean="0">
                <a:solidFill>
                  <a:schemeClr val="tx2">
                    <a:lumMod val="75000"/>
                  </a:schemeClr>
                </a:solidFill>
              </a:rPr>
              <a:t>Submit by mail, email, or tn.cpetracker.com</a:t>
            </a:r>
          </a:p>
          <a:p>
            <a:endParaRPr lang="en-US" dirty="0" smtClean="0">
              <a:solidFill>
                <a:schemeClr val="tx2">
                  <a:lumMod val="75000"/>
                </a:schemeClr>
              </a:solidFill>
            </a:endParaRPr>
          </a:p>
          <a:p>
            <a:r>
              <a:rPr lang="en-US" dirty="0" smtClean="0">
                <a:solidFill>
                  <a:schemeClr val="tx2">
                    <a:lumMod val="75000"/>
                  </a:schemeClr>
                </a:solidFill>
              </a:rPr>
              <a:t>You’ll </a:t>
            </a:r>
            <a:r>
              <a:rPr lang="en-US" dirty="0">
                <a:solidFill>
                  <a:schemeClr val="tx2">
                    <a:lumMod val="75000"/>
                  </a:schemeClr>
                </a:solidFill>
              </a:rPr>
              <a:t>receive a letter with the audit </a:t>
            </a:r>
            <a:r>
              <a:rPr lang="en-US" dirty="0" smtClean="0">
                <a:solidFill>
                  <a:schemeClr val="tx2">
                    <a:lumMod val="75000"/>
                  </a:schemeClr>
                </a:solidFill>
              </a:rPr>
              <a:t>result</a:t>
            </a:r>
          </a:p>
          <a:p>
            <a:endParaRPr lang="en-US" dirty="0">
              <a:solidFill>
                <a:schemeClr val="tx2">
                  <a:lumMod val="75000"/>
                </a:schemeClr>
              </a:solidFill>
            </a:endParaRPr>
          </a:p>
          <a:p>
            <a:r>
              <a:rPr lang="en-US" dirty="0">
                <a:solidFill>
                  <a:schemeClr val="tx2">
                    <a:lumMod val="75000"/>
                  </a:schemeClr>
                </a:solidFill>
              </a:rPr>
              <a:t>If penalty hours are added, you’ll have 180 days to comply</a:t>
            </a:r>
          </a:p>
          <a:p>
            <a:endParaRPr lang="en-US" dirty="0">
              <a:solidFill>
                <a:schemeClr val="tx2">
                  <a:lumMod val="75000"/>
                </a:schemeClr>
              </a:solidFill>
            </a:endParaRPr>
          </a:p>
        </p:txBody>
      </p:sp>
    </p:spTree>
    <p:extLst>
      <p:ext uri="{BB962C8B-B14F-4D97-AF65-F5344CB8AC3E}">
        <p14:creationId xmlns:p14="http://schemas.microsoft.com/office/powerpoint/2010/main" val="1266903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CPE Audit</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609600" y="1219200"/>
            <a:ext cx="7696200" cy="4958465"/>
          </a:xfrm>
        </p:spPr>
        <p:txBody>
          <a:bodyPr>
            <a:normAutofit/>
          </a:bodyPr>
          <a:lstStyle/>
          <a:p>
            <a:pPr marL="0" indent="0" algn="ctr">
              <a:buNone/>
            </a:pPr>
            <a:r>
              <a:rPr lang="en-US" dirty="0" smtClean="0">
                <a:solidFill>
                  <a:schemeClr val="tx2">
                    <a:lumMod val="75000"/>
                  </a:schemeClr>
                </a:solidFill>
              </a:rPr>
              <a:t>Don’t be a complaint statistic!</a:t>
            </a:r>
          </a:p>
          <a:p>
            <a:pPr marL="0" indent="0">
              <a:buNone/>
            </a:pPr>
            <a:endParaRPr lang="en-US" dirty="0">
              <a:solidFill>
                <a:schemeClr val="tx2">
                  <a:lumMod val="75000"/>
                </a:schemeClr>
              </a:solidFill>
            </a:endParaRPr>
          </a:p>
          <a:p>
            <a:pPr marL="0" indent="0">
              <a:buNone/>
            </a:pPr>
            <a:r>
              <a:rPr lang="en-US" dirty="0" smtClean="0">
                <a:solidFill>
                  <a:schemeClr val="tx2">
                    <a:lumMod val="75000"/>
                  </a:schemeClr>
                </a:solidFill>
              </a:rPr>
              <a:t>You </a:t>
            </a:r>
            <a:r>
              <a:rPr lang="en-US" b="1" dirty="0" smtClean="0">
                <a:solidFill>
                  <a:schemeClr val="tx2">
                    <a:lumMod val="75000"/>
                  </a:schemeClr>
                </a:solidFill>
              </a:rPr>
              <a:t>must</a:t>
            </a:r>
            <a:r>
              <a:rPr lang="en-US" dirty="0" smtClean="0">
                <a:solidFill>
                  <a:schemeClr val="tx2">
                    <a:lumMod val="75000"/>
                  </a:schemeClr>
                </a:solidFill>
              </a:rPr>
              <a:t> respond to the audit, even if you didn’t </a:t>
            </a:r>
          </a:p>
          <a:p>
            <a:pPr marL="0" indent="0">
              <a:buNone/>
            </a:pPr>
            <a:r>
              <a:rPr lang="en-US" dirty="0" smtClean="0">
                <a:solidFill>
                  <a:schemeClr val="tx2">
                    <a:lumMod val="75000"/>
                  </a:schemeClr>
                </a:solidFill>
              </a:rPr>
              <a:t>get all your CPE</a:t>
            </a:r>
          </a:p>
          <a:p>
            <a:pPr marL="0" indent="0">
              <a:buNone/>
            </a:pPr>
            <a:endParaRPr lang="en-US" dirty="0">
              <a:solidFill>
                <a:schemeClr val="tx2">
                  <a:lumMod val="75000"/>
                </a:schemeClr>
              </a:solidFill>
            </a:endParaRPr>
          </a:p>
          <a:p>
            <a:pPr marL="0" indent="0">
              <a:buNone/>
            </a:pPr>
            <a:r>
              <a:rPr lang="en-US" dirty="0" smtClean="0">
                <a:solidFill>
                  <a:schemeClr val="tx2">
                    <a:lumMod val="75000"/>
                  </a:schemeClr>
                </a:solidFill>
              </a:rPr>
              <a:t>Complaints are opened against licensees who </a:t>
            </a:r>
          </a:p>
          <a:p>
            <a:pPr marL="0" indent="0">
              <a:buNone/>
            </a:pPr>
            <a:r>
              <a:rPr lang="en-US" dirty="0" smtClean="0">
                <a:solidFill>
                  <a:schemeClr val="tx2">
                    <a:lumMod val="75000"/>
                  </a:schemeClr>
                </a:solidFill>
              </a:rPr>
              <a:t>fail to respond or fail to complete penalty hours </a:t>
            </a:r>
          </a:p>
          <a:p>
            <a:pPr marL="0" indent="0">
              <a:buNone/>
            </a:pPr>
            <a:r>
              <a:rPr lang="en-US" dirty="0" smtClean="0">
                <a:solidFill>
                  <a:schemeClr val="tx2">
                    <a:lumMod val="75000"/>
                  </a:schemeClr>
                </a:solidFill>
              </a:rPr>
              <a:t>in 180 days</a:t>
            </a:r>
          </a:p>
          <a:p>
            <a:pPr marL="0" indent="0">
              <a:buNone/>
            </a:pPr>
            <a:endParaRPr lang="en-US" dirty="0">
              <a:solidFill>
                <a:schemeClr val="tx2">
                  <a:lumMod val="75000"/>
                </a:schemeClr>
              </a:solidFill>
            </a:endParaRPr>
          </a:p>
        </p:txBody>
      </p:sp>
    </p:spTree>
    <p:extLst>
      <p:ext uri="{BB962C8B-B14F-4D97-AF65-F5344CB8AC3E}">
        <p14:creationId xmlns:p14="http://schemas.microsoft.com/office/powerpoint/2010/main" val="3415557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mn-lt"/>
              </a:rPr>
              <a:t>CPE For Reactivation</a:t>
            </a:r>
            <a:endParaRPr lang="en-US" dirty="0">
              <a:latin typeface="+mn-lt"/>
            </a:endParaRPr>
          </a:p>
        </p:txBody>
      </p:sp>
      <p:sp>
        <p:nvSpPr>
          <p:cNvPr id="3" name="Content Placeholder 2"/>
          <p:cNvSpPr>
            <a:spLocks noGrp="1"/>
          </p:cNvSpPr>
          <p:nvPr>
            <p:ph idx="1"/>
          </p:nvPr>
        </p:nvSpPr>
        <p:spPr/>
        <p:txBody>
          <a:bodyPr>
            <a:normAutofit/>
          </a:bodyPr>
          <a:lstStyle/>
          <a:p>
            <a:pPr marL="0" indent="0">
              <a:buNone/>
            </a:pPr>
            <a:r>
              <a:rPr lang="en-US" b="1" dirty="0">
                <a:solidFill>
                  <a:schemeClr val="tx2">
                    <a:lumMod val="75000"/>
                  </a:schemeClr>
                </a:solidFill>
                <a:latin typeface="+mn-lt"/>
              </a:rPr>
              <a:t>Reactivate:</a:t>
            </a:r>
          </a:p>
          <a:p>
            <a:endParaRPr lang="en-US" dirty="0" smtClean="0">
              <a:solidFill>
                <a:schemeClr val="tx2">
                  <a:lumMod val="75000"/>
                </a:schemeClr>
              </a:solidFill>
              <a:latin typeface="+mn-lt"/>
            </a:endParaRPr>
          </a:p>
          <a:p>
            <a:r>
              <a:rPr lang="en-US" dirty="0" smtClean="0">
                <a:solidFill>
                  <a:schemeClr val="tx2">
                    <a:lumMod val="75000"/>
                  </a:schemeClr>
                </a:solidFill>
                <a:latin typeface="+mn-lt"/>
              </a:rPr>
              <a:t>You </a:t>
            </a:r>
            <a:r>
              <a:rPr lang="en-US" dirty="0">
                <a:solidFill>
                  <a:schemeClr val="tx2">
                    <a:lumMod val="75000"/>
                  </a:schemeClr>
                </a:solidFill>
                <a:latin typeface="+mn-lt"/>
              </a:rPr>
              <a:t>must have a viable license (Inactive or Closed)</a:t>
            </a:r>
          </a:p>
          <a:p>
            <a:endParaRPr lang="en-US" dirty="0" smtClean="0">
              <a:solidFill>
                <a:schemeClr val="tx2">
                  <a:lumMod val="75000"/>
                </a:schemeClr>
              </a:solidFill>
              <a:latin typeface="+mn-lt"/>
            </a:endParaRPr>
          </a:p>
          <a:p>
            <a:r>
              <a:rPr lang="en-US" dirty="0" smtClean="0">
                <a:solidFill>
                  <a:schemeClr val="tx2">
                    <a:lumMod val="75000"/>
                  </a:schemeClr>
                </a:solidFill>
                <a:latin typeface="+mn-lt"/>
              </a:rPr>
              <a:t>Complete </a:t>
            </a:r>
            <a:r>
              <a:rPr lang="en-US" dirty="0">
                <a:solidFill>
                  <a:schemeClr val="tx2">
                    <a:lumMod val="75000"/>
                  </a:schemeClr>
                </a:solidFill>
                <a:latin typeface="+mn-lt"/>
              </a:rPr>
              <a:t>80 hours of technical CPE within 24 months of </a:t>
            </a:r>
            <a:r>
              <a:rPr lang="en-US" dirty="0" smtClean="0">
                <a:solidFill>
                  <a:schemeClr val="tx2">
                    <a:lumMod val="75000"/>
                  </a:schemeClr>
                </a:solidFill>
                <a:latin typeface="+mn-lt"/>
              </a:rPr>
              <a:t>application.  </a:t>
            </a:r>
            <a:r>
              <a:rPr lang="en-US" dirty="0">
                <a:solidFill>
                  <a:schemeClr val="tx2">
                    <a:lumMod val="75000"/>
                  </a:schemeClr>
                </a:solidFill>
                <a:latin typeface="+mn-lt"/>
              </a:rPr>
              <a:t>This CPE counts toward your renewal hours.</a:t>
            </a:r>
          </a:p>
          <a:p>
            <a:endParaRPr lang="en-US" dirty="0" smtClean="0">
              <a:solidFill>
                <a:schemeClr val="tx2">
                  <a:lumMod val="75000"/>
                </a:schemeClr>
              </a:solidFill>
              <a:latin typeface="+mn-lt"/>
            </a:endParaRPr>
          </a:p>
          <a:p>
            <a:r>
              <a:rPr lang="en-US" dirty="0" smtClean="0">
                <a:solidFill>
                  <a:schemeClr val="tx2">
                    <a:lumMod val="75000"/>
                  </a:schemeClr>
                </a:solidFill>
                <a:latin typeface="+mn-lt"/>
              </a:rPr>
              <a:t>Pay </a:t>
            </a:r>
            <a:r>
              <a:rPr lang="en-US" dirty="0">
                <a:solidFill>
                  <a:schemeClr val="tx2">
                    <a:lumMod val="75000"/>
                  </a:schemeClr>
                </a:solidFill>
                <a:latin typeface="+mn-lt"/>
              </a:rPr>
              <a:t>a $110 fee if license is closed</a:t>
            </a:r>
          </a:p>
        </p:txBody>
      </p:sp>
    </p:spTree>
    <p:extLst>
      <p:ext uri="{BB962C8B-B14F-4D97-AF65-F5344CB8AC3E}">
        <p14:creationId xmlns:p14="http://schemas.microsoft.com/office/powerpoint/2010/main" val="3565968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057400"/>
            <a:ext cx="7696200" cy="2235200"/>
          </a:xfrm>
        </p:spPr>
        <p:txBody>
          <a:bodyPr/>
          <a:lstStyle/>
          <a:p>
            <a:pPr algn="ctr"/>
            <a:r>
              <a:rPr lang="en-US" sz="4000" b="1" u="sng" dirty="0" smtClean="0">
                <a:solidFill>
                  <a:schemeClr val="tx2">
                    <a:lumMod val="75000"/>
                  </a:schemeClr>
                </a:solidFill>
              </a:rPr>
              <a:t>State Specific Ethics for the Tennessee CPA </a:t>
            </a:r>
            <a:r>
              <a:rPr lang="en-US" sz="4000" b="1" u="sng" dirty="0" smtClean="0">
                <a:solidFill>
                  <a:schemeClr val="tx2">
                    <a:lumMod val="75000"/>
                  </a:schemeClr>
                </a:solidFill>
              </a:rPr>
              <a:t/>
            </a:r>
            <a:br>
              <a:rPr lang="en-US" sz="4000" b="1" u="sng" dirty="0" smtClean="0">
                <a:solidFill>
                  <a:schemeClr val="tx2">
                    <a:lumMod val="75000"/>
                  </a:schemeClr>
                </a:solidFill>
              </a:rPr>
            </a:br>
            <a:r>
              <a:rPr lang="en-US" sz="4000" b="1" u="sng" dirty="0" smtClean="0">
                <a:solidFill>
                  <a:schemeClr val="tx2">
                    <a:lumMod val="75000"/>
                  </a:schemeClr>
                </a:solidFill>
              </a:rPr>
              <a:t/>
            </a:r>
            <a:br>
              <a:rPr lang="en-US" sz="4000" b="1" u="sng" dirty="0" smtClean="0">
                <a:solidFill>
                  <a:schemeClr val="tx2">
                    <a:lumMod val="75000"/>
                  </a:schemeClr>
                </a:solidFill>
              </a:rPr>
            </a:br>
            <a:r>
              <a:rPr lang="en-US" sz="2800" b="1" u="sng" dirty="0" smtClean="0">
                <a:solidFill>
                  <a:schemeClr val="tx2">
                    <a:lumMod val="75000"/>
                  </a:schemeClr>
                </a:solidFill>
              </a:rPr>
              <a:t>A Presentation to the Tennessee Government Finance Officers Assoc.</a:t>
            </a:r>
            <a:endParaRPr lang="en-US" sz="2800" b="1" u="sng" dirty="0">
              <a:solidFill>
                <a:schemeClr val="tx2">
                  <a:lumMod val="75000"/>
                </a:schemeClr>
              </a:solidFill>
            </a:endParaRPr>
          </a:p>
        </p:txBody>
      </p:sp>
      <p:sp>
        <p:nvSpPr>
          <p:cNvPr id="6" name="Text Placeholder 11"/>
          <p:cNvSpPr>
            <a:spLocks noGrp="1"/>
          </p:cNvSpPr>
          <p:nvPr>
            <p:ph type="body" sz="quarter" idx="11"/>
          </p:nvPr>
        </p:nvSpPr>
        <p:spPr>
          <a:xfrm>
            <a:off x="762000" y="5029200"/>
            <a:ext cx="6781800" cy="1600200"/>
          </a:xfrm>
        </p:spPr>
        <p:txBody>
          <a:bodyPr anchor="b">
            <a:no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sz="1600" dirty="0"/>
          </a:p>
          <a:p>
            <a:pPr lvl="0"/>
            <a:endParaRPr lang="en-US" sz="2400" b="1" dirty="0" smtClean="0">
              <a:latin typeface="PermianSlabSerifTypeface"/>
            </a:endParaRPr>
          </a:p>
          <a:p>
            <a:pPr lvl="0"/>
            <a:r>
              <a:rPr lang="en-US" sz="2400" b="1" dirty="0" smtClean="0">
                <a:latin typeface="PermianSlabSerifTypeface"/>
              </a:rPr>
              <a:t>Wendy Garvin, Executive Director</a:t>
            </a:r>
            <a:endParaRPr lang="en-US" sz="2400" b="1" dirty="0">
              <a:latin typeface="PermianSlabSerifTypeface"/>
            </a:endParaRPr>
          </a:p>
          <a:p>
            <a:pPr lvl="0"/>
            <a:r>
              <a:rPr lang="en-US" sz="2400" b="1" dirty="0" smtClean="0">
                <a:latin typeface="PermianSlabSerifTypeface"/>
              </a:rPr>
              <a:t>Don </a:t>
            </a:r>
            <a:r>
              <a:rPr lang="en-US" sz="2400" b="1" dirty="0">
                <a:latin typeface="PermianSlabSerifTypeface"/>
              </a:rPr>
              <a:t>Mills, CPA, CFE, CFF</a:t>
            </a:r>
          </a:p>
          <a:p>
            <a:pPr lvl="0"/>
            <a:r>
              <a:rPr lang="en-US" sz="2400" b="1" dirty="0">
                <a:latin typeface="PermianSlabSerifTypeface"/>
              </a:rPr>
              <a:t>	TNSBA Investigator</a:t>
            </a:r>
          </a:p>
        </p:txBody>
      </p:sp>
    </p:spTree>
    <p:extLst>
      <p:ext uri="{BB962C8B-B14F-4D97-AF65-F5344CB8AC3E}">
        <p14:creationId xmlns:p14="http://schemas.microsoft.com/office/powerpoint/2010/main" val="3790856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mn-lt"/>
              </a:rPr>
              <a:t>CPE For Reinstatement</a:t>
            </a:r>
            <a:endParaRPr lang="en-US" dirty="0">
              <a:latin typeface="+mn-lt"/>
            </a:endParaRPr>
          </a:p>
        </p:txBody>
      </p:sp>
      <p:sp>
        <p:nvSpPr>
          <p:cNvPr id="3" name="Rectangle 2"/>
          <p:cNvSpPr/>
          <p:nvPr/>
        </p:nvSpPr>
        <p:spPr>
          <a:xfrm>
            <a:off x="152400" y="1190625"/>
            <a:ext cx="8305800" cy="3416320"/>
          </a:xfrm>
          <a:prstGeom prst="rect">
            <a:avLst/>
          </a:prstGeom>
        </p:spPr>
        <p:txBody>
          <a:bodyPr wrap="square">
            <a:spAutoFit/>
          </a:bodyPr>
          <a:lstStyle/>
          <a:p>
            <a:pPr>
              <a:defRPr/>
            </a:pPr>
            <a:r>
              <a:rPr lang="en-US" sz="2400" b="1" dirty="0">
                <a:solidFill>
                  <a:schemeClr val="tx2">
                    <a:lumMod val="75000"/>
                  </a:schemeClr>
                </a:solidFill>
                <a:ea typeface="Open Sans" panose="020B0606030504020204" pitchFamily="34" charset="0"/>
                <a:cs typeface="Open Sans" panose="020B0606030504020204" pitchFamily="34" charset="0"/>
              </a:rPr>
              <a:t>Reinstate:</a:t>
            </a:r>
          </a:p>
          <a:p>
            <a:pPr marL="514350" indent="-514350">
              <a:buFont typeface="+mj-lt"/>
              <a:buAutoNum type="arabicPeriod"/>
              <a:defRPr/>
            </a:pPr>
            <a:endParaRPr lang="en-US" sz="2400" dirty="0" smtClean="0">
              <a:solidFill>
                <a:schemeClr val="tx2">
                  <a:lumMod val="75000"/>
                </a:schemeClr>
              </a:solidFill>
              <a:ea typeface="Open Sans" panose="020B0606030504020204" pitchFamily="34" charset="0"/>
              <a:cs typeface="Open Sans" panose="020B0606030504020204" pitchFamily="34" charset="0"/>
            </a:endParaRPr>
          </a:p>
          <a:p>
            <a:pPr marL="514350" indent="-514350">
              <a:buFont typeface="+mj-lt"/>
              <a:buAutoNum type="arabicPeriod"/>
              <a:defRPr/>
            </a:pPr>
            <a:r>
              <a:rPr lang="en-US" sz="2400" dirty="0" smtClean="0">
                <a:solidFill>
                  <a:schemeClr val="tx2">
                    <a:lumMod val="75000"/>
                  </a:schemeClr>
                </a:solidFill>
                <a:ea typeface="Open Sans" panose="020B0606030504020204" pitchFamily="34" charset="0"/>
                <a:cs typeface="Open Sans" panose="020B0606030504020204" pitchFamily="34" charset="0"/>
              </a:rPr>
              <a:t>You </a:t>
            </a:r>
            <a:r>
              <a:rPr lang="en-US" sz="2400" dirty="0">
                <a:solidFill>
                  <a:schemeClr val="tx2">
                    <a:lumMod val="75000"/>
                  </a:schemeClr>
                </a:solidFill>
                <a:ea typeface="Open Sans" panose="020B0606030504020204" pitchFamily="34" charset="0"/>
                <a:cs typeface="Open Sans" panose="020B0606030504020204" pitchFamily="34" charset="0"/>
              </a:rPr>
              <a:t>do not have a viable license (Expired)</a:t>
            </a:r>
          </a:p>
          <a:p>
            <a:pPr marL="514350" indent="-514350">
              <a:buFont typeface="+mj-lt"/>
              <a:buAutoNum type="arabicPeriod"/>
              <a:defRPr/>
            </a:pPr>
            <a:r>
              <a:rPr lang="en-US" sz="2400" dirty="0">
                <a:solidFill>
                  <a:schemeClr val="tx2">
                    <a:lumMod val="75000"/>
                  </a:schemeClr>
                </a:solidFill>
                <a:ea typeface="Open Sans" panose="020B0606030504020204" pitchFamily="34" charset="0"/>
                <a:cs typeface="Open Sans" panose="020B0606030504020204" pitchFamily="34" charset="0"/>
              </a:rPr>
              <a:t>Request a </a:t>
            </a:r>
            <a:r>
              <a:rPr lang="en-US" sz="2400" dirty="0" smtClean="0">
                <a:solidFill>
                  <a:schemeClr val="tx2">
                    <a:lumMod val="75000"/>
                  </a:schemeClr>
                </a:solidFill>
                <a:ea typeface="Open Sans" panose="020B0606030504020204" pitchFamily="34" charset="0"/>
                <a:cs typeface="Open Sans" panose="020B0606030504020204" pitchFamily="34" charset="0"/>
              </a:rPr>
              <a:t>Reinstatement application </a:t>
            </a:r>
            <a:r>
              <a:rPr lang="en-US" sz="2400" dirty="0">
                <a:solidFill>
                  <a:schemeClr val="tx2">
                    <a:lumMod val="75000"/>
                  </a:schemeClr>
                </a:solidFill>
                <a:ea typeface="Open Sans" panose="020B0606030504020204" pitchFamily="34" charset="0"/>
                <a:cs typeface="Open Sans" panose="020B0606030504020204" pitchFamily="34" charset="0"/>
              </a:rPr>
              <a:t>from Board staff.</a:t>
            </a:r>
          </a:p>
          <a:p>
            <a:pPr marL="514350" indent="-514350">
              <a:buFont typeface="+mj-lt"/>
              <a:buAutoNum type="arabicPeriod"/>
              <a:defRPr/>
            </a:pPr>
            <a:r>
              <a:rPr lang="en-US" sz="2400" dirty="0">
                <a:solidFill>
                  <a:schemeClr val="tx2">
                    <a:lumMod val="75000"/>
                  </a:schemeClr>
                </a:solidFill>
                <a:ea typeface="Open Sans" panose="020B0606030504020204" pitchFamily="34" charset="0"/>
                <a:cs typeface="Open Sans" panose="020B0606030504020204" pitchFamily="34" charset="0"/>
              </a:rPr>
              <a:t>Complete 80 hours of technical CPE within 6 months of your request for reinstatement. These are penalty hours and do not count toward renewal</a:t>
            </a:r>
          </a:p>
          <a:p>
            <a:pPr marL="514350" indent="-514350">
              <a:buFont typeface="+mj-lt"/>
              <a:buAutoNum type="arabicPeriod"/>
              <a:defRPr/>
            </a:pPr>
            <a:r>
              <a:rPr lang="en-US" sz="2400" dirty="0">
                <a:solidFill>
                  <a:schemeClr val="tx2">
                    <a:lumMod val="75000"/>
                  </a:schemeClr>
                </a:solidFill>
                <a:ea typeface="Open Sans" panose="020B0606030504020204" pitchFamily="34" charset="0"/>
                <a:cs typeface="Open Sans" panose="020B0606030504020204" pitchFamily="34" charset="0"/>
              </a:rPr>
              <a:t>Pay a $250 penalty.</a:t>
            </a:r>
          </a:p>
        </p:txBody>
      </p:sp>
    </p:spTree>
    <p:extLst>
      <p:ext uri="{BB962C8B-B14F-4D97-AF65-F5344CB8AC3E}">
        <p14:creationId xmlns:p14="http://schemas.microsoft.com/office/powerpoint/2010/main" val="2046979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1" r="21"/>
          <a:stretch>
            <a:fillRect/>
          </a:stretch>
        </p:blipFill>
        <p:spPr/>
      </p:pic>
      <p:sp>
        <p:nvSpPr>
          <p:cNvPr id="6" name="Title 5"/>
          <p:cNvSpPr>
            <a:spLocks noGrp="1"/>
          </p:cNvSpPr>
          <p:nvPr>
            <p:ph type="title"/>
          </p:nvPr>
        </p:nvSpPr>
        <p:spPr/>
        <p:txBody>
          <a:bodyPr/>
          <a:lstStyle/>
          <a:p>
            <a:r>
              <a:rPr lang="en-US" dirty="0" smtClean="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On the Horns of A Dilemma:</a:t>
            </a:r>
            <a:endParaRPr lang="en-US"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 Placeholder 6"/>
          <p:cNvSpPr>
            <a:spLocks noGrp="1"/>
          </p:cNvSpPr>
          <p:nvPr>
            <p:ph type="body" sz="quarter" idx="11"/>
          </p:nvPr>
        </p:nvSpPr>
        <p:spPr/>
        <p:txBody>
          <a:bodyPr/>
          <a:lstStyle/>
          <a:p>
            <a:r>
              <a:rPr lang="en-US" dirty="0" smtClean="0"/>
              <a:t>Bull Rider “Texas Pete” Mills up on “Dilemma”</a:t>
            </a:r>
            <a:endParaRPr lang="en-US" dirty="0"/>
          </a:p>
        </p:txBody>
      </p:sp>
      <p:sp>
        <p:nvSpPr>
          <p:cNvPr id="8" name="Text Placeholder 7"/>
          <p:cNvSpPr>
            <a:spLocks noGrp="1"/>
          </p:cNvSpPr>
          <p:nvPr>
            <p:ph type="body" sz="quarter" idx="12"/>
          </p:nvPr>
        </p:nvSpPr>
        <p:spPr/>
        <p:txBody>
          <a:bodyPr>
            <a:normAutofit/>
          </a:bodyPr>
          <a:lstStyle/>
          <a:p>
            <a:r>
              <a:rPr lang="en-US" dirty="0" smtClean="0">
                <a:latin typeface="+mn-lt"/>
              </a:rPr>
              <a:t>Case Studies in Ethics</a:t>
            </a:r>
            <a:endParaRPr lang="en-US" dirty="0">
              <a:latin typeface="+mn-lt"/>
            </a:endParaRPr>
          </a:p>
        </p:txBody>
      </p:sp>
    </p:spTree>
    <p:extLst>
      <p:ext uri="{BB962C8B-B14F-4D97-AF65-F5344CB8AC3E}">
        <p14:creationId xmlns:p14="http://schemas.microsoft.com/office/powerpoint/2010/main" val="3652322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28350">
              <a:schemeClr val="tx2">
                <a:lumMod val="60000"/>
                <a:lumOff val="4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Ethical Dilemma #1</a:t>
            </a:r>
            <a:endParaRPr lang="en-US" dirty="0">
              <a:latin typeface="+mn-lt"/>
            </a:endParaRPr>
          </a:p>
        </p:txBody>
      </p:sp>
      <p:sp>
        <p:nvSpPr>
          <p:cNvPr id="3" name="Content Placeholder 2"/>
          <p:cNvSpPr>
            <a:spLocks noGrp="1"/>
          </p:cNvSpPr>
          <p:nvPr>
            <p:ph idx="1"/>
          </p:nvPr>
        </p:nvSpPr>
        <p:spPr/>
        <p:txBody>
          <a:bodyPr>
            <a:normAutofit/>
          </a:bodyPr>
          <a:lstStyle/>
          <a:p>
            <a:pPr marL="0" indent="0">
              <a:buNone/>
            </a:pPr>
            <a:r>
              <a:rPr lang="en-US" b="1" dirty="0" smtClean="0">
                <a:solidFill>
                  <a:schemeClr val="tx2">
                    <a:lumMod val="75000"/>
                  </a:schemeClr>
                </a:solidFill>
                <a:latin typeface="+mn-lt"/>
              </a:rPr>
              <a:t>Business Valuation</a:t>
            </a:r>
          </a:p>
          <a:p>
            <a:pPr marL="0" indent="0">
              <a:buNone/>
            </a:pPr>
            <a:endParaRPr lang="en-US" dirty="0">
              <a:solidFill>
                <a:schemeClr val="tx2">
                  <a:lumMod val="75000"/>
                </a:schemeClr>
              </a:solidFill>
              <a:latin typeface="+mn-lt"/>
            </a:endParaRPr>
          </a:p>
          <a:p>
            <a:pPr marL="0" indent="0">
              <a:buNone/>
            </a:pPr>
            <a:r>
              <a:rPr lang="en-US" dirty="0" smtClean="0">
                <a:solidFill>
                  <a:schemeClr val="tx2">
                    <a:lumMod val="75000"/>
                  </a:schemeClr>
                </a:solidFill>
                <a:latin typeface="+mn-lt"/>
              </a:rPr>
              <a:t>Your </a:t>
            </a:r>
            <a:r>
              <a:rPr lang="en-US" dirty="0">
                <a:solidFill>
                  <a:schemeClr val="tx2">
                    <a:lumMod val="75000"/>
                  </a:schemeClr>
                </a:solidFill>
                <a:latin typeface="+mn-lt"/>
              </a:rPr>
              <a:t>client, ABC Pest Control, for whom you’ve prepared corporate tax returns only, has asked you to perform a business valuation for the purpose of a buy-sell insurance contract for the two stockholders. You have never formally performed a business valuation and possess no ABV or CVA designations. </a:t>
            </a:r>
            <a:endParaRPr lang="en-US" dirty="0" smtClean="0">
              <a:solidFill>
                <a:schemeClr val="tx2">
                  <a:lumMod val="75000"/>
                </a:schemeClr>
              </a:solidFill>
              <a:latin typeface="+mn-lt"/>
            </a:endParaRPr>
          </a:p>
          <a:p>
            <a:pPr marL="0" indent="0">
              <a:buNone/>
            </a:pPr>
            <a:endParaRPr lang="en-US" dirty="0">
              <a:solidFill>
                <a:schemeClr val="tx2">
                  <a:lumMod val="75000"/>
                </a:schemeClr>
              </a:solidFill>
              <a:latin typeface="+mn-lt"/>
            </a:endParaRPr>
          </a:p>
          <a:p>
            <a:pPr marL="0" indent="0">
              <a:buNone/>
            </a:pPr>
            <a:r>
              <a:rPr lang="en-US" dirty="0" smtClean="0">
                <a:solidFill>
                  <a:schemeClr val="tx2">
                    <a:lumMod val="75000"/>
                  </a:schemeClr>
                </a:solidFill>
                <a:latin typeface="+mn-lt"/>
              </a:rPr>
              <a:t>Would </a:t>
            </a:r>
            <a:r>
              <a:rPr lang="en-US" dirty="0">
                <a:solidFill>
                  <a:schemeClr val="tx2">
                    <a:lumMod val="75000"/>
                  </a:schemeClr>
                </a:solidFill>
                <a:latin typeface="+mn-lt"/>
              </a:rPr>
              <a:t>you provide this service to your client? </a:t>
            </a:r>
          </a:p>
        </p:txBody>
      </p:sp>
    </p:spTree>
    <p:extLst>
      <p:ext uri="{BB962C8B-B14F-4D97-AF65-F5344CB8AC3E}">
        <p14:creationId xmlns:p14="http://schemas.microsoft.com/office/powerpoint/2010/main" val="2381486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28350">
              <a:schemeClr val="tx2">
                <a:lumMod val="60000"/>
                <a:lumOff val="4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Ethical Dilemma #1</a:t>
            </a:r>
            <a:endParaRPr lang="en-US" dirty="0">
              <a:latin typeface="+mn-lt"/>
            </a:endParaRPr>
          </a:p>
        </p:txBody>
      </p:sp>
      <p:sp>
        <p:nvSpPr>
          <p:cNvPr id="3" name="Content Placeholder 2"/>
          <p:cNvSpPr>
            <a:spLocks noGrp="1"/>
          </p:cNvSpPr>
          <p:nvPr>
            <p:ph idx="1"/>
          </p:nvPr>
        </p:nvSpPr>
        <p:spPr/>
        <p:txBody>
          <a:bodyPr>
            <a:normAutofit lnSpcReduction="10000"/>
          </a:bodyPr>
          <a:lstStyle/>
          <a:p>
            <a:pPr marL="457200" indent="-457200">
              <a:buClr>
                <a:schemeClr val="bg2">
                  <a:lumMod val="75000"/>
                </a:schemeClr>
              </a:buClr>
              <a:buFont typeface="+mj-lt"/>
              <a:buAutoNum type="arabicPeriod"/>
            </a:pPr>
            <a:r>
              <a:rPr lang="en-US" dirty="0" smtClean="0">
                <a:solidFill>
                  <a:schemeClr val="tx2">
                    <a:lumMod val="75000"/>
                  </a:schemeClr>
                </a:solidFill>
                <a:latin typeface="+mn-lt"/>
              </a:rPr>
              <a:t>General </a:t>
            </a:r>
            <a:r>
              <a:rPr lang="en-US" dirty="0" smtClean="0">
                <a:solidFill>
                  <a:schemeClr val="tx2">
                    <a:lumMod val="75000"/>
                  </a:schemeClr>
                </a:solidFill>
                <a:latin typeface="+mn-lt"/>
              </a:rPr>
              <a:t>standards-perform </a:t>
            </a:r>
            <a:r>
              <a:rPr lang="en-US" dirty="0">
                <a:solidFill>
                  <a:schemeClr val="tx2">
                    <a:lumMod val="75000"/>
                  </a:schemeClr>
                </a:solidFill>
                <a:latin typeface="+mn-lt"/>
              </a:rPr>
              <a:t>only those services </a:t>
            </a:r>
            <a:r>
              <a:rPr lang="en-US" dirty="0" smtClean="0">
                <a:solidFill>
                  <a:schemeClr val="tx2">
                    <a:lumMod val="75000"/>
                  </a:schemeClr>
                </a:solidFill>
                <a:latin typeface="+mn-lt"/>
              </a:rPr>
              <a:t>you are </a:t>
            </a:r>
            <a:r>
              <a:rPr lang="en-US" dirty="0">
                <a:solidFill>
                  <a:schemeClr val="tx2">
                    <a:lumMod val="75000"/>
                  </a:schemeClr>
                </a:solidFill>
                <a:latin typeface="+mn-lt"/>
              </a:rPr>
              <a:t>competent to </a:t>
            </a:r>
            <a:r>
              <a:rPr lang="en-US" dirty="0" smtClean="0">
                <a:solidFill>
                  <a:schemeClr val="tx2">
                    <a:lumMod val="75000"/>
                  </a:schemeClr>
                </a:solidFill>
                <a:latin typeface="+mn-lt"/>
              </a:rPr>
              <a:t>complete.</a:t>
            </a:r>
            <a:endParaRPr lang="en-US" dirty="0" smtClean="0">
              <a:solidFill>
                <a:schemeClr val="tx2">
                  <a:lumMod val="75000"/>
                </a:schemeClr>
              </a:solidFill>
              <a:latin typeface="+mn-lt"/>
            </a:endParaRPr>
          </a:p>
          <a:p>
            <a:pPr marL="457200" indent="-457200">
              <a:buClr>
                <a:schemeClr val="bg2">
                  <a:lumMod val="75000"/>
                </a:schemeClr>
              </a:buClr>
              <a:buFont typeface="+mj-lt"/>
              <a:buAutoNum type="arabicPeriod"/>
            </a:pPr>
            <a:endParaRPr lang="en-US" dirty="0" smtClean="0">
              <a:solidFill>
                <a:schemeClr val="tx2">
                  <a:lumMod val="75000"/>
                </a:schemeClr>
              </a:solidFill>
              <a:latin typeface="+mn-lt"/>
            </a:endParaRPr>
          </a:p>
          <a:p>
            <a:pPr marL="457200" indent="-457200">
              <a:buClr>
                <a:schemeClr val="bg2">
                  <a:lumMod val="75000"/>
                </a:schemeClr>
              </a:buClr>
              <a:buFont typeface="+mj-lt"/>
              <a:buAutoNum type="arabicPeriod"/>
            </a:pPr>
            <a:r>
              <a:rPr lang="en-US" dirty="0" smtClean="0">
                <a:solidFill>
                  <a:schemeClr val="tx2">
                    <a:lumMod val="75000"/>
                  </a:schemeClr>
                </a:solidFill>
                <a:latin typeface="+mn-lt"/>
              </a:rPr>
              <a:t>Comply </a:t>
            </a:r>
            <a:r>
              <a:rPr lang="en-US" dirty="0">
                <a:solidFill>
                  <a:schemeClr val="tx2">
                    <a:lumMod val="75000"/>
                  </a:schemeClr>
                </a:solidFill>
                <a:latin typeface="+mn-lt"/>
              </a:rPr>
              <a:t>with all professional/technical standards which, in the case of business valuation, fall under the Statement on Standards for Consulting Services</a:t>
            </a:r>
            <a:r>
              <a:rPr lang="en-US" dirty="0" smtClean="0">
                <a:solidFill>
                  <a:schemeClr val="tx2">
                    <a:lumMod val="75000"/>
                  </a:schemeClr>
                </a:solidFill>
                <a:latin typeface="+mn-lt"/>
              </a:rPr>
              <a:t>.</a:t>
            </a:r>
          </a:p>
          <a:p>
            <a:pPr marL="457200" indent="-457200">
              <a:buClr>
                <a:schemeClr val="bg2">
                  <a:lumMod val="75000"/>
                </a:schemeClr>
              </a:buClr>
              <a:buFont typeface="+mj-lt"/>
              <a:buAutoNum type="arabicPeriod"/>
            </a:pPr>
            <a:endParaRPr lang="en-US" dirty="0" smtClean="0">
              <a:solidFill>
                <a:schemeClr val="tx2">
                  <a:lumMod val="75000"/>
                </a:schemeClr>
              </a:solidFill>
              <a:latin typeface="+mn-lt"/>
            </a:endParaRPr>
          </a:p>
          <a:p>
            <a:pPr marL="457200" indent="-457200">
              <a:buClr>
                <a:schemeClr val="bg2">
                  <a:lumMod val="75000"/>
                </a:schemeClr>
              </a:buClr>
              <a:buFont typeface="+mj-lt"/>
              <a:buAutoNum type="arabicPeriod"/>
            </a:pPr>
            <a:r>
              <a:rPr lang="en-US" dirty="0" smtClean="0">
                <a:solidFill>
                  <a:schemeClr val="tx2">
                    <a:lumMod val="75000"/>
                  </a:schemeClr>
                </a:solidFill>
                <a:latin typeface="+mn-lt"/>
              </a:rPr>
              <a:t>Falling </a:t>
            </a:r>
            <a:r>
              <a:rPr lang="en-US" dirty="0">
                <a:solidFill>
                  <a:schemeClr val="tx2">
                    <a:lumMod val="75000"/>
                  </a:schemeClr>
                </a:solidFill>
                <a:latin typeface="+mn-lt"/>
              </a:rPr>
              <a:t>short of the above standards can be construed as negligence. </a:t>
            </a:r>
            <a:endParaRPr lang="en-US" dirty="0" smtClean="0">
              <a:solidFill>
                <a:schemeClr val="tx2">
                  <a:lumMod val="75000"/>
                </a:schemeClr>
              </a:solidFill>
              <a:latin typeface="+mn-lt"/>
            </a:endParaRPr>
          </a:p>
          <a:p>
            <a:pPr marL="457200" indent="-457200">
              <a:buClr>
                <a:schemeClr val="bg2">
                  <a:lumMod val="75000"/>
                </a:schemeClr>
              </a:buClr>
              <a:buFont typeface="+mj-lt"/>
              <a:buAutoNum type="arabicPeriod"/>
            </a:pPr>
            <a:endParaRPr lang="en-US" dirty="0" smtClean="0">
              <a:solidFill>
                <a:schemeClr val="tx2">
                  <a:lumMod val="75000"/>
                </a:schemeClr>
              </a:solidFill>
              <a:latin typeface="+mn-lt"/>
            </a:endParaRPr>
          </a:p>
          <a:p>
            <a:pPr marL="457200" indent="-457200">
              <a:buClr>
                <a:schemeClr val="bg2">
                  <a:lumMod val="75000"/>
                </a:schemeClr>
              </a:buClr>
              <a:buFont typeface="+mj-lt"/>
              <a:buAutoNum type="arabicPeriod"/>
            </a:pPr>
            <a:r>
              <a:rPr lang="en-US" dirty="0" smtClean="0">
                <a:solidFill>
                  <a:schemeClr val="tx2">
                    <a:lumMod val="75000"/>
                  </a:schemeClr>
                </a:solidFill>
                <a:latin typeface="+mn-lt"/>
              </a:rPr>
              <a:t>Competency </a:t>
            </a:r>
            <a:r>
              <a:rPr lang="en-US" dirty="0">
                <a:solidFill>
                  <a:schemeClr val="tx2">
                    <a:lumMod val="75000"/>
                  </a:schemeClr>
                </a:solidFill>
                <a:latin typeface="+mn-lt"/>
              </a:rPr>
              <a:t>is of utmost importance in specialized engagements. Juries and judges have a high expectation of CPAs and an even higher expectation of specialists</a:t>
            </a:r>
          </a:p>
        </p:txBody>
      </p:sp>
    </p:spTree>
    <p:extLst>
      <p:ext uri="{BB962C8B-B14F-4D97-AF65-F5344CB8AC3E}">
        <p14:creationId xmlns:p14="http://schemas.microsoft.com/office/powerpoint/2010/main" val="301882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mn-lt"/>
              </a:rPr>
              <a:t>Inactive Status Requirements  </a:t>
            </a:r>
          </a:p>
        </p:txBody>
      </p:sp>
      <p:sp>
        <p:nvSpPr>
          <p:cNvPr id="2" name="Content Placeholder 1"/>
          <p:cNvSpPr>
            <a:spLocks noGrp="1"/>
          </p:cNvSpPr>
          <p:nvPr>
            <p:ph idx="1"/>
          </p:nvPr>
        </p:nvSpPr>
        <p:spPr/>
        <p:txBody>
          <a:bodyPr/>
          <a:lstStyle/>
          <a:p>
            <a:endParaRPr lang="en-US" dirty="0" smtClean="0">
              <a:latin typeface="+mn-lt"/>
            </a:endParaRPr>
          </a:p>
          <a:p>
            <a:pPr marL="0" indent="0" algn="ctr">
              <a:buNone/>
            </a:pPr>
            <a:r>
              <a:rPr lang="en-US" sz="4000" b="1" dirty="0" smtClean="0">
                <a:solidFill>
                  <a:srgbClr val="FF0000"/>
                </a:solidFill>
                <a:latin typeface="+mn-lt"/>
              </a:rPr>
              <a:t>Very simple</a:t>
            </a:r>
            <a:endParaRPr lang="en-US" sz="4000" b="1" dirty="0">
              <a:solidFill>
                <a:srgbClr val="FF0000"/>
              </a:solidFill>
              <a:latin typeface="+mn-lt"/>
            </a:endParaRPr>
          </a:p>
          <a:p>
            <a:endParaRPr lang="en-US" sz="2800" b="1" dirty="0" smtClean="0">
              <a:latin typeface="+mn-lt"/>
            </a:endParaRPr>
          </a:p>
          <a:p>
            <a:pPr marL="0" indent="0" algn="ctr">
              <a:buNone/>
            </a:pPr>
            <a:r>
              <a:rPr lang="en-US" sz="2800" dirty="0" smtClean="0">
                <a:solidFill>
                  <a:schemeClr val="tx2">
                    <a:lumMod val="75000"/>
                  </a:schemeClr>
                </a:solidFill>
                <a:latin typeface="+mn-lt"/>
              </a:rPr>
              <a:t>Certificate </a:t>
            </a:r>
            <a:r>
              <a:rPr lang="en-US" sz="2800" dirty="0">
                <a:solidFill>
                  <a:schemeClr val="tx2">
                    <a:lumMod val="75000"/>
                  </a:schemeClr>
                </a:solidFill>
                <a:latin typeface="+mn-lt"/>
              </a:rPr>
              <a:t>holders in inactive status must place the word “inactive” adjacent to their CPA designation. </a:t>
            </a:r>
          </a:p>
          <a:p>
            <a:endParaRPr lang="en-US" dirty="0">
              <a:latin typeface="+mn-lt"/>
            </a:endParaRPr>
          </a:p>
        </p:txBody>
      </p:sp>
    </p:spTree>
    <p:extLst>
      <p:ext uri="{BB962C8B-B14F-4D97-AF65-F5344CB8AC3E}">
        <p14:creationId xmlns:p14="http://schemas.microsoft.com/office/powerpoint/2010/main" val="374561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mn-lt"/>
              </a:rPr>
              <a:t>Inactive Status Requirements </a:t>
            </a:r>
          </a:p>
        </p:txBody>
      </p:sp>
      <p:sp>
        <p:nvSpPr>
          <p:cNvPr id="3" name="Content Placeholder 2"/>
          <p:cNvSpPr>
            <a:spLocks noGrp="1"/>
          </p:cNvSpPr>
          <p:nvPr>
            <p:ph idx="1"/>
          </p:nvPr>
        </p:nvSpPr>
        <p:spPr>
          <a:xfrm>
            <a:off x="457200" y="1219200"/>
            <a:ext cx="8382000" cy="3759200"/>
          </a:xfrm>
        </p:spPr>
        <p:txBody>
          <a:bodyPr>
            <a:normAutofit/>
          </a:bodyPr>
          <a:lstStyle/>
          <a:p>
            <a:pPr marL="0" indent="0">
              <a:buNone/>
            </a:pPr>
            <a:endParaRPr lang="en-US" dirty="0" smtClean="0">
              <a:latin typeface="+mn-lt"/>
            </a:endParaRPr>
          </a:p>
          <a:p>
            <a:pPr marL="0" lvl="0" indent="0" algn="ctr">
              <a:buNone/>
            </a:pPr>
            <a:r>
              <a:rPr lang="en-US" sz="4000" b="1" dirty="0" smtClean="0">
                <a:solidFill>
                  <a:srgbClr val="FF0000"/>
                </a:solidFill>
                <a:latin typeface="+mn-lt"/>
              </a:rPr>
              <a:t>Oh yes, one more thing:</a:t>
            </a:r>
            <a:endParaRPr lang="en-US" sz="4000" b="1" dirty="0">
              <a:solidFill>
                <a:srgbClr val="FF0000"/>
              </a:solidFill>
              <a:latin typeface="+mn-lt"/>
            </a:endParaRPr>
          </a:p>
          <a:p>
            <a:pPr marL="0" indent="0">
              <a:buNone/>
            </a:pPr>
            <a:endParaRPr lang="en-US" dirty="0">
              <a:latin typeface="+mn-lt"/>
            </a:endParaRPr>
          </a:p>
          <a:p>
            <a:pPr marL="0" indent="0">
              <a:buNone/>
            </a:pPr>
            <a:r>
              <a:rPr lang="en-US" dirty="0" smtClean="0">
                <a:solidFill>
                  <a:schemeClr val="tx2">
                    <a:lumMod val="75000"/>
                  </a:schemeClr>
                </a:solidFill>
                <a:latin typeface="+mn-lt"/>
              </a:rPr>
              <a:t>If </a:t>
            </a:r>
            <a:r>
              <a:rPr lang="en-US" dirty="0">
                <a:solidFill>
                  <a:schemeClr val="tx2">
                    <a:lumMod val="75000"/>
                  </a:schemeClr>
                </a:solidFill>
                <a:latin typeface="+mn-lt"/>
              </a:rPr>
              <a:t>you are inactive, you may not perform accounting or auditing services for the public, including accounting services from a licensed accounting firm. </a:t>
            </a:r>
          </a:p>
          <a:p>
            <a:pPr marL="0" indent="0">
              <a:buNone/>
            </a:pPr>
            <a:r>
              <a:rPr lang="en-US" dirty="0">
                <a:solidFill>
                  <a:schemeClr val="tx2">
                    <a:lumMod val="75000"/>
                  </a:schemeClr>
                </a:solidFill>
                <a:latin typeface="+mn-lt"/>
              </a:rPr>
              <a:t>	 </a:t>
            </a:r>
          </a:p>
          <a:p>
            <a:pPr marL="0" indent="0">
              <a:buNone/>
            </a:pPr>
            <a:r>
              <a:rPr lang="en-US" dirty="0" smtClean="0">
                <a:solidFill>
                  <a:schemeClr val="tx2">
                    <a:lumMod val="75000"/>
                  </a:schemeClr>
                </a:solidFill>
                <a:latin typeface="+mn-lt"/>
              </a:rPr>
              <a:t>Rule </a:t>
            </a:r>
            <a:r>
              <a:rPr lang="en-US" dirty="0">
                <a:solidFill>
                  <a:schemeClr val="tx2">
                    <a:lumMod val="75000"/>
                  </a:schemeClr>
                </a:solidFill>
                <a:latin typeface="+mn-lt"/>
              </a:rPr>
              <a:t>0020-05-.03(3)</a:t>
            </a:r>
          </a:p>
          <a:p>
            <a:pPr marL="0" indent="0">
              <a:buNone/>
            </a:pPr>
            <a:endParaRPr lang="en-US" dirty="0">
              <a:latin typeface="+mn-lt"/>
            </a:endParaRPr>
          </a:p>
        </p:txBody>
      </p:sp>
    </p:spTree>
    <p:extLst>
      <p:ext uri="{BB962C8B-B14F-4D97-AF65-F5344CB8AC3E}">
        <p14:creationId xmlns:p14="http://schemas.microsoft.com/office/powerpoint/2010/main" val="32594255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Inactive Status Requirements </a:t>
            </a:r>
          </a:p>
        </p:txBody>
      </p:sp>
      <p:sp>
        <p:nvSpPr>
          <p:cNvPr id="3" name="Content Placeholder 2"/>
          <p:cNvSpPr>
            <a:spLocks noGrp="1"/>
          </p:cNvSpPr>
          <p:nvPr>
            <p:ph idx="1"/>
          </p:nvPr>
        </p:nvSpPr>
        <p:spPr>
          <a:xfrm>
            <a:off x="304800" y="1295400"/>
            <a:ext cx="8610600" cy="4780665"/>
          </a:xfrm>
        </p:spPr>
        <p:txBody>
          <a:bodyPr>
            <a:normAutofit fontScale="77500" lnSpcReduction="20000"/>
          </a:bodyPr>
          <a:lstStyle/>
          <a:p>
            <a:pPr marL="0" lvl="0" indent="0" algn="ctr">
              <a:buClr>
                <a:srgbClr val="FF0F00"/>
              </a:buClr>
              <a:buNone/>
            </a:pPr>
            <a:r>
              <a:rPr lang="en-US" sz="5200" b="1" dirty="0" smtClean="0">
                <a:solidFill>
                  <a:srgbClr val="FF0000"/>
                </a:solidFill>
              </a:rPr>
              <a:t>Except (Wait for it): </a:t>
            </a:r>
            <a:endParaRPr lang="en-US" sz="5200" b="1" dirty="0">
              <a:solidFill>
                <a:srgbClr val="FF0000"/>
              </a:solidFill>
            </a:endParaRPr>
          </a:p>
          <a:p>
            <a:pPr marL="457200" lvl="1" indent="0" fontAlgn="base">
              <a:lnSpc>
                <a:spcPct val="110000"/>
              </a:lnSpc>
              <a:spcBef>
                <a:spcPts val="550"/>
              </a:spcBef>
              <a:spcAft>
                <a:spcPct val="0"/>
              </a:spcAft>
              <a:buClr>
                <a:srgbClr val="3891A7"/>
              </a:buClr>
              <a:buNone/>
            </a:pPr>
            <a:endParaRPr lang="en-US" sz="2800" dirty="0" smtClean="0">
              <a:solidFill>
                <a:prstClr val="black"/>
              </a:solidFill>
              <a:effectLst>
                <a:outerShdw blurRad="38100" dist="38100" dir="2700000" algn="tl">
                  <a:srgbClr val="C0C0C0"/>
                </a:outerShdw>
              </a:effectLst>
            </a:endParaRPr>
          </a:p>
          <a:p>
            <a:pPr marL="990600" lvl="1" indent="-533400" fontAlgn="base">
              <a:lnSpc>
                <a:spcPct val="110000"/>
              </a:lnSpc>
              <a:spcBef>
                <a:spcPts val="550"/>
              </a:spcBef>
              <a:spcAft>
                <a:spcPct val="0"/>
              </a:spcAft>
              <a:buClr>
                <a:srgbClr val="3891A7"/>
              </a:buClr>
              <a:buFont typeface="Bookman Old Style" pitchFamily="18" charset="0"/>
              <a:buChar char="•"/>
            </a:pPr>
            <a:r>
              <a:rPr lang="en-US" sz="3100" dirty="0" smtClean="0">
                <a:solidFill>
                  <a:schemeClr val="tx2">
                    <a:lumMod val="75000"/>
                  </a:schemeClr>
                </a:solidFill>
              </a:rPr>
              <a:t>If the </a:t>
            </a:r>
            <a:r>
              <a:rPr lang="en-US" sz="3100" dirty="0">
                <a:solidFill>
                  <a:schemeClr val="tx2">
                    <a:lumMod val="75000"/>
                  </a:schemeClr>
                </a:solidFill>
              </a:rPr>
              <a:t>accounting services are provided without compensation to you;  </a:t>
            </a:r>
          </a:p>
          <a:p>
            <a:pPr marL="990600" lvl="1" indent="-533400" fontAlgn="base">
              <a:lnSpc>
                <a:spcPct val="110000"/>
              </a:lnSpc>
              <a:spcBef>
                <a:spcPts val="550"/>
              </a:spcBef>
              <a:spcAft>
                <a:spcPct val="0"/>
              </a:spcAft>
              <a:buClr>
                <a:srgbClr val="3891A7"/>
              </a:buClr>
              <a:buFont typeface="Bookman Old Style" pitchFamily="18" charset="0"/>
              <a:buChar char="•"/>
            </a:pPr>
            <a:endParaRPr lang="en-US" sz="3100" dirty="0" smtClean="0">
              <a:solidFill>
                <a:schemeClr val="tx2">
                  <a:lumMod val="75000"/>
                </a:schemeClr>
              </a:solidFill>
            </a:endParaRPr>
          </a:p>
          <a:p>
            <a:pPr marL="990600" lvl="1" indent="-533400" fontAlgn="base">
              <a:lnSpc>
                <a:spcPct val="110000"/>
              </a:lnSpc>
              <a:spcBef>
                <a:spcPts val="550"/>
              </a:spcBef>
              <a:spcAft>
                <a:spcPct val="0"/>
              </a:spcAft>
              <a:buClr>
                <a:srgbClr val="3891A7"/>
              </a:buClr>
              <a:buFont typeface="Bookman Old Style" pitchFamily="18" charset="0"/>
              <a:buChar char="•"/>
            </a:pPr>
            <a:r>
              <a:rPr lang="en-US" sz="3100" dirty="0" smtClean="0">
                <a:solidFill>
                  <a:schemeClr val="tx2">
                    <a:lumMod val="75000"/>
                  </a:schemeClr>
                </a:solidFill>
              </a:rPr>
              <a:t>the </a:t>
            </a:r>
            <a:r>
              <a:rPr lang="en-US" sz="3100" dirty="0">
                <a:solidFill>
                  <a:schemeClr val="tx2">
                    <a:lumMod val="75000"/>
                  </a:schemeClr>
                </a:solidFill>
              </a:rPr>
              <a:t>services are performed solely for your employer and your employer is </a:t>
            </a:r>
            <a:r>
              <a:rPr lang="en-US" sz="3100" u="sng" dirty="0">
                <a:solidFill>
                  <a:schemeClr val="tx2">
                    <a:lumMod val="75000"/>
                  </a:schemeClr>
                </a:solidFill>
              </a:rPr>
              <a:t>not</a:t>
            </a:r>
            <a:r>
              <a:rPr lang="en-US" sz="3100" dirty="0">
                <a:solidFill>
                  <a:schemeClr val="tx2">
                    <a:lumMod val="75000"/>
                  </a:schemeClr>
                </a:solidFill>
              </a:rPr>
              <a:t> a licensed accounting firm, or </a:t>
            </a:r>
          </a:p>
          <a:p>
            <a:pPr marL="990600" lvl="1" indent="-533400" fontAlgn="base">
              <a:lnSpc>
                <a:spcPct val="110000"/>
              </a:lnSpc>
              <a:spcBef>
                <a:spcPts val="550"/>
              </a:spcBef>
              <a:spcAft>
                <a:spcPct val="0"/>
              </a:spcAft>
              <a:buClr>
                <a:srgbClr val="3891A7"/>
              </a:buClr>
              <a:buFont typeface="Bookman Old Style" pitchFamily="18" charset="0"/>
              <a:buChar char="•"/>
            </a:pPr>
            <a:endParaRPr lang="en-US" sz="3100" dirty="0" smtClean="0">
              <a:solidFill>
                <a:schemeClr val="tx2">
                  <a:lumMod val="75000"/>
                </a:schemeClr>
              </a:solidFill>
            </a:endParaRPr>
          </a:p>
          <a:p>
            <a:pPr marL="990600" lvl="1" indent="-533400" fontAlgn="base">
              <a:lnSpc>
                <a:spcPct val="110000"/>
              </a:lnSpc>
              <a:spcBef>
                <a:spcPts val="550"/>
              </a:spcBef>
              <a:spcAft>
                <a:spcPct val="0"/>
              </a:spcAft>
              <a:buClr>
                <a:srgbClr val="3891A7"/>
              </a:buClr>
              <a:buFont typeface="Bookman Old Style" pitchFamily="18" charset="0"/>
              <a:buChar char="•"/>
            </a:pPr>
            <a:r>
              <a:rPr lang="en-US" sz="3100" dirty="0" smtClean="0">
                <a:solidFill>
                  <a:schemeClr val="tx2">
                    <a:lumMod val="75000"/>
                  </a:schemeClr>
                </a:solidFill>
              </a:rPr>
              <a:t>if </a:t>
            </a:r>
            <a:r>
              <a:rPr lang="en-US" sz="3100" dirty="0">
                <a:solidFill>
                  <a:schemeClr val="tx2">
                    <a:lumMod val="75000"/>
                  </a:schemeClr>
                </a:solidFill>
              </a:rPr>
              <a:t>you do not use the CPA designation in association with your name while providing such accounting services.</a:t>
            </a:r>
          </a:p>
          <a:p>
            <a:endParaRPr lang="en-US" sz="3000" dirty="0">
              <a:solidFill>
                <a:schemeClr val="tx2">
                  <a:lumMod val="75000"/>
                </a:schemeClr>
              </a:solidFill>
            </a:endParaRPr>
          </a:p>
        </p:txBody>
      </p:sp>
    </p:spTree>
    <p:extLst>
      <p:ext uri="{BB962C8B-B14F-4D97-AF65-F5344CB8AC3E}">
        <p14:creationId xmlns:p14="http://schemas.microsoft.com/office/powerpoint/2010/main" val="2748819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mn-lt"/>
              </a:rPr>
              <a:t>Inactive License Status Quiz:</a:t>
            </a:r>
            <a:endParaRPr lang="en-US" dirty="0">
              <a:latin typeface="+mn-lt"/>
            </a:endParaRPr>
          </a:p>
        </p:txBody>
      </p:sp>
      <p:sp>
        <p:nvSpPr>
          <p:cNvPr id="5" name="Content Placeholder 4"/>
          <p:cNvSpPr>
            <a:spLocks noGrp="1"/>
          </p:cNvSpPr>
          <p:nvPr>
            <p:ph idx="1"/>
          </p:nvPr>
        </p:nvSpPr>
        <p:spPr>
          <a:xfrm>
            <a:off x="152400" y="1295400"/>
            <a:ext cx="8839200" cy="4552065"/>
          </a:xfrm>
        </p:spPr>
        <p:txBody>
          <a:bodyPr>
            <a:normAutofit/>
          </a:bodyPr>
          <a:lstStyle/>
          <a:p>
            <a:pPr marL="0" indent="0">
              <a:buNone/>
            </a:pPr>
            <a:r>
              <a:rPr lang="en-US" dirty="0" smtClean="0">
                <a:solidFill>
                  <a:schemeClr val="tx2">
                    <a:lumMod val="75000"/>
                  </a:schemeClr>
                </a:solidFill>
                <a:latin typeface="+mn-lt"/>
              </a:rPr>
              <a:t>My employer is not an accounting firm and the CEO requests that I give an opinion on the company’s financial statements even though I have an inactive license. Based on </a:t>
            </a:r>
            <a:r>
              <a:rPr lang="en-US" dirty="0" smtClean="0">
                <a:solidFill>
                  <a:schemeClr val="tx2">
                    <a:lumMod val="75000"/>
                  </a:schemeClr>
                </a:solidFill>
                <a:latin typeface="+mn-lt"/>
              </a:rPr>
              <a:t>my extensive knowledge of the Law &amp; Rules, </a:t>
            </a:r>
            <a:r>
              <a:rPr lang="en-US" dirty="0" smtClean="0">
                <a:solidFill>
                  <a:schemeClr val="tx2">
                    <a:lumMod val="75000"/>
                  </a:schemeClr>
                </a:solidFill>
                <a:latin typeface="+mn-lt"/>
              </a:rPr>
              <a:t>can I do this? </a:t>
            </a:r>
            <a:r>
              <a:rPr lang="en-US" dirty="0">
                <a:solidFill>
                  <a:schemeClr val="tx2">
                    <a:lumMod val="75000"/>
                  </a:schemeClr>
                </a:solidFill>
                <a:latin typeface="+mn-lt"/>
              </a:rPr>
              <a:t>	</a:t>
            </a:r>
            <a:endParaRPr lang="en-US" dirty="0" smtClean="0">
              <a:solidFill>
                <a:schemeClr val="tx2">
                  <a:lumMod val="75000"/>
                </a:schemeClr>
              </a:solidFill>
              <a:latin typeface="+mn-lt"/>
            </a:endParaRPr>
          </a:p>
          <a:p>
            <a:pPr marL="0" indent="0">
              <a:buNone/>
            </a:pPr>
            <a:r>
              <a:rPr lang="en-US" dirty="0">
                <a:solidFill>
                  <a:schemeClr val="tx2">
                    <a:lumMod val="75000"/>
                  </a:schemeClr>
                </a:solidFill>
                <a:latin typeface="+mn-lt"/>
              </a:rPr>
              <a:t>	</a:t>
            </a:r>
            <a:endParaRPr lang="en-US" dirty="0" smtClean="0">
              <a:solidFill>
                <a:schemeClr val="tx2">
                  <a:lumMod val="75000"/>
                </a:schemeClr>
              </a:solidFill>
              <a:latin typeface="+mn-lt"/>
            </a:endParaRPr>
          </a:p>
          <a:p>
            <a:pPr marL="0" indent="0">
              <a:buNone/>
            </a:pPr>
            <a:r>
              <a:rPr lang="en-US" dirty="0">
                <a:solidFill>
                  <a:schemeClr val="tx2">
                    <a:lumMod val="75000"/>
                  </a:schemeClr>
                </a:solidFill>
                <a:latin typeface="+mn-lt"/>
              </a:rPr>
              <a:t>	</a:t>
            </a:r>
            <a:r>
              <a:rPr lang="en-US" dirty="0" smtClean="0">
                <a:solidFill>
                  <a:schemeClr val="tx2">
                    <a:lumMod val="75000"/>
                  </a:schemeClr>
                </a:solidFill>
                <a:latin typeface="+mn-lt"/>
              </a:rPr>
              <a:t>Yes.</a:t>
            </a:r>
          </a:p>
          <a:p>
            <a:pPr marL="0" indent="0">
              <a:buNone/>
            </a:pPr>
            <a:r>
              <a:rPr lang="en-US" dirty="0" smtClean="0">
                <a:solidFill>
                  <a:schemeClr val="tx2">
                    <a:lumMod val="75000"/>
                  </a:schemeClr>
                </a:solidFill>
                <a:latin typeface="+mn-lt"/>
              </a:rPr>
              <a:t>	No.</a:t>
            </a:r>
            <a:endParaRPr lang="en-US" dirty="0">
              <a:solidFill>
                <a:schemeClr val="tx2">
                  <a:lumMod val="75000"/>
                </a:schemeClr>
              </a:solidFill>
              <a:latin typeface="+mn-lt"/>
            </a:endParaRPr>
          </a:p>
          <a:p>
            <a:pPr marL="0" indent="0">
              <a:buNone/>
            </a:pPr>
            <a:endParaRPr lang="en-US" dirty="0">
              <a:solidFill>
                <a:schemeClr val="tx2">
                  <a:lumMod val="75000"/>
                </a:schemeClr>
              </a:solidFill>
              <a:latin typeface="+mn-lt"/>
            </a:endParaRPr>
          </a:p>
        </p:txBody>
      </p:sp>
    </p:spTree>
    <p:extLst>
      <p:ext uri="{BB962C8B-B14F-4D97-AF65-F5344CB8AC3E}">
        <p14:creationId xmlns:p14="http://schemas.microsoft.com/office/powerpoint/2010/main" val="41944254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mn-lt"/>
              </a:rPr>
              <a:t>I have a client who is leaving…</a:t>
            </a:r>
          </a:p>
        </p:txBody>
      </p:sp>
      <p:sp>
        <p:nvSpPr>
          <p:cNvPr id="3" name="Rectangle 2"/>
          <p:cNvSpPr/>
          <p:nvPr/>
        </p:nvSpPr>
        <p:spPr>
          <a:xfrm>
            <a:off x="304800" y="2438400"/>
            <a:ext cx="8839200" cy="1569660"/>
          </a:xfrm>
          <a:prstGeom prst="rect">
            <a:avLst/>
          </a:prstGeom>
        </p:spPr>
        <p:txBody>
          <a:bodyPr wrap="square">
            <a:spAutoFit/>
          </a:bodyPr>
          <a:lstStyle/>
          <a:p>
            <a:r>
              <a:rPr lang="en-US" sz="2400" dirty="0">
                <a:solidFill>
                  <a:schemeClr val="tx2">
                    <a:lumMod val="75000"/>
                  </a:schemeClr>
                </a:solidFill>
                <a:ea typeface="Open Sans" panose="020B0606030504020204" pitchFamily="34" charset="0"/>
                <a:cs typeface="Open Sans" panose="020B0606030504020204" pitchFamily="34" charset="0"/>
              </a:rPr>
              <a:t>...and wants me to provide an electronic copy of his QuickBooks file to his new accountant. Can I send a paper copy instead? </a:t>
            </a:r>
          </a:p>
          <a:p>
            <a:endParaRPr lang="en-US" sz="2400" dirty="0">
              <a:solidFill>
                <a:schemeClr val="tx2">
                  <a:lumMod val="75000"/>
                </a:schemeClr>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469791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mn-lt"/>
              </a:rPr>
              <a:t>Client </a:t>
            </a:r>
            <a:r>
              <a:rPr lang="en-US" dirty="0" smtClean="0">
                <a:latin typeface="+mn-lt"/>
              </a:rPr>
              <a:t>Records</a:t>
            </a:r>
            <a:endParaRPr lang="en-US" dirty="0">
              <a:latin typeface="+mn-lt"/>
            </a:endParaRPr>
          </a:p>
        </p:txBody>
      </p:sp>
      <p:sp>
        <p:nvSpPr>
          <p:cNvPr id="5" name="Rectangle 3"/>
          <p:cNvSpPr txBox="1">
            <a:spLocks noChangeArrowheads="1"/>
          </p:cNvSpPr>
          <p:nvPr/>
        </p:nvSpPr>
        <p:spPr bwMode="auto">
          <a:xfrm>
            <a:off x="377952" y="1447800"/>
            <a:ext cx="86106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0" marR="0" lvl="0" indent="0" algn="l" defTabSz="914400" rtl="0" eaLnBrk="1" fontAlgn="base" latinLnBrk="0" hangingPunct="1">
              <a:lnSpc>
                <a:spcPct val="90000"/>
              </a:lnSpc>
              <a:spcBef>
                <a:spcPts val="600"/>
              </a:spcBef>
              <a:spcAft>
                <a:spcPct val="0"/>
              </a:spcAft>
              <a:buClr>
                <a:srgbClr val="3891A7"/>
              </a:buClr>
              <a:buSzPct val="80000"/>
              <a:buFont typeface="Arial" charset="0"/>
              <a:buNone/>
              <a:tabLst/>
              <a:defRPr/>
            </a:pPr>
            <a:r>
              <a:rPr kumimoji="0" lang="en-US" sz="2400" b="0" i="0" u="none" strike="noStrike" kern="1200" cap="none" spc="0" normalizeH="0" baseline="0" noProof="0" dirty="0" smtClean="0">
                <a:ln>
                  <a:noFill/>
                </a:ln>
                <a:solidFill>
                  <a:schemeClr val="tx2">
                    <a:lumMod val="75000"/>
                  </a:schemeClr>
                </a:solidFill>
                <a:effectLst/>
                <a:uLnTx/>
                <a:uFillTx/>
                <a:ea typeface="Open Sans" panose="020B0606030504020204" pitchFamily="34" charset="0"/>
                <a:cs typeface="Open Sans" panose="020B0606030504020204" pitchFamily="34" charset="0"/>
              </a:rPr>
              <a:t>If the client has made </a:t>
            </a:r>
            <a:r>
              <a:rPr kumimoji="0" lang="en-US" sz="2400" b="1" i="0" u="none" strike="noStrike" kern="1200" cap="none" spc="0" normalizeH="0" baseline="0" noProof="0" dirty="0" smtClean="0">
                <a:ln>
                  <a:noFill/>
                </a:ln>
                <a:solidFill>
                  <a:schemeClr val="tx2">
                    <a:lumMod val="75000"/>
                  </a:schemeClr>
                </a:solidFill>
                <a:effectLst/>
                <a:uLnTx/>
                <a:uFillTx/>
                <a:ea typeface="Open Sans" panose="020B0606030504020204" pitchFamily="34" charset="0"/>
                <a:cs typeface="Open Sans" panose="020B0606030504020204" pitchFamily="34" charset="0"/>
              </a:rPr>
              <a:t>satisfactory arrangements for payment </a:t>
            </a:r>
            <a:r>
              <a:rPr kumimoji="0" lang="en-US" sz="2400" b="0" i="0" u="none" strike="noStrike" kern="1200" cap="none" spc="0" normalizeH="0" baseline="0" noProof="0" dirty="0" smtClean="0">
                <a:ln>
                  <a:noFill/>
                </a:ln>
                <a:solidFill>
                  <a:schemeClr val="tx2">
                    <a:lumMod val="75000"/>
                  </a:schemeClr>
                </a:solidFill>
                <a:effectLst/>
                <a:uLnTx/>
                <a:uFillTx/>
                <a:ea typeface="Open Sans" panose="020B0606030504020204" pitchFamily="34" charset="0"/>
                <a:cs typeface="Open Sans" panose="020B0606030504020204" pitchFamily="34" charset="0"/>
              </a:rPr>
              <a:t>for services rendered, you must provide a copy of the licensee’s working papers “to the extent that such working papers include records which would ordinarily constitute part of the client’s books and records and are not otherwise available to the client”.     </a:t>
            </a:r>
          </a:p>
          <a:p>
            <a:pPr marL="0" marR="0" lvl="0" indent="0" algn="l" defTabSz="914400" rtl="0" eaLnBrk="1" fontAlgn="base" latinLnBrk="0" hangingPunct="1">
              <a:lnSpc>
                <a:spcPct val="90000"/>
              </a:lnSpc>
              <a:spcBef>
                <a:spcPts val="600"/>
              </a:spcBef>
              <a:spcAft>
                <a:spcPct val="0"/>
              </a:spcAft>
              <a:buClr>
                <a:srgbClr val="3891A7"/>
              </a:buClr>
              <a:buSzPct val="80000"/>
              <a:buFont typeface="Arial" charset="0"/>
              <a:buNone/>
              <a:tabLst/>
              <a:defRPr/>
            </a:pPr>
            <a:r>
              <a:rPr kumimoji="0" lang="en-US" sz="2400" b="1" i="0" u="none" strike="noStrike" kern="1200" cap="none" spc="0" normalizeH="0" baseline="0" noProof="0" dirty="0" smtClean="0">
                <a:ln>
                  <a:noFill/>
                </a:ln>
                <a:solidFill>
                  <a:schemeClr val="tx2">
                    <a:lumMod val="75000"/>
                  </a:schemeClr>
                </a:solidFill>
                <a:effectLst/>
                <a:uLnTx/>
                <a:uFillTx/>
                <a:ea typeface="Open Sans" panose="020B0606030504020204" pitchFamily="34" charset="0"/>
                <a:cs typeface="Open Sans" panose="020B0606030504020204" pitchFamily="34" charset="0"/>
              </a:rPr>
              <a:t>Rule 0020-03-.11(1)(c).</a:t>
            </a:r>
          </a:p>
          <a:p>
            <a:pPr marL="0" marR="0" lvl="0" indent="0" algn="l" defTabSz="914400" rtl="0" eaLnBrk="1" fontAlgn="base" latinLnBrk="0" hangingPunct="1">
              <a:lnSpc>
                <a:spcPct val="90000"/>
              </a:lnSpc>
              <a:spcBef>
                <a:spcPts val="600"/>
              </a:spcBef>
              <a:spcAft>
                <a:spcPct val="0"/>
              </a:spcAft>
              <a:buClr>
                <a:srgbClr val="3891A7"/>
              </a:buClr>
              <a:buSzPct val="80000"/>
              <a:buFont typeface="Arial" charset="0"/>
              <a:buNone/>
              <a:tabLst/>
              <a:defRPr/>
            </a:pPr>
            <a:endParaRPr kumimoji="0" lang="en-US" sz="2400" b="0" i="0" u="none" strike="noStrike" kern="1200" cap="none" spc="0" normalizeH="0" baseline="0" noProof="0" dirty="0" smtClean="0">
              <a:ln>
                <a:noFill/>
              </a:ln>
              <a:solidFill>
                <a:schemeClr val="tx2">
                  <a:lumMod val="75000"/>
                </a:schemeClr>
              </a:solidFill>
              <a:effectLst/>
              <a:uLnTx/>
              <a:uFillTx/>
              <a:ea typeface="Open Sans" panose="020B0606030504020204" pitchFamily="34" charset="0"/>
              <a:cs typeface="Open Sans" panose="020B0606030504020204" pitchFamily="34" charset="0"/>
            </a:endParaRPr>
          </a:p>
          <a:p>
            <a:pPr marL="0" marR="0" lvl="0" indent="0" algn="l" defTabSz="914400" rtl="0" eaLnBrk="1" fontAlgn="base" latinLnBrk="0" hangingPunct="1">
              <a:lnSpc>
                <a:spcPct val="90000"/>
              </a:lnSpc>
              <a:spcBef>
                <a:spcPts val="600"/>
              </a:spcBef>
              <a:spcAft>
                <a:spcPct val="0"/>
              </a:spcAft>
              <a:buClr>
                <a:srgbClr val="3891A7"/>
              </a:buClr>
              <a:buSzPct val="80000"/>
              <a:buFont typeface="Arial" charset="0"/>
              <a:buNone/>
              <a:tabLst/>
              <a:defRPr/>
            </a:pPr>
            <a:r>
              <a:rPr kumimoji="0" lang="en-US" sz="2400" b="0" i="0" u="none" strike="noStrike" kern="1200" cap="none" spc="0" normalizeH="0" baseline="0" noProof="0" dirty="0" smtClean="0">
                <a:ln>
                  <a:noFill/>
                </a:ln>
                <a:solidFill>
                  <a:schemeClr val="tx2">
                    <a:lumMod val="75000"/>
                  </a:schemeClr>
                </a:solidFill>
                <a:effectLst/>
                <a:uLnTx/>
                <a:uFillTx/>
                <a:ea typeface="Open Sans" panose="020B0606030504020204" pitchFamily="34" charset="0"/>
                <a:cs typeface="Open Sans" panose="020B0606030504020204" pitchFamily="34" charset="0"/>
              </a:rPr>
              <a:t>The rule does not address the form in which these working papers must be provided.  </a:t>
            </a:r>
          </a:p>
        </p:txBody>
      </p:sp>
    </p:spTree>
    <p:extLst>
      <p:ext uri="{BB962C8B-B14F-4D97-AF65-F5344CB8AC3E}">
        <p14:creationId xmlns:p14="http://schemas.microsoft.com/office/powerpoint/2010/main" val="374561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The TNSBA consists of:</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4"/>
          <p:cNvSpPr>
            <a:spLocks noGrp="1"/>
          </p:cNvSpPr>
          <p:nvPr>
            <p:ph idx="1"/>
          </p:nvPr>
        </p:nvSpPr>
        <p:spPr>
          <a:xfrm>
            <a:off x="76200" y="1600200"/>
            <a:ext cx="8839200" cy="4171065"/>
          </a:xfrm>
        </p:spPr>
        <p:txBody>
          <a:bodyPr/>
          <a:lstStyle/>
          <a:p>
            <a:r>
              <a:rPr lang="en-US" dirty="0">
                <a:solidFill>
                  <a:schemeClr val="tx2">
                    <a:lumMod val="75000"/>
                  </a:schemeClr>
                </a:solidFill>
              </a:rPr>
              <a:t>Eleven Members – </a:t>
            </a:r>
            <a:r>
              <a:rPr lang="en-US" dirty="0" smtClean="0">
                <a:solidFill>
                  <a:schemeClr val="tx2">
                    <a:lumMod val="75000"/>
                  </a:schemeClr>
                </a:solidFill>
              </a:rPr>
              <a:t>CPA Members Appointed </a:t>
            </a:r>
            <a:r>
              <a:rPr lang="en-US" dirty="0">
                <a:solidFill>
                  <a:schemeClr val="tx2">
                    <a:lumMod val="75000"/>
                  </a:schemeClr>
                </a:solidFill>
              </a:rPr>
              <a:t>by Governor</a:t>
            </a:r>
          </a:p>
          <a:p>
            <a:r>
              <a:rPr lang="en-US" dirty="0">
                <a:solidFill>
                  <a:schemeClr val="tx2">
                    <a:lumMod val="75000"/>
                  </a:schemeClr>
                </a:solidFill>
              </a:rPr>
              <a:t>Serve Terms of 3 Years</a:t>
            </a:r>
          </a:p>
          <a:p>
            <a:r>
              <a:rPr lang="en-US" dirty="0">
                <a:solidFill>
                  <a:schemeClr val="tx2">
                    <a:lumMod val="75000"/>
                  </a:schemeClr>
                </a:solidFill>
              </a:rPr>
              <a:t>Nine are CPAs</a:t>
            </a:r>
          </a:p>
          <a:p>
            <a:r>
              <a:rPr lang="en-US" dirty="0">
                <a:solidFill>
                  <a:schemeClr val="tx2">
                    <a:lumMod val="75000"/>
                  </a:schemeClr>
                </a:solidFill>
              </a:rPr>
              <a:t>One is Attorney</a:t>
            </a:r>
          </a:p>
          <a:p>
            <a:r>
              <a:rPr lang="en-US" dirty="0">
                <a:solidFill>
                  <a:schemeClr val="tx2">
                    <a:lumMod val="75000"/>
                  </a:schemeClr>
                </a:solidFill>
              </a:rPr>
              <a:t>One is Public Member</a:t>
            </a:r>
          </a:p>
          <a:p>
            <a:r>
              <a:rPr lang="en-US" dirty="0">
                <a:solidFill>
                  <a:schemeClr val="tx2">
                    <a:lumMod val="75000"/>
                  </a:schemeClr>
                </a:solidFill>
              </a:rPr>
              <a:t>Meets Quarterly- usually in January, May, July and October</a:t>
            </a:r>
          </a:p>
          <a:p>
            <a:endParaRPr lang="en-US" dirty="0">
              <a:solidFill>
                <a:schemeClr val="tx2">
                  <a:lumMod val="75000"/>
                </a:schemeClr>
              </a:solidFill>
            </a:endParaRPr>
          </a:p>
        </p:txBody>
      </p:sp>
    </p:spTree>
    <p:extLst>
      <p:ext uri="{BB962C8B-B14F-4D97-AF65-F5344CB8AC3E}">
        <p14:creationId xmlns:p14="http://schemas.microsoft.com/office/powerpoint/2010/main" val="31658708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9" r="249"/>
          <a:stretch>
            <a:fillRect/>
          </a:stretch>
        </p:blipFill>
        <p:spPr/>
      </p:pic>
      <p:sp>
        <p:nvSpPr>
          <p:cNvPr id="4" name="Title 3"/>
          <p:cNvSpPr>
            <a:spLocks noGrp="1"/>
          </p:cNvSpPr>
          <p:nvPr>
            <p:ph type="title"/>
          </p:nvPr>
        </p:nvSpPr>
        <p:spPr>
          <a:xfrm>
            <a:off x="381000" y="1447799"/>
            <a:ext cx="3962400" cy="2590801"/>
          </a:xfrm>
        </p:spPr>
        <p:txBody>
          <a:bodyPr/>
          <a:lstStyle/>
          <a:p>
            <a:r>
              <a:rPr lang="en-US" sz="3200" dirty="0">
                <a:solidFill>
                  <a:schemeClr val="tx2">
                    <a:lumMod val="75000"/>
                  </a:schemeClr>
                </a:solidFill>
                <a:latin typeface="Open Sans" panose="020B0606030504020204"/>
              </a:rPr>
              <a:t>While we are on the subject of client records</a:t>
            </a:r>
            <a:r>
              <a:rPr lang="en-US" sz="3200" dirty="0" smtClean="0">
                <a:solidFill>
                  <a:schemeClr val="tx2">
                    <a:lumMod val="75000"/>
                  </a:schemeClr>
                </a:solidFill>
                <a:latin typeface="Open Sans" panose="020B0606030504020204"/>
              </a:rPr>
              <a:t>…</a:t>
            </a:r>
            <a:br>
              <a:rPr lang="en-US" sz="3200" dirty="0" smtClean="0">
                <a:solidFill>
                  <a:schemeClr val="tx2">
                    <a:lumMod val="75000"/>
                  </a:schemeClr>
                </a:solidFill>
                <a:latin typeface="Open Sans" panose="020B0606030504020204"/>
              </a:rPr>
            </a:br>
            <a:endParaRPr lang="en-US" sz="3200" dirty="0">
              <a:solidFill>
                <a:schemeClr val="tx2">
                  <a:lumMod val="75000"/>
                </a:schemeClr>
              </a:solidFill>
              <a:latin typeface="Open Sans" panose="020B0606030504020204"/>
            </a:endParaRPr>
          </a:p>
        </p:txBody>
      </p:sp>
      <p:sp>
        <p:nvSpPr>
          <p:cNvPr id="3" name="Content Placeholder 2"/>
          <p:cNvSpPr>
            <a:spLocks noGrp="1"/>
          </p:cNvSpPr>
          <p:nvPr>
            <p:ph type="body" sz="quarter" idx="11"/>
          </p:nvPr>
        </p:nvSpPr>
        <p:spPr>
          <a:xfrm>
            <a:off x="381000" y="3352800"/>
            <a:ext cx="4038600" cy="2590800"/>
          </a:xfrm>
        </p:spPr>
        <p:txBody>
          <a:bodyPr>
            <a:normAutofit/>
          </a:bodyPr>
          <a:lstStyle/>
          <a:p>
            <a:pPr marL="0" lvl="0" indent="0" fontAlgn="base">
              <a:lnSpc>
                <a:spcPct val="90000"/>
              </a:lnSpc>
              <a:spcBef>
                <a:spcPts val="600"/>
              </a:spcBef>
              <a:spcAft>
                <a:spcPct val="0"/>
              </a:spcAft>
              <a:buClr>
                <a:srgbClr val="3891A7"/>
              </a:buClr>
              <a:buSzPct val="80000"/>
              <a:buNone/>
            </a:pPr>
            <a:r>
              <a:rPr lang="en-US" sz="2800" dirty="0">
                <a:solidFill>
                  <a:schemeClr val="tx2">
                    <a:lumMod val="75000"/>
                  </a:schemeClr>
                </a:solidFill>
              </a:rPr>
              <a:t>...I am selling my practice and moving to Panama City Beach.   </a:t>
            </a:r>
            <a:endParaRPr lang="en-US" sz="2800" dirty="0" smtClean="0">
              <a:solidFill>
                <a:schemeClr val="tx2">
                  <a:lumMod val="75000"/>
                </a:schemeClr>
              </a:solidFill>
            </a:endParaRPr>
          </a:p>
          <a:p>
            <a:pPr marL="0" lvl="0" indent="0" fontAlgn="base">
              <a:lnSpc>
                <a:spcPct val="90000"/>
              </a:lnSpc>
              <a:spcBef>
                <a:spcPts val="600"/>
              </a:spcBef>
              <a:spcAft>
                <a:spcPct val="0"/>
              </a:spcAft>
              <a:buClr>
                <a:srgbClr val="3891A7"/>
              </a:buClr>
              <a:buSzPct val="80000"/>
              <a:buNone/>
            </a:pPr>
            <a:r>
              <a:rPr lang="en-US" sz="2800" dirty="0" smtClean="0">
                <a:solidFill>
                  <a:schemeClr val="tx2">
                    <a:lumMod val="75000"/>
                  </a:schemeClr>
                </a:solidFill>
              </a:rPr>
              <a:t>Are </a:t>
            </a:r>
            <a:r>
              <a:rPr lang="en-US" sz="2800" dirty="0">
                <a:solidFill>
                  <a:schemeClr val="tx2">
                    <a:lumMod val="75000"/>
                  </a:schemeClr>
                </a:solidFill>
              </a:rPr>
              <a:t>there special rules regarding the transition? </a:t>
            </a:r>
          </a:p>
          <a:p>
            <a:endParaRPr lang="en-US" sz="300" dirty="0">
              <a:solidFill>
                <a:schemeClr val="tx2">
                  <a:lumMod val="75000"/>
                </a:schemeClr>
              </a:solidFill>
            </a:endParaRPr>
          </a:p>
        </p:txBody>
      </p:sp>
    </p:spTree>
    <p:extLst>
      <p:ext uri="{BB962C8B-B14F-4D97-AF65-F5344CB8AC3E}">
        <p14:creationId xmlns:p14="http://schemas.microsoft.com/office/powerpoint/2010/main" val="27488194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mj-lt"/>
              </a:rPr>
              <a:t>Client Records as Personal </a:t>
            </a:r>
            <a:r>
              <a:rPr lang="en-US" dirty="0" smtClean="0">
                <a:latin typeface="+mj-lt"/>
              </a:rPr>
              <a:t>Property</a:t>
            </a:r>
            <a:endParaRPr lang="en-US" dirty="0">
              <a:latin typeface="+mj-lt"/>
            </a:endParaRPr>
          </a:p>
        </p:txBody>
      </p:sp>
      <p:sp>
        <p:nvSpPr>
          <p:cNvPr id="3" name="Content Placeholder 2"/>
          <p:cNvSpPr>
            <a:spLocks noGrp="1"/>
          </p:cNvSpPr>
          <p:nvPr>
            <p:ph idx="1"/>
          </p:nvPr>
        </p:nvSpPr>
        <p:spPr>
          <a:xfrm>
            <a:off x="152400" y="1524000"/>
            <a:ext cx="8839200" cy="4628265"/>
          </a:xfrm>
        </p:spPr>
        <p:txBody>
          <a:bodyPr>
            <a:normAutofit/>
          </a:bodyPr>
          <a:lstStyle/>
          <a:p>
            <a:pPr marL="0" lvl="0" indent="0" fontAlgn="base">
              <a:lnSpc>
                <a:spcPct val="90000"/>
              </a:lnSpc>
              <a:spcBef>
                <a:spcPts val="600"/>
              </a:spcBef>
              <a:spcAft>
                <a:spcPct val="0"/>
              </a:spcAft>
              <a:buClr>
                <a:srgbClr val="3891A7"/>
              </a:buClr>
              <a:buSzPct val="80000"/>
              <a:buNone/>
            </a:pPr>
            <a:r>
              <a:rPr lang="en-US" dirty="0">
                <a:solidFill>
                  <a:schemeClr val="tx2">
                    <a:lumMod val="75000"/>
                  </a:schemeClr>
                </a:solidFill>
              </a:rPr>
              <a:t>All statements, records, working papers, etc. generated in the course of providing accounting services cannot be sold, transferred or bequeathed without the consent of the client to anyone except</a:t>
            </a:r>
            <a:r>
              <a:rPr lang="en-US" dirty="0" smtClean="0">
                <a:solidFill>
                  <a:schemeClr val="tx2">
                    <a:lumMod val="75000"/>
                  </a:schemeClr>
                </a:solidFill>
              </a:rPr>
              <a:t>:</a:t>
            </a:r>
          </a:p>
          <a:p>
            <a:pPr marL="0" lvl="0" indent="0" fontAlgn="base">
              <a:lnSpc>
                <a:spcPct val="90000"/>
              </a:lnSpc>
              <a:spcBef>
                <a:spcPts val="600"/>
              </a:spcBef>
              <a:spcAft>
                <a:spcPct val="0"/>
              </a:spcAft>
              <a:buClr>
                <a:srgbClr val="3891A7"/>
              </a:buClr>
              <a:buSzPct val="80000"/>
              <a:buNone/>
            </a:pPr>
            <a:endParaRPr lang="en-US" dirty="0">
              <a:solidFill>
                <a:schemeClr val="tx2">
                  <a:lumMod val="75000"/>
                </a:schemeClr>
              </a:solidFill>
            </a:endParaRPr>
          </a:p>
          <a:p>
            <a:pPr fontAlgn="base">
              <a:lnSpc>
                <a:spcPct val="90000"/>
              </a:lnSpc>
              <a:spcBef>
                <a:spcPts val="600"/>
              </a:spcBef>
              <a:spcAft>
                <a:spcPct val="0"/>
              </a:spcAft>
              <a:buClr>
                <a:srgbClr val="3891A7"/>
              </a:buClr>
              <a:buSzPct val="80000"/>
            </a:pPr>
            <a:r>
              <a:rPr lang="en-US" dirty="0">
                <a:solidFill>
                  <a:schemeClr val="tx2">
                    <a:lumMod val="75000"/>
                  </a:schemeClr>
                </a:solidFill>
              </a:rPr>
              <a:t>One or more surviving partners or;</a:t>
            </a:r>
          </a:p>
          <a:p>
            <a:pPr fontAlgn="base">
              <a:lnSpc>
                <a:spcPct val="90000"/>
              </a:lnSpc>
              <a:spcBef>
                <a:spcPts val="600"/>
              </a:spcBef>
              <a:spcAft>
                <a:spcPct val="0"/>
              </a:spcAft>
              <a:buClr>
                <a:srgbClr val="3891A7"/>
              </a:buClr>
              <a:buSzPct val="80000"/>
            </a:pPr>
            <a:r>
              <a:rPr lang="en-US" dirty="0">
                <a:solidFill>
                  <a:schemeClr val="tx2">
                    <a:lumMod val="75000"/>
                  </a:schemeClr>
                </a:solidFill>
              </a:rPr>
              <a:t>New partners, shareholders, etc. or;</a:t>
            </a:r>
          </a:p>
          <a:p>
            <a:pPr fontAlgn="base">
              <a:lnSpc>
                <a:spcPct val="90000"/>
              </a:lnSpc>
              <a:spcBef>
                <a:spcPts val="600"/>
              </a:spcBef>
              <a:spcAft>
                <a:spcPct val="0"/>
              </a:spcAft>
              <a:buClr>
                <a:srgbClr val="3891A7"/>
              </a:buClr>
              <a:buSzPct val="80000"/>
            </a:pPr>
            <a:r>
              <a:rPr lang="en-US" dirty="0">
                <a:solidFill>
                  <a:schemeClr val="tx2">
                    <a:lumMod val="75000"/>
                  </a:schemeClr>
                </a:solidFill>
              </a:rPr>
              <a:t>Any combined or merged firm or successor </a:t>
            </a:r>
            <a:r>
              <a:rPr lang="en-US" dirty="0" smtClean="0">
                <a:solidFill>
                  <a:schemeClr val="tx2">
                    <a:lumMod val="75000"/>
                  </a:schemeClr>
                </a:solidFill>
              </a:rPr>
              <a:t>in interest </a:t>
            </a:r>
            <a:r>
              <a:rPr lang="en-US" dirty="0">
                <a:solidFill>
                  <a:schemeClr val="tx2">
                    <a:lumMod val="75000"/>
                  </a:schemeClr>
                </a:solidFill>
              </a:rPr>
              <a:t>to the licensee.</a:t>
            </a:r>
          </a:p>
          <a:p>
            <a:pPr marL="0" lvl="0" indent="0" fontAlgn="base">
              <a:lnSpc>
                <a:spcPct val="90000"/>
              </a:lnSpc>
              <a:spcBef>
                <a:spcPts val="600"/>
              </a:spcBef>
              <a:spcAft>
                <a:spcPct val="0"/>
              </a:spcAft>
              <a:buClr>
                <a:srgbClr val="3891A7"/>
              </a:buClr>
              <a:buSzPct val="80000"/>
              <a:buFont typeface="Arial" charset="0"/>
              <a:buChar char=""/>
            </a:pPr>
            <a:endParaRPr lang="en-US" dirty="0">
              <a:solidFill>
                <a:schemeClr val="tx2">
                  <a:lumMod val="75000"/>
                </a:schemeClr>
              </a:solidFill>
            </a:endParaRPr>
          </a:p>
          <a:p>
            <a:pPr marL="0" lvl="0" indent="0" fontAlgn="base">
              <a:lnSpc>
                <a:spcPct val="90000"/>
              </a:lnSpc>
              <a:spcBef>
                <a:spcPts val="600"/>
              </a:spcBef>
              <a:spcAft>
                <a:spcPct val="0"/>
              </a:spcAft>
              <a:buClr>
                <a:srgbClr val="3891A7"/>
              </a:buClr>
              <a:buSzPct val="80000"/>
              <a:buNone/>
            </a:pPr>
            <a:r>
              <a:rPr lang="en-US" dirty="0">
                <a:solidFill>
                  <a:schemeClr val="tx2">
                    <a:lumMod val="75000"/>
                  </a:schemeClr>
                </a:solidFill>
              </a:rPr>
              <a:t>TCA 62-1-115</a:t>
            </a:r>
          </a:p>
          <a:p>
            <a:endParaRPr lang="en-US" dirty="0">
              <a:solidFill>
                <a:schemeClr val="tx2">
                  <a:lumMod val="75000"/>
                </a:schemeClr>
              </a:solidFill>
            </a:endParaRPr>
          </a:p>
        </p:txBody>
      </p:sp>
    </p:spTree>
    <p:extLst>
      <p:ext uri="{BB962C8B-B14F-4D97-AF65-F5344CB8AC3E}">
        <p14:creationId xmlns:p14="http://schemas.microsoft.com/office/powerpoint/2010/main" val="19497515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mn-lt"/>
              </a:rPr>
              <a:t>Peer </a:t>
            </a:r>
            <a:r>
              <a:rPr lang="en-US" dirty="0">
                <a:latin typeface="+mn-lt"/>
              </a:rPr>
              <a:t>Review </a:t>
            </a:r>
            <a:r>
              <a:rPr lang="en-US" dirty="0" smtClean="0">
                <a:latin typeface="+mn-lt"/>
              </a:rPr>
              <a:t>Requirements</a:t>
            </a:r>
            <a:endParaRPr lang="en-US" dirty="0">
              <a:latin typeface="+mn-lt"/>
            </a:endParaRPr>
          </a:p>
        </p:txBody>
      </p:sp>
      <p:sp>
        <p:nvSpPr>
          <p:cNvPr id="2" name="Rectangle 1"/>
          <p:cNvSpPr/>
          <p:nvPr/>
        </p:nvSpPr>
        <p:spPr>
          <a:xfrm>
            <a:off x="609600" y="1981201"/>
            <a:ext cx="7696200" cy="1421928"/>
          </a:xfrm>
          <a:prstGeom prst="rect">
            <a:avLst/>
          </a:prstGeom>
        </p:spPr>
        <p:txBody>
          <a:bodyPr wrap="square">
            <a:spAutoFit/>
          </a:bodyPr>
          <a:lstStyle/>
          <a:p>
            <a:pPr marL="320675" lvl="1">
              <a:lnSpc>
                <a:spcPct val="90000"/>
              </a:lnSpc>
            </a:pPr>
            <a:r>
              <a:rPr lang="en-US" sz="3200" dirty="0">
                <a:solidFill>
                  <a:schemeClr val="tx2">
                    <a:lumMod val="75000"/>
                  </a:schemeClr>
                </a:solidFill>
                <a:ea typeface="Open Sans" panose="020B0606030504020204" pitchFamily="34" charset="0"/>
                <a:cs typeface="Open Sans" panose="020B0606030504020204" pitchFamily="34" charset="0"/>
              </a:rPr>
              <a:t>Tennessee requires peer review for any firm that performs the </a:t>
            </a:r>
            <a:r>
              <a:rPr lang="en-US" sz="3200" u="sng" dirty="0">
                <a:solidFill>
                  <a:schemeClr val="tx2">
                    <a:lumMod val="75000"/>
                  </a:schemeClr>
                </a:solidFill>
                <a:ea typeface="Open Sans" panose="020B0606030504020204" pitchFamily="34" charset="0"/>
                <a:cs typeface="Open Sans" panose="020B0606030504020204" pitchFamily="34" charset="0"/>
              </a:rPr>
              <a:t>attest</a:t>
            </a:r>
            <a:r>
              <a:rPr lang="en-US" sz="3200" dirty="0">
                <a:solidFill>
                  <a:schemeClr val="tx2">
                    <a:lumMod val="75000"/>
                  </a:schemeClr>
                </a:solidFill>
                <a:ea typeface="Open Sans" panose="020B0606030504020204" pitchFamily="34" charset="0"/>
                <a:cs typeface="Open Sans" panose="020B0606030504020204" pitchFamily="34" charset="0"/>
              </a:rPr>
              <a:t> function.</a:t>
            </a:r>
          </a:p>
        </p:txBody>
      </p:sp>
    </p:spTree>
    <p:extLst>
      <p:ext uri="{BB962C8B-B14F-4D97-AF65-F5344CB8AC3E}">
        <p14:creationId xmlns:p14="http://schemas.microsoft.com/office/powerpoint/2010/main" val="14814188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And “attest” is defined as…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Content Placeholder 1"/>
          <p:cNvSpPr>
            <a:spLocks noGrp="1"/>
          </p:cNvSpPr>
          <p:nvPr>
            <p:ph idx="1"/>
          </p:nvPr>
        </p:nvSpPr>
        <p:spPr/>
        <p:txBody>
          <a:bodyPr>
            <a:normAutofit lnSpcReduction="10000"/>
          </a:bodyPr>
          <a:lstStyle/>
          <a:p>
            <a:pPr marL="0" indent="0">
              <a:buNone/>
            </a:pPr>
            <a:r>
              <a:rPr lang="en-US" dirty="0">
                <a:solidFill>
                  <a:schemeClr val="tx2">
                    <a:lumMod val="75000"/>
                  </a:schemeClr>
                </a:solidFill>
              </a:rPr>
              <a:t>Tennessee Code Annotated, Section 62-1-103, states that attest means providing the following services: </a:t>
            </a:r>
          </a:p>
          <a:p>
            <a:endParaRPr lang="en-US" dirty="0">
              <a:solidFill>
                <a:schemeClr val="tx2">
                  <a:lumMod val="75000"/>
                </a:schemeClr>
              </a:solidFill>
            </a:endParaRPr>
          </a:p>
          <a:p>
            <a:pPr marL="457200" indent="-457200">
              <a:buAutoNum type="alphaUcParenBoth"/>
            </a:pPr>
            <a:r>
              <a:rPr lang="en-US" dirty="0" smtClean="0">
                <a:solidFill>
                  <a:schemeClr val="tx2">
                    <a:lumMod val="75000"/>
                  </a:schemeClr>
                </a:solidFill>
              </a:rPr>
              <a:t>Any </a:t>
            </a:r>
            <a:r>
              <a:rPr lang="en-US" dirty="0">
                <a:solidFill>
                  <a:schemeClr val="tx2">
                    <a:lumMod val="75000"/>
                  </a:schemeClr>
                </a:solidFill>
              </a:rPr>
              <a:t>audit or other engagement performed in accordance with the Statements on Auditing Standards (SAS</a:t>
            </a:r>
            <a:r>
              <a:rPr lang="en-US" dirty="0" smtClean="0">
                <a:solidFill>
                  <a:schemeClr val="tx2">
                    <a:lumMod val="75000"/>
                  </a:schemeClr>
                </a:solidFill>
              </a:rPr>
              <a:t>)</a:t>
            </a:r>
          </a:p>
          <a:p>
            <a:pPr marL="457200" indent="-457200">
              <a:buFont typeface="Arial" panose="020B0604020202020204" pitchFamily="34" charset="0"/>
              <a:buAutoNum type="alphaUcParenBoth"/>
            </a:pPr>
            <a:r>
              <a:rPr lang="en-US" dirty="0" smtClean="0">
                <a:solidFill>
                  <a:schemeClr val="tx2">
                    <a:lumMod val="75000"/>
                  </a:schemeClr>
                </a:solidFill>
              </a:rPr>
              <a:t>Any </a:t>
            </a:r>
            <a:r>
              <a:rPr lang="en-US" dirty="0">
                <a:solidFill>
                  <a:schemeClr val="tx2">
                    <a:lumMod val="75000"/>
                  </a:schemeClr>
                </a:solidFill>
              </a:rPr>
              <a:t>review performed in accordance with the Statements on Standards for Accounting and Review Services (SSARS</a:t>
            </a:r>
            <a:r>
              <a:rPr lang="en-US" dirty="0" smtClean="0">
                <a:solidFill>
                  <a:schemeClr val="tx2">
                    <a:lumMod val="75000"/>
                  </a:schemeClr>
                </a:solidFill>
              </a:rPr>
              <a:t>)</a:t>
            </a:r>
          </a:p>
          <a:p>
            <a:pPr marL="457200" indent="-457200">
              <a:buFont typeface="Arial" panose="020B0604020202020204" pitchFamily="34" charset="0"/>
              <a:buAutoNum type="alphaUcParenBoth"/>
            </a:pPr>
            <a:r>
              <a:rPr lang="en-US" dirty="0">
                <a:solidFill>
                  <a:schemeClr val="tx2">
                    <a:lumMod val="75000"/>
                  </a:schemeClr>
                </a:solidFill>
              </a:rPr>
              <a:t>Any examination performed in accordance with the Statements on Standards for Attestation Engagements (SSAE)</a:t>
            </a:r>
          </a:p>
          <a:p>
            <a:pPr marL="457200" indent="-457200">
              <a:buFont typeface="Arial" panose="020B0604020202020204" pitchFamily="34" charset="0"/>
              <a:buAutoNum type="alphaUcParenBoth"/>
            </a:pPr>
            <a:r>
              <a:rPr lang="en-US" dirty="0">
                <a:solidFill>
                  <a:schemeClr val="tx2">
                    <a:lumMod val="75000"/>
                  </a:schemeClr>
                </a:solidFill>
              </a:rPr>
              <a:t>The issuance of any report, including compilation reports, prescribed by the SASs, the SSARSs, or the SSAEs on any services</a:t>
            </a:r>
          </a:p>
          <a:p>
            <a:pPr marL="457200" indent="-457200">
              <a:buAutoNum type="alphaUcParenBoth"/>
            </a:pPr>
            <a:endParaRPr lang="en-US" dirty="0">
              <a:solidFill>
                <a:schemeClr val="tx2">
                  <a:lumMod val="75000"/>
                </a:schemeClr>
              </a:solidFill>
            </a:endParaRPr>
          </a:p>
          <a:p>
            <a:endParaRPr lang="en-US" dirty="0">
              <a:solidFill>
                <a:schemeClr val="tx2">
                  <a:lumMod val="75000"/>
                </a:schemeClr>
              </a:solidFill>
            </a:endParaRPr>
          </a:p>
        </p:txBody>
      </p:sp>
    </p:spTree>
    <p:extLst>
      <p:ext uri="{BB962C8B-B14F-4D97-AF65-F5344CB8AC3E}">
        <p14:creationId xmlns:p14="http://schemas.microsoft.com/office/powerpoint/2010/main" val="21140355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Attest Engagements in the SSAEs </a:t>
            </a:r>
          </a:p>
        </p:txBody>
      </p:sp>
      <p:sp>
        <p:nvSpPr>
          <p:cNvPr id="5" name="Rectangle 4"/>
          <p:cNvSpPr/>
          <p:nvPr/>
        </p:nvSpPr>
        <p:spPr>
          <a:xfrm>
            <a:off x="457200" y="1371600"/>
            <a:ext cx="8077200" cy="3869906"/>
          </a:xfrm>
          <a:prstGeom prst="rect">
            <a:avLst/>
          </a:prstGeom>
        </p:spPr>
        <p:txBody>
          <a:bodyPr wrap="square">
            <a:spAutoFit/>
          </a:bodyPr>
          <a:lstStyle/>
          <a:p>
            <a:pPr defTabSz="457200">
              <a:lnSpc>
                <a:spcPct val="90000"/>
              </a:lnSpc>
              <a:spcBef>
                <a:spcPct val="20000"/>
              </a:spcBef>
              <a:spcAft>
                <a:spcPts val="600"/>
              </a:spcAft>
              <a:buClr>
                <a:srgbClr val="993300"/>
              </a:buClr>
              <a:defRPr/>
            </a:pPr>
            <a:r>
              <a:rPr lang="en-US" sz="24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Engagements (</a:t>
            </a:r>
            <a:r>
              <a:rPr lang="en-US" sz="2400" b="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with certain exceptions</a:t>
            </a:r>
            <a:r>
              <a:rPr lang="en-US" sz="24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 in which a certified public accountant is engaged to issue a report on subject matter that is the responsibility of another party.</a:t>
            </a:r>
          </a:p>
          <a:p>
            <a:pPr marL="342900" indent="-342900" fontAlgn="base">
              <a:lnSpc>
                <a:spcPct val="107000"/>
              </a:lnSpc>
              <a:buFont typeface="Arial" panose="020B0604020202020204" pitchFamily="34" charset="0"/>
              <a:buChar char="•"/>
              <a:defRPr/>
            </a:pPr>
            <a:endParaRPr lang="en-US" sz="24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fontAlgn="base">
              <a:lnSpc>
                <a:spcPct val="107000"/>
              </a:lnSpc>
              <a:buFont typeface="Arial" panose="020B0604020202020204" pitchFamily="34" charset="0"/>
              <a:buChar char="•"/>
              <a:defRPr/>
            </a:pPr>
            <a:r>
              <a:rPr lang="en-US" sz="24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Agreed-Upon Procedures</a:t>
            </a:r>
          </a:p>
          <a:p>
            <a:pPr marL="342900" indent="-342900" fontAlgn="base">
              <a:lnSpc>
                <a:spcPct val="107000"/>
              </a:lnSpc>
              <a:buFont typeface="Arial" panose="020B0604020202020204" pitchFamily="34" charset="0"/>
              <a:buChar char="•"/>
              <a:defRPr/>
            </a:pPr>
            <a:r>
              <a:rPr lang="en-US" sz="24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Financial Forecasts and Projections</a:t>
            </a:r>
          </a:p>
          <a:p>
            <a:pPr marL="342900" indent="-342900" fontAlgn="base">
              <a:lnSpc>
                <a:spcPct val="107000"/>
              </a:lnSpc>
              <a:buFont typeface="Arial" panose="020B0604020202020204" pitchFamily="34" charset="0"/>
              <a:buChar char="•"/>
              <a:defRPr/>
            </a:pPr>
            <a:r>
              <a:rPr lang="en-US" sz="24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Reporting on Pro Forma Financial Information</a:t>
            </a:r>
          </a:p>
          <a:p>
            <a:pPr marL="342900" indent="-342900" fontAlgn="base">
              <a:lnSpc>
                <a:spcPct val="107000"/>
              </a:lnSpc>
              <a:buFont typeface="Arial" panose="020B0604020202020204" pitchFamily="34" charset="0"/>
              <a:buChar char="•"/>
              <a:defRPr/>
            </a:pPr>
            <a:r>
              <a:rPr lang="en-US" sz="24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Compliance Attestation</a:t>
            </a:r>
          </a:p>
          <a:p>
            <a:pPr marL="342900" indent="-342900" fontAlgn="base">
              <a:lnSpc>
                <a:spcPct val="107000"/>
              </a:lnSpc>
              <a:buFont typeface="Arial" panose="020B0604020202020204" pitchFamily="34" charset="0"/>
              <a:buChar char="•"/>
              <a:defRPr/>
            </a:pPr>
            <a:r>
              <a:rPr lang="en-US" sz="24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Management’s Discussion &amp; Analysis</a:t>
            </a:r>
          </a:p>
        </p:txBody>
      </p:sp>
    </p:spTree>
    <p:extLst>
      <p:ext uri="{BB962C8B-B14F-4D97-AF65-F5344CB8AC3E}">
        <p14:creationId xmlns:p14="http://schemas.microsoft.com/office/powerpoint/2010/main" val="35505901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Whoa! </a:t>
            </a:r>
            <a:r>
              <a:rPr lang="en-US" dirty="0" smtClean="0">
                <a:latin typeface="Open Sans" panose="020B0606030504020204" pitchFamily="34" charset="0"/>
                <a:ea typeface="Open Sans" panose="020B0606030504020204" pitchFamily="34" charset="0"/>
                <a:cs typeface="Open Sans" panose="020B0606030504020204" pitchFamily="34" charset="0"/>
              </a:rPr>
              <a:t>What Are The Exceptions</a:t>
            </a:r>
            <a:r>
              <a:rPr lang="en-US" dirty="0">
                <a:latin typeface="Open Sans" panose="020B0606030504020204" pitchFamily="34" charset="0"/>
                <a:ea typeface="Open Sans" panose="020B0606030504020204" pitchFamily="34" charset="0"/>
                <a:cs typeface="Open Sans" panose="020B0606030504020204" pitchFamily="34" charset="0"/>
              </a:rPr>
              <a:t>? </a:t>
            </a:r>
          </a:p>
        </p:txBody>
      </p:sp>
      <p:sp>
        <p:nvSpPr>
          <p:cNvPr id="5" name="Rectangle 4"/>
          <p:cNvSpPr/>
          <p:nvPr/>
        </p:nvSpPr>
        <p:spPr>
          <a:xfrm>
            <a:off x="304800" y="1447800"/>
            <a:ext cx="8077200" cy="3995453"/>
          </a:xfrm>
          <a:prstGeom prst="rect">
            <a:avLst/>
          </a:prstGeom>
        </p:spPr>
        <p:txBody>
          <a:bodyPr>
            <a:spAutoFit/>
          </a:bodyPr>
          <a:lstStyle/>
          <a:p>
            <a:pPr lvl="1" defTabSz="457200" fontAlgn="base">
              <a:lnSpc>
                <a:spcPct val="90000"/>
              </a:lnSpc>
              <a:spcBef>
                <a:spcPct val="20000"/>
              </a:spcBef>
              <a:spcAft>
                <a:spcPts val="600"/>
              </a:spcAft>
              <a:buClr>
                <a:srgbClr val="993300"/>
              </a:buClr>
            </a:pPr>
            <a:r>
              <a:rPr lang="en-US" sz="2400" dirty="0" smtClean="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If you are providing the following services, you are </a:t>
            </a:r>
            <a:r>
              <a:rPr lang="en-US" sz="2400" b="1" dirty="0" smtClean="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not</a:t>
            </a:r>
            <a:r>
              <a:rPr lang="en-US" sz="2400" dirty="0" smtClean="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 subject to peer review:</a:t>
            </a:r>
            <a:endParaRPr lang="en-US" sz="24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defTabSz="457200" fontAlgn="base">
              <a:lnSpc>
                <a:spcPct val="107000"/>
              </a:lnSpc>
              <a:spcBef>
                <a:spcPct val="0"/>
              </a:spcBef>
              <a:spcAft>
                <a:spcPct val="0"/>
              </a:spcAft>
              <a:buFont typeface="Wingdings" panose="05000000000000000000" pitchFamily="2" charset="2"/>
              <a:buChar char="ü"/>
            </a:pPr>
            <a:r>
              <a:rPr lang="en-US" sz="2400" dirty="0" smtClean="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Engagements where the CPA acts in support of a client’s position- such </a:t>
            </a:r>
            <a:r>
              <a:rPr lang="en-US" sz="24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as tax matters being reviewed by the IRS.</a:t>
            </a:r>
          </a:p>
          <a:p>
            <a:pPr marL="800100" lvl="1" indent="-342900" defTabSz="457200" fontAlgn="base">
              <a:lnSpc>
                <a:spcPct val="107000"/>
              </a:lnSpc>
              <a:spcBef>
                <a:spcPct val="0"/>
              </a:spcBef>
              <a:spcAft>
                <a:spcPct val="0"/>
              </a:spcAft>
              <a:buFont typeface="Wingdings" panose="05000000000000000000" pitchFamily="2" charset="2"/>
              <a:buChar char="ü"/>
            </a:pPr>
            <a:r>
              <a:rPr lang="en-US" sz="2400" dirty="0" smtClean="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Engagements to prepare </a:t>
            </a:r>
            <a:r>
              <a:rPr lang="en-US" sz="24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tax returns or provide tax advice. </a:t>
            </a:r>
          </a:p>
          <a:p>
            <a:pPr marL="800100" lvl="1" indent="-342900" defTabSz="457200" fontAlgn="base">
              <a:lnSpc>
                <a:spcPct val="107000"/>
              </a:lnSpc>
              <a:spcBef>
                <a:spcPct val="0"/>
              </a:spcBef>
              <a:spcAft>
                <a:spcPct val="0"/>
              </a:spcAft>
              <a:buFont typeface="Wingdings" panose="05000000000000000000" pitchFamily="2" charset="2"/>
              <a:buChar char="ü"/>
            </a:pPr>
            <a:r>
              <a:rPr lang="en-US" sz="2400" dirty="0" smtClean="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Services </a:t>
            </a:r>
            <a:r>
              <a:rPr lang="en-US" sz="24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performed in accordance with the Statement on Standards for Consulting Services (SSCS)</a:t>
            </a:r>
          </a:p>
        </p:txBody>
      </p:sp>
    </p:spTree>
    <p:extLst>
      <p:ext uri="{BB962C8B-B14F-4D97-AF65-F5344CB8AC3E}">
        <p14:creationId xmlns:p14="http://schemas.microsoft.com/office/powerpoint/2010/main" val="7855807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Consulting v. Attestation </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57200" y="1193800"/>
            <a:ext cx="7848600" cy="4958465"/>
          </a:xfrm>
        </p:spPr>
        <p:txBody>
          <a:bodyPr>
            <a:noAutofit/>
          </a:bodyPr>
          <a:lstStyle/>
          <a:p>
            <a:pPr marL="0" indent="0">
              <a:buNone/>
            </a:pPr>
            <a:r>
              <a:rPr lang="en-US" dirty="0" smtClean="0">
                <a:solidFill>
                  <a:schemeClr val="tx2">
                    <a:lumMod val="75000"/>
                  </a:schemeClr>
                </a:solidFill>
              </a:rPr>
              <a:t>In </a:t>
            </a:r>
            <a:r>
              <a:rPr lang="en-US" dirty="0">
                <a:solidFill>
                  <a:schemeClr val="tx2">
                    <a:lumMod val="75000"/>
                  </a:schemeClr>
                </a:solidFill>
              </a:rPr>
              <a:t>an attest service, you are engaged to </a:t>
            </a:r>
            <a:r>
              <a:rPr lang="en-US" u="sng" dirty="0">
                <a:solidFill>
                  <a:schemeClr val="tx2">
                    <a:lumMod val="75000"/>
                  </a:schemeClr>
                </a:solidFill>
              </a:rPr>
              <a:t>express an opinion</a:t>
            </a:r>
            <a:r>
              <a:rPr lang="en-US" dirty="0">
                <a:solidFill>
                  <a:schemeClr val="tx2">
                    <a:lumMod val="75000"/>
                  </a:schemeClr>
                </a:solidFill>
              </a:rPr>
              <a:t> </a:t>
            </a:r>
            <a:r>
              <a:rPr lang="en-US" dirty="0" smtClean="0">
                <a:solidFill>
                  <a:schemeClr val="tx2">
                    <a:lumMod val="75000"/>
                  </a:schemeClr>
                </a:solidFill>
              </a:rPr>
              <a:t>regarding an assertion </a:t>
            </a:r>
            <a:r>
              <a:rPr lang="en-US" dirty="0">
                <a:solidFill>
                  <a:schemeClr val="tx2">
                    <a:lumMod val="75000"/>
                  </a:schemeClr>
                </a:solidFill>
              </a:rPr>
              <a:t>that is the responsibility of another party, </a:t>
            </a:r>
          </a:p>
          <a:p>
            <a:pPr marL="0" indent="0">
              <a:buNone/>
            </a:pPr>
            <a:endParaRPr lang="en-US" dirty="0">
              <a:solidFill>
                <a:schemeClr val="tx2">
                  <a:lumMod val="75000"/>
                </a:schemeClr>
              </a:solidFill>
            </a:endParaRPr>
          </a:p>
          <a:p>
            <a:pPr marL="0" indent="0">
              <a:buNone/>
            </a:pPr>
            <a:r>
              <a:rPr lang="en-US" dirty="0">
                <a:solidFill>
                  <a:schemeClr val="tx2">
                    <a:lumMod val="75000"/>
                  </a:schemeClr>
                </a:solidFill>
              </a:rPr>
              <a:t>In a consulting service, you are engaged </a:t>
            </a:r>
            <a:r>
              <a:rPr lang="en-US" u="sng" dirty="0" smtClean="0">
                <a:solidFill>
                  <a:schemeClr val="tx2">
                    <a:lumMod val="75000"/>
                  </a:schemeClr>
                </a:solidFill>
              </a:rPr>
              <a:t>for </a:t>
            </a:r>
            <a:r>
              <a:rPr lang="en-US" u="sng" dirty="0">
                <a:solidFill>
                  <a:schemeClr val="tx2">
                    <a:lumMod val="75000"/>
                  </a:schemeClr>
                </a:solidFill>
              </a:rPr>
              <a:t>the </a:t>
            </a:r>
            <a:r>
              <a:rPr lang="en-US" u="sng" dirty="0" smtClean="0">
                <a:solidFill>
                  <a:schemeClr val="tx2">
                    <a:lumMod val="75000"/>
                  </a:schemeClr>
                </a:solidFill>
              </a:rPr>
              <a:t>benefit </a:t>
            </a:r>
            <a:r>
              <a:rPr lang="en-US" u="sng" dirty="0">
                <a:solidFill>
                  <a:schemeClr val="tx2">
                    <a:lumMod val="75000"/>
                  </a:schemeClr>
                </a:solidFill>
              </a:rPr>
              <a:t>of the client</a:t>
            </a:r>
            <a:r>
              <a:rPr lang="en-US" dirty="0">
                <a:solidFill>
                  <a:schemeClr val="tx2">
                    <a:lumMod val="75000"/>
                  </a:schemeClr>
                </a:solidFill>
              </a:rPr>
              <a:t>. The nature and scope </a:t>
            </a:r>
            <a:r>
              <a:rPr lang="en-US" dirty="0" smtClean="0">
                <a:solidFill>
                  <a:schemeClr val="tx2">
                    <a:lumMod val="75000"/>
                  </a:schemeClr>
                </a:solidFill>
              </a:rPr>
              <a:t>is </a:t>
            </a:r>
            <a:r>
              <a:rPr lang="en-US" dirty="0">
                <a:solidFill>
                  <a:schemeClr val="tx2">
                    <a:lumMod val="75000"/>
                  </a:schemeClr>
                </a:solidFill>
              </a:rPr>
              <a:t>determined </a:t>
            </a:r>
            <a:r>
              <a:rPr lang="en-US" dirty="0" smtClean="0">
                <a:solidFill>
                  <a:schemeClr val="tx2">
                    <a:lumMod val="75000"/>
                  </a:schemeClr>
                </a:solidFill>
              </a:rPr>
              <a:t>by </a:t>
            </a:r>
            <a:r>
              <a:rPr lang="en-US" dirty="0">
                <a:solidFill>
                  <a:schemeClr val="tx2">
                    <a:lumMod val="75000"/>
                  </a:schemeClr>
                </a:solidFill>
              </a:rPr>
              <a:t>the agreement between you and the client. </a:t>
            </a:r>
            <a:endParaRPr lang="en-US" dirty="0" smtClean="0">
              <a:solidFill>
                <a:schemeClr val="tx2">
                  <a:lumMod val="75000"/>
                </a:schemeClr>
              </a:solidFill>
            </a:endParaRPr>
          </a:p>
          <a:p>
            <a:pPr lvl="2"/>
            <a:r>
              <a:rPr lang="en-US" sz="2200" dirty="0" smtClean="0">
                <a:solidFill>
                  <a:schemeClr val="tx2">
                    <a:lumMod val="75000"/>
                  </a:schemeClr>
                </a:solidFill>
              </a:rPr>
              <a:t>Forensic Examination</a:t>
            </a:r>
          </a:p>
          <a:p>
            <a:pPr lvl="2"/>
            <a:r>
              <a:rPr lang="en-US" sz="2200" dirty="0" smtClean="0">
                <a:solidFill>
                  <a:schemeClr val="tx2">
                    <a:lumMod val="75000"/>
                  </a:schemeClr>
                </a:solidFill>
              </a:rPr>
              <a:t>Expert Witness Services</a:t>
            </a:r>
          </a:p>
          <a:p>
            <a:pPr lvl="2"/>
            <a:r>
              <a:rPr lang="en-US" sz="2200" dirty="0" smtClean="0">
                <a:solidFill>
                  <a:schemeClr val="tx2">
                    <a:lumMod val="75000"/>
                  </a:schemeClr>
                </a:solidFill>
              </a:rPr>
              <a:t>Valuation Services</a:t>
            </a:r>
          </a:p>
          <a:p>
            <a:pPr lvl="2"/>
            <a:r>
              <a:rPr lang="en-US" sz="2200" dirty="0" smtClean="0">
                <a:solidFill>
                  <a:schemeClr val="tx2">
                    <a:lumMod val="75000"/>
                  </a:schemeClr>
                </a:solidFill>
              </a:rPr>
              <a:t>Divorce Engagements</a:t>
            </a:r>
            <a:endParaRPr lang="en-US" sz="2200" dirty="0">
              <a:solidFill>
                <a:schemeClr val="tx2">
                  <a:lumMod val="75000"/>
                </a:schemeClr>
              </a:solidFill>
            </a:endParaRPr>
          </a:p>
          <a:p>
            <a:pPr marL="0" indent="0">
              <a:buNone/>
            </a:pPr>
            <a:endParaRPr lang="en-US" dirty="0">
              <a:solidFill>
                <a:schemeClr val="tx2">
                  <a:lumMod val="75000"/>
                </a:schemeClr>
              </a:solidFill>
            </a:endParaRPr>
          </a:p>
        </p:txBody>
      </p:sp>
    </p:spTree>
    <p:extLst>
      <p:ext uri="{BB962C8B-B14F-4D97-AF65-F5344CB8AC3E}">
        <p14:creationId xmlns:p14="http://schemas.microsoft.com/office/powerpoint/2010/main" val="15299841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Quiz Time</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304800" y="1193800"/>
            <a:ext cx="8686800" cy="4958465"/>
          </a:xfrm>
        </p:spPr>
        <p:txBody>
          <a:bodyPr/>
          <a:lstStyle/>
          <a:p>
            <a:pPr marL="0" indent="0">
              <a:buNone/>
            </a:pPr>
            <a:endParaRPr lang="en-US" i="1" dirty="0" smtClean="0">
              <a:solidFill>
                <a:schemeClr val="tx2">
                  <a:lumMod val="75000"/>
                </a:schemeClr>
              </a:solidFill>
            </a:endParaRPr>
          </a:p>
          <a:p>
            <a:pPr marL="0" indent="0">
              <a:buNone/>
            </a:pPr>
            <a:endParaRPr lang="en-US" i="1" dirty="0">
              <a:solidFill>
                <a:schemeClr val="tx2">
                  <a:lumMod val="75000"/>
                </a:schemeClr>
              </a:solidFill>
            </a:endParaRPr>
          </a:p>
          <a:p>
            <a:pPr marL="0" indent="0">
              <a:buNone/>
            </a:pPr>
            <a:r>
              <a:rPr lang="en-US" sz="2800" i="1" dirty="0" smtClean="0">
                <a:solidFill>
                  <a:schemeClr val="tx2">
                    <a:lumMod val="75000"/>
                  </a:schemeClr>
                </a:solidFill>
              </a:rPr>
              <a:t>Q: What's </a:t>
            </a:r>
            <a:r>
              <a:rPr lang="en-US" sz="2800" i="1" dirty="0">
                <a:solidFill>
                  <a:schemeClr val="tx2">
                    <a:lumMod val="75000"/>
                  </a:schemeClr>
                </a:solidFill>
              </a:rPr>
              <a:t>the difference between death and taxes</a:t>
            </a:r>
            <a:r>
              <a:rPr lang="en-US" sz="2800" i="1" dirty="0" smtClean="0">
                <a:solidFill>
                  <a:schemeClr val="tx2">
                    <a:lumMod val="75000"/>
                  </a:schemeClr>
                </a:solidFill>
              </a:rPr>
              <a:t>?</a:t>
            </a:r>
          </a:p>
          <a:p>
            <a:endParaRPr lang="en-US" sz="2800" i="1" dirty="0">
              <a:solidFill>
                <a:schemeClr val="tx2">
                  <a:lumMod val="75000"/>
                </a:schemeClr>
              </a:solidFill>
            </a:endParaRPr>
          </a:p>
          <a:p>
            <a:pPr marL="0" indent="0">
              <a:buNone/>
            </a:pPr>
            <a:r>
              <a:rPr lang="en-US" sz="2800" dirty="0" smtClean="0">
                <a:solidFill>
                  <a:schemeClr val="tx2">
                    <a:lumMod val="75000"/>
                  </a:schemeClr>
                </a:solidFill>
              </a:rPr>
              <a:t>A: Congress </a:t>
            </a:r>
            <a:r>
              <a:rPr lang="en-US" sz="2800" dirty="0">
                <a:solidFill>
                  <a:schemeClr val="tx2">
                    <a:lumMod val="75000"/>
                  </a:schemeClr>
                </a:solidFill>
              </a:rPr>
              <a:t>doesn't meet every year to </a:t>
            </a:r>
            <a:r>
              <a:rPr lang="en-US" sz="2800" dirty="0" smtClean="0">
                <a:solidFill>
                  <a:schemeClr val="tx2">
                    <a:lumMod val="75000"/>
                  </a:schemeClr>
                </a:solidFill>
              </a:rPr>
              <a:t>make death </a:t>
            </a:r>
            <a:r>
              <a:rPr lang="en-US" sz="2800" dirty="0">
                <a:solidFill>
                  <a:schemeClr val="tx2">
                    <a:lumMod val="75000"/>
                  </a:schemeClr>
                </a:solidFill>
              </a:rPr>
              <a:t>worse.</a:t>
            </a:r>
          </a:p>
        </p:txBody>
      </p:sp>
    </p:spTree>
    <p:extLst>
      <p:ext uri="{BB962C8B-B14F-4D97-AF65-F5344CB8AC3E}">
        <p14:creationId xmlns:p14="http://schemas.microsoft.com/office/powerpoint/2010/main" val="2026911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Firm Names- </a:t>
            </a:r>
            <a:r>
              <a:rPr lang="en-US" dirty="0" err="1" smtClean="0">
                <a:latin typeface="Open Sans" panose="020B0606030504020204" pitchFamily="34" charset="0"/>
                <a:ea typeface="Open Sans" panose="020B0606030504020204" pitchFamily="34" charset="0"/>
                <a:cs typeface="Open Sans" panose="020B0606030504020204" pitchFamily="34" charset="0"/>
              </a:rPr>
              <a:t>Ya</a:t>
            </a:r>
            <a:r>
              <a:rPr lang="en-US" dirty="0" smtClean="0">
                <a:latin typeface="Open Sans" panose="020B0606030504020204" pitchFamily="34" charset="0"/>
                <a:ea typeface="Open Sans" panose="020B0606030504020204" pitchFamily="34" charset="0"/>
                <a:cs typeface="Open Sans" panose="020B0606030504020204" pitchFamily="34" charset="0"/>
              </a:rPr>
              <a:t> </a:t>
            </a:r>
            <a:r>
              <a:rPr lang="en-US" dirty="0" err="1" smtClean="0">
                <a:latin typeface="Open Sans" panose="020B0606030504020204" pitchFamily="34" charset="0"/>
                <a:ea typeface="Open Sans" panose="020B0606030504020204" pitchFamily="34" charset="0"/>
                <a:cs typeface="Open Sans" panose="020B0606030504020204" pitchFamily="34" charset="0"/>
              </a:rPr>
              <a:t>Gotta</a:t>
            </a:r>
            <a:r>
              <a:rPr lang="en-US" dirty="0" smtClean="0">
                <a:latin typeface="Open Sans" panose="020B0606030504020204" pitchFamily="34" charset="0"/>
                <a:ea typeface="Open Sans" panose="020B0606030504020204" pitchFamily="34" charset="0"/>
                <a:cs typeface="Open Sans" panose="020B0606030504020204" pitchFamily="34" charset="0"/>
              </a:rPr>
              <a:t> Love ‘em</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Grp="1" noChangeAspect="1" noChangeArrowheads="1"/>
          </p:cNvPicPr>
          <p:nvPr>
            <p:ph idx="1"/>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2362200" y="2008173"/>
            <a:ext cx="4332787" cy="326362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5478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Firm Names Quiz:</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4"/>
          <p:cNvSpPr>
            <a:spLocks noGrp="1"/>
          </p:cNvSpPr>
          <p:nvPr>
            <p:ph idx="1"/>
          </p:nvPr>
        </p:nvSpPr>
        <p:spPr>
          <a:xfrm>
            <a:off x="152400" y="1219200"/>
            <a:ext cx="8839200" cy="4933065"/>
          </a:xfrm>
        </p:spPr>
        <p:txBody>
          <a:bodyPr>
            <a:normAutofit/>
          </a:bodyPr>
          <a:lstStyle/>
          <a:p>
            <a:pPr marL="0" indent="0">
              <a:buNone/>
            </a:pPr>
            <a:r>
              <a:rPr lang="en-US" dirty="0" smtClean="0">
                <a:solidFill>
                  <a:schemeClr val="tx2">
                    <a:lumMod val="75000"/>
                  </a:schemeClr>
                </a:solidFill>
              </a:rPr>
              <a:t>As a member of the Board, you receive a request for a firm permit from the person in the previous slide. </a:t>
            </a:r>
          </a:p>
          <a:p>
            <a:pPr marL="0" indent="0">
              <a:buNone/>
            </a:pPr>
            <a:r>
              <a:rPr lang="en-US" dirty="0" smtClean="0">
                <a:solidFill>
                  <a:schemeClr val="tx2">
                    <a:lumMod val="75000"/>
                  </a:schemeClr>
                </a:solidFill>
              </a:rPr>
              <a:t>Your decision is:</a:t>
            </a:r>
          </a:p>
          <a:p>
            <a:pPr marL="0" indent="0">
              <a:buNone/>
            </a:pPr>
            <a:endParaRPr lang="en-US" dirty="0" smtClean="0">
              <a:solidFill>
                <a:schemeClr val="tx2">
                  <a:lumMod val="75000"/>
                </a:schemeClr>
              </a:solidFill>
            </a:endParaRPr>
          </a:p>
          <a:p>
            <a:pPr marL="514350" indent="-514350">
              <a:buFont typeface="+mj-lt"/>
              <a:buAutoNum type="arabicPeriod"/>
            </a:pPr>
            <a:r>
              <a:rPr lang="en-US" dirty="0" smtClean="0">
                <a:solidFill>
                  <a:schemeClr val="tx2">
                    <a:lumMod val="75000"/>
                  </a:schemeClr>
                </a:solidFill>
              </a:rPr>
              <a:t>Approve the application because the name is not misleading.</a:t>
            </a:r>
          </a:p>
          <a:p>
            <a:pPr marL="514350" indent="-514350">
              <a:buFont typeface="+mj-lt"/>
              <a:buAutoNum type="arabicPeriod"/>
            </a:pPr>
            <a:r>
              <a:rPr lang="en-US" dirty="0" smtClean="0">
                <a:solidFill>
                  <a:schemeClr val="tx2">
                    <a:lumMod val="75000"/>
                  </a:schemeClr>
                </a:solidFill>
              </a:rPr>
              <a:t>Deny the application because the name is misleading. </a:t>
            </a:r>
          </a:p>
          <a:p>
            <a:pPr marL="514350" indent="-514350">
              <a:buFont typeface="+mj-lt"/>
              <a:buAutoNum type="arabicPeriod"/>
            </a:pPr>
            <a:r>
              <a:rPr lang="en-US" dirty="0" smtClean="0">
                <a:solidFill>
                  <a:schemeClr val="tx2">
                    <a:lumMod val="75000"/>
                  </a:schemeClr>
                </a:solidFill>
              </a:rPr>
              <a:t>Approve the application because there is no accounting for taste. </a:t>
            </a:r>
          </a:p>
          <a:p>
            <a:pPr marL="514350" indent="-514350">
              <a:buFont typeface="+mj-lt"/>
              <a:buAutoNum type="arabicPeriod"/>
            </a:pPr>
            <a:r>
              <a:rPr lang="en-US" dirty="0" smtClean="0">
                <a:solidFill>
                  <a:schemeClr val="tx2">
                    <a:lumMod val="75000"/>
                  </a:schemeClr>
                </a:solidFill>
              </a:rPr>
              <a:t>Deny the application because it </a:t>
            </a:r>
            <a:r>
              <a:rPr lang="en-US" dirty="0" smtClean="0">
                <a:solidFill>
                  <a:schemeClr val="tx2">
                    <a:lumMod val="75000"/>
                  </a:schemeClr>
                </a:solidFill>
              </a:rPr>
              <a:t>does not contain the actual name of the CPA.</a:t>
            </a:r>
            <a:endParaRPr lang="en-US" dirty="0">
              <a:solidFill>
                <a:schemeClr val="tx2">
                  <a:lumMod val="75000"/>
                </a:schemeClr>
              </a:solidFill>
            </a:endParaRPr>
          </a:p>
          <a:p>
            <a:pPr marL="0" indent="0">
              <a:buNone/>
            </a:pPr>
            <a:endParaRPr lang="en-US" sz="2000" dirty="0">
              <a:solidFill>
                <a:schemeClr val="tx2">
                  <a:lumMod val="75000"/>
                </a:schemeClr>
              </a:solidFill>
            </a:endParaRPr>
          </a:p>
        </p:txBody>
      </p:sp>
    </p:spTree>
    <p:extLst>
      <p:ext uri="{BB962C8B-B14F-4D97-AF65-F5344CB8AC3E}">
        <p14:creationId xmlns:p14="http://schemas.microsoft.com/office/powerpoint/2010/main" val="3974431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Current Members of the Board</a:t>
            </a:r>
          </a:p>
        </p:txBody>
      </p:sp>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12264"/>
            <a:ext cx="2067221"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464215" y="4018384"/>
            <a:ext cx="2949975" cy="830997"/>
          </a:xfrm>
          <a:prstGeom prst="rect">
            <a:avLst/>
          </a:prstGeom>
          <a:noFill/>
        </p:spPr>
        <p:txBody>
          <a:bodyPr wrap="none" rtlCol="0">
            <a:spAutoFit/>
          </a:bodyPr>
          <a:lstStyle/>
          <a:p>
            <a:pPr algn="ctr"/>
            <a:r>
              <a:rPr lang="en-US" sz="16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Don Royston, CPA, Chair </a:t>
            </a:r>
            <a:endParaRPr lang="en-US" sz="1600" dirty="0" smtClean="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600" dirty="0" smtClean="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Casey </a:t>
            </a:r>
            <a:r>
              <a:rPr lang="en-US" sz="16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Stuart, CPA, </a:t>
            </a:r>
            <a:r>
              <a:rPr lang="en-US" sz="1600" dirty="0" smtClean="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Vice Chair </a:t>
            </a:r>
          </a:p>
          <a:p>
            <a:pPr algn="ctr"/>
            <a:r>
              <a:rPr lang="en-US" sz="1600" dirty="0" smtClean="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Larry </a:t>
            </a:r>
            <a:r>
              <a:rPr lang="en-US" sz="16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Elmore, </a:t>
            </a:r>
            <a:r>
              <a:rPr lang="en-US" sz="1600" dirty="0" smtClean="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CPA</a:t>
            </a:r>
            <a:endParaRPr lang="en-US" sz="16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p:cNvSpPr/>
          <p:nvPr/>
        </p:nvSpPr>
        <p:spPr>
          <a:xfrm>
            <a:off x="2819400" y="4018384"/>
            <a:ext cx="2438400" cy="830997"/>
          </a:xfrm>
          <a:prstGeom prst="rect">
            <a:avLst/>
          </a:prstGeom>
        </p:spPr>
        <p:txBody>
          <a:bodyPr wrap="square">
            <a:spAutoFit/>
          </a:bodyPr>
          <a:lstStyle/>
          <a:p>
            <a:pPr algn="ctr"/>
            <a:r>
              <a:rPr lang="en-US" sz="16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Janet Booker-Davis, </a:t>
            </a:r>
            <a:r>
              <a:rPr lang="en-US" sz="1600" dirty="0" smtClean="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CPA</a:t>
            </a:r>
            <a:endParaRPr lang="en-US" sz="16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6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Kevin Monroe, CPA </a:t>
            </a:r>
            <a:endParaRPr lang="en-US" sz="1600" dirty="0" smtClean="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600" dirty="0" smtClean="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Gay </a:t>
            </a:r>
            <a:r>
              <a:rPr lang="en-US" sz="16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Moon, </a:t>
            </a:r>
            <a:r>
              <a:rPr lang="en-US" sz="1600" dirty="0" smtClean="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CPA</a:t>
            </a:r>
            <a:endParaRPr lang="en-US" sz="16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271610" y="4038600"/>
            <a:ext cx="2286000" cy="1077218"/>
          </a:xfrm>
          <a:prstGeom prst="rect">
            <a:avLst/>
          </a:prstGeom>
        </p:spPr>
        <p:txBody>
          <a:bodyPr wrap="square">
            <a:spAutoFit/>
          </a:bodyPr>
          <a:lstStyle/>
          <a:p>
            <a:pPr algn="ctr"/>
            <a:r>
              <a:rPr lang="en-US" sz="16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Pamela Church, CPA </a:t>
            </a:r>
            <a:endParaRPr lang="en-US" sz="1600" dirty="0" smtClean="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600" dirty="0" smtClean="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Trey </a:t>
            </a:r>
            <a:r>
              <a:rPr lang="en-US" sz="16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Watkins, </a:t>
            </a:r>
            <a:r>
              <a:rPr lang="en-US" sz="1600" dirty="0" smtClean="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CPA</a:t>
            </a:r>
          </a:p>
          <a:p>
            <a:pPr algn="ctr"/>
            <a:r>
              <a:rPr lang="en-US" sz="1600" dirty="0" smtClean="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Stephen </a:t>
            </a:r>
            <a:r>
              <a:rPr lang="en-US" sz="16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Eldridge, </a:t>
            </a:r>
            <a:r>
              <a:rPr lang="en-US" sz="1600" dirty="0" smtClean="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CPA, Secretary</a:t>
            </a:r>
            <a:endParaRPr lang="en-US" sz="16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p:cNvSpPr/>
          <p:nvPr/>
        </p:nvSpPr>
        <p:spPr>
          <a:xfrm>
            <a:off x="1143000" y="5209592"/>
            <a:ext cx="6324600" cy="584775"/>
          </a:xfrm>
          <a:prstGeom prst="rect">
            <a:avLst/>
          </a:prstGeom>
        </p:spPr>
        <p:txBody>
          <a:bodyPr wrap="square">
            <a:spAutoFit/>
          </a:bodyPr>
          <a:lstStyle/>
          <a:p>
            <a:pPr algn="ctr"/>
            <a:r>
              <a:rPr lang="en-US" sz="1600" dirty="0" smtClean="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J. Gabe Roberts</a:t>
            </a:r>
            <a:r>
              <a:rPr lang="en-US" sz="16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  Attorney-at-Law – Nashville,  Attorney Member</a:t>
            </a:r>
          </a:p>
          <a:p>
            <a:pPr algn="ctr"/>
            <a:r>
              <a:rPr lang="en-US" sz="16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Judy Wetherbee – Nashville, Public Member</a:t>
            </a:r>
          </a:p>
        </p:txBody>
      </p:sp>
      <p:pic>
        <p:nvPicPr>
          <p:cNvPr id="410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1361" y="2133600"/>
            <a:ext cx="2438602"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9510" y="2133600"/>
            <a:ext cx="339576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4601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199"/>
            <a:ext cx="8839200" cy="546103"/>
          </a:xfrm>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Compilation or Preparation:</a:t>
            </a:r>
            <a:br>
              <a:rPr lang="en-US" dirty="0" smtClean="0">
                <a:latin typeface="Open Sans" panose="020B0606030504020204" pitchFamily="34" charset="0"/>
                <a:ea typeface="Open Sans" panose="020B0606030504020204" pitchFamily="34" charset="0"/>
                <a:cs typeface="Open Sans" panose="020B0606030504020204" pitchFamily="34" charset="0"/>
              </a:rPr>
            </a:br>
            <a:endParaRPr lang="en-US"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875106"/>
              </p:ext>
            </p:extLst>
          </p:nvPr>
        </p:nvGraphicFramePr>
        <p:xfrm>
          <a:off x="152400" y="1003301"/>
          <a:ext cx="8839200" cy="5057361"/>
        </p:xfrm>
        <a:graphic>
          <a:graphicData uri="http://schemas.openxmlformats.org/drawingml/2006/table">
            <a:tbl>
              <a:tblPr firstRow="1" firstCol="1" bandRow="1">
                <a:tableStyleId>{5C22544A-7EE6-4342-B048-85BDC9FD1C3A}</a:tableStyleId>
              </a:tblPr>
              <a:tblGrid>
                <a:gridCol w="4255911"/>
                <a:gridCol w="1964267"/>
                <a:gridCol w="2619022"/>
              </a:tblGrid>
              <a:tr h="940593">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u="sng" dirty="0">
                          <a:solidFill>
                            <a:schemeClr val="tx1"/>
                          </a:solidFill>
                          <a:effectLst/>
                        </a:rPr>
                        <a:t>Compilation</a:t>
                      </a:r>
                      <a:r>
                        <a:rPr lang="en-US" sz="1400" dirty="0">
                          <a:solidFill>
                            <a:schemeClr val="tx1"/>
                          </a:solidFill>
                          <a:effectLst/>
                        </a:rPr>
                        <a:t> </a:t>
                      </a:r>
                    </a:p>
                    <a:p>
                      <a:pPr marL="0" marR="0">
                        <a:lnSpc>
                          <a:spcPct val="115000"/>
                        </a:lnSpc>
                        <a:spcBef>
                          <a:spcPts val="0"/>
                        </a:spcBef>
                        <a:spcAft>
                          <a:spcPts val="0"/>
                        </a:spcAft>
                      </a:pPr>
                      <a:r>
                        <a:rPr lang="en-US" sz="1400" dirty="0">
                          <a:solidFill>
                            <a:schemeClr val="tx1"/>
                          </a:solidFill>
                          <a:effectLst/>
                        </a:rPr>
                        <a:t>(Section 80 of SSARS No. 21)</a:t>
                      </a:r>
                      <a:endParaRPr lang="en-US" sz="14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u="sng" dirty="0">
                          <a:solidFill>
                            <a:schemeClr val="tx1"/>
                          </a:solidFill>
                          <a:effectLst/>
                        </a:rPr>
                        <a:t>Preparation</a:t>
                      </a:r>
                      <a:r>
                        <a:rPr lang="en-US" sz="1400" dirty="0">
                          <a:solidFill>
                            <a:schemeClr val="tx1"/>
                          </a:solidFill>
                          <a:effectLst/>
                        </a:rPr>
                        <a:t> </a:t>
                      </a:r>
                    </a:p>
                    <a:p>
                      <a:pPr marL="0" marR="0">
                        <a:lnSpc>
                          <a:spcPct val="115000"/>
                        </a:lnSpc>
                        <a:spcBef>
                          <a:spcPts val="0"/>
                        </a:spcBef>
                        <a:spcAft>
                          <a:spcPts val="0"/>
                        </a:spcAft>
                      </a:pPr>
                      <a:r>
                        <a:rPr lang="en-US" sz="1400" dirty="0">
                          <a:solidFill>
                            <a:schemeClr val="tx1"/>
                          </a:solidFill>
                          <a:effectLst/>
                        </a:rPr>
                        <a:t>(Section 70 of SSARS No. 21)</a:t>
                      </a:r>
                      <a:endParaRPr lang="en-US" sz="1400" dirty="0">
                        <a:solidFill>
                          <a:schemeClr val="tx1"/>
                        </a:solidFill>
                        <a:effectLst/>
                        <a:latin typeface="Calibri"/>
                        <a:ea typeface="Calibri"/>
                        <a:cs typeface="Times New Roman"/>
                      </a:endParaRPr>
                    </a:p>
                  </a:txBody>
                  <a:tcPr marL="68580" marR="68580" marT="0" marB="0"/>
                </a:tc>
              </a:tr>
              <a:tr h="940593">
                <a:tc>
                  <a:txBody>
                    <a:bodyPr/>
                    <a:lstStyle/>
                    <a:p>
                      <a:pPr marL="0" marR="0">
                        <a:lnSpc>
                          <a:spcPct val="115000"/>
                        </a:lnSpc>
                        <a:spcBef>
                          <a:spcPts val="0"/>
                        </a:spcBef>
                        <a:spcAft>
                          <a:spcPts val="0"/>
                        </a:spcAft>
                      </a:pPr>
                      <a:r>
                        <a:rPr lang="en-US" sz="1600" dirty="0">
                          <a:solidFill>
                            <a:schemeClr val="tx1"/>
                          </a:solidFill>
                          <a:effectLst/>
                        </a:rPr>
                        <a:t>When does the standard apply?</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1" dirty="0">
                          <a:effectLst/>
                        </a:rPr>
                        <a:t>When the accountant is engaged to perform a compilation</a:t>
                      </a:r>
                      <a:endParaRPr lang="en-US" sz="14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1" dirty="0">
                          <a:effectLst/>
                        </a:rPr>
                        <a:t>When an accountant is engaged to prepare financial statements</a:t>
                      </a:r>
                      <a:endParaRPr lang="en-US" sz="1400" b="1" dirty="0">
                        <a:effectLst/>
                        <a:latin typeface="Calibri"/>
                        <a:ea typeface="Calibri"/>
                        <a:cs typeface="Times New Roman"/>
                      </a:endParaRPr>
                    </a:p>
                  </a:txBody>
                  <a:tcPr marL="68580" marR="68580" marT="0" marB="0"/>
                </a:tc>
              </a:tr>
              <a:tr h="313531">
                <a:tc>
                  <a:txBody>
                    <a:bodyPr/>
                    <a:lstStyle/>
                    <a:p>
                      <a:pPr marL="0" marR="0">
                        <a:lnSpc>
                          <a:spcPct val="115000"/>
                        </a:lnSpc>
                        <a:spcBef>
                          <a:spcPts val="0"/>
                        </a:spcBef>
                        <a:spcAft>
                          <a:spcPts val="0"/>
                        </a:spcAft>
                      </a:pPr>
                      <a:r>
                        <a:rPr lang="en-US" sz="1600" dirty="0">
                          <a:solidFill>
                            <a:schemeClr val="tx1"/>
                          </a:solidFill>
                          <a:effectLst/>
                        </a:rPr>
                        <a:t>Is an engagement letter required</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effectLst/>
                        </a:rPr>
                        <a:t>Yes</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effectLst/>
                        </a:rPr>
                        <a:t>Yes</a:t>
                      </a:r>
                      <a:endParaRPr lang="en-US" sz="1400" b="1" dirty="0">
                        <a:effectLst/>
                        <a:latin typeface="Calibri"/>
                        <a:ea typeface="Calibri"/>
                        <a:cs typeface="Times New Roman"/>
                      </a:endParaRPr>
                    </a:p>
                  </a:txBody>
                  <a:tcPr marL="68580" marR="68580" marT="0" marB="0"/>
                </a:tc>
              </a:tr>
              <a:tr h="627063">
                <a:tc>
                  <a:txBody>
                    <a:bodyPr/>
                    <a:lstStyle/>
                    <a:p>
                      <a:pPr marL="0" marR="0">
                        <a:lnSpc>
                          <a:spcPct val="115000"/>
                        </a:lnSpc>
                        <a:spcBef>
                          <a:spcPts val="0"/>
                        </a:spcBef>
                        <a:spcAft>
                          <a:spcPts val="0"/>
                        </a:spcAft>
                      </a:pPr>
                      <a:r>
                        <a:rPr lang="en-US" sz="1600" dirty="0">
                          <a:solidFill>
                            <a:schemeClr val="tx1"/>
                          </a:solidFill>
                          <a:effectLst/>
                        </a:rPr>
                        <a:t>Is the accountant required to determine if he or she is independent of the client?</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effectLst/>
                        </a:rPr>
                        <a:t>Yes</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effectLst/>
                        </a:rPr>
                        <a:t>No</a:t>
                      </a:r>
                      <a:endParaRPr lang="en-US" sz="1400" b="1" dirty="0">
                        <a:effectLst/>
                      </a:endParaRPr>
                    </a:p>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68580" marR="68580" marT="0" marB="0"/>
                </a:tc>
              </a:tr>
              <a:tr h="940593">
                <a:tc>
                  <a:txBody>
                    <a:bodyPr/>
                    <a:lstStyle/>
                    <a:p>
                      <a:pPr marL="0" marR="0">
                        <a:lnSpc>
                          <a:spcPct val="115000"/>
                        </a:lnSpc>
                        <a:spcBef>
                          <a:spcPts val="0"/>
                        </a:spcBef>
                        <a:spcAft>
                          <a:spcPts val="0"/>
                        </a:spcAft>
                      </a:pPr>
                      <a:r>
                        <a:rPr lang="en-US" sz="1600" dirty="0">
                          <a:solidFill>
                            <a:schemeClr val="tx1"/>
                          </a:solidFill>
                          <a:effectLst/>
                        </a:rPr>
                        <a:t>If the accountant is not independent, is that fact required to be disclosed in the accountant’s report?</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400" b="1" dirty="0" smtClean="0">
                        <a:effectLst/>
                      </a:endParaRPr>
                    </a:p>
                    <a:p>
                      <a:pPr marL="0" marR="0" algn="ctr">
                        <a:lnSpc>
                          <a:spcPct val="115000"/>
                        </a:lnSpc>
                        <a:spcBef>
                          <a:spcPts val="0"/>
                        </a:spcBef>
                        <a:spcAft>
                          <a:spcPts val="0"/>
                        </a:spcAft>
                      </a:pPr>
                      <a:r>
                        <a:rPr lang="en-US" sz="1400" b="1" dirty="0" smtClean="0">
                          <a:effectLst/>
                        </a:rPr>
                        <a:t>Yes</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400" b="1" dirty="0" smtClean="0">
                        <a:effectLst/>
                      </a:endParaRPr>
                    </a:p>
                    <a:p>
                      <a:pPr marL="0" marR="0" algn="ctr">
                        <a:lnSpc>
                          <a:spcPct val="115000"/>
                        </a:lnSpc>
                        <a:spcBef>
                          <a:spcPts val="0"/>
                        </a:spcBef>
                        <a:spcAft>
                          <a:spcPts val="0"/>
                        </a:spcAft>
                      </a:pPr>
                      <a:r>
                        <a:rPr lang="en-US" sz="1400" b="1" dirty="0" smtClean="0">
                          <a:effectLst/>
                        </a:rPr>
                        <a:t>N/A</a:t>
                      </a:r>
                      <a:endParaRPr lang="en-US" sz="1400" b="1" dirty="0">
                        <a:effectLst/>
                        <a:latin typeface="Calibri"/>
                        <a:ea typeface="Calibri"/>
                        <a:cs typeface="Times New Roman"/>
                      </a:endParaRPr>
                    </a:p>
                  </a:txBody>
                  <a:tcPr marL="68580" marR="68580" marT="0" marB="0"/>
                </a:tc>
              </a:tr>
              <a:tr h="313531">
                <a:tc>
                  <a:txBody>
                    <a:bodyPr/>
                    <a:lstStyle/>
                    <a:p>
                      <a:pPr marL="0" marR="0">
                        <a:lnSpc>
                          <a:spcPct val="115000"/>
                        </a:lnSpc>
                        <a:spcBef>
                          <a:spcPts val="0"/>
                        </a:spcBef>
                        <a:spcAft>
                          <a:spcPts val="0"/>
                        </a:spcAft>
                      </a:pPr>
                      <a:r>
                        <a:rPr lang="en-US" sz="1600" dirty="0">
                          <a:solidFill>
                            <a:schemeClr val="tx1"/>
                          </a:solidFill>
                          <a:effectLst/>
                        </a:rPr>
                        <a:t>Does the engagement require a report?</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effectLst/>
                        </a:rPr>
                        <a:t>Yes</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effectLst/>
                        </a:rPr>
                        <a:t>No*</a:t>
                      </a:r>
                      <a:endParaRPr lang="en-US" sz="1400" b="1" dirty="0">
                        <a:effectLst/>
                        <a:latin typeface="Calibri"/>
                        <a:ea typeface="Calibri"/>
                        <a:cs typeface="Times New Roman"/>
                      </a:endParaRPr>
                    </a:p>
                  </a:txBody>
                  <a:tcPr marL="68580" marR="68580" marT="0" marB="0"/>
                </a:tc>
              </a:tr>
              <a:tr h="627063">
                <a:tc>
                  <a:txBody>
                    <a:bodyPr/>
                    <a:lstStyle/>
                    <a:p>
                      <a:pPr marL="0" marR="0">
                        <a:lnSpc>
                          <a:spcPct val="115000"/>
                        </a:lnSpc>
                        <a:spcBef>
                          <a:spcPts val="0"/>
                        </a:spcBef>
                        <a:spcAft>
                          <a:spcPts val="0"/>
                        </a:spcAft>
                      </a:pPr>
                      <a:r>
                        <a:rPr lang="en-US" sz="1600" dirty="0">
                          <a:solidFill>
                            <a:schemeClr val="tx1"/>
                          </a:solidFill>
                          <a:effectLst/>
                        </a:rPr>
                        <a:t>May the financial statements go to users outside of management?</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effectLst/>
                        </a:rPr>
                        <a:t>Yes</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effectLst/>
                        </a:rPr>
                        <a:t>Yes</a:t>
                      </a:r>
                      <a:endParaRPr lang="en-US" sz="1400" b="1" dirty="0">
                        <a:effectLst/>
                        <a:latin typeface="Calibri"/>
                        <a:ea typeface="Calibri"/>
                        <a:cs typeface="Times New Roman"/>
                      </a:endParaRPr>
                    </a:p>
                  </a:txBody>
                  <a:tcPr marL="68580" marR="68580" marT="0" marB="0"/>
                </a:tc>
              </a:tr>
              <a:tr h="313531">
                <a:tc>
                  <a:txBody>
                    <a:bodyPr/>
                    <a:lstStyle/>
                    <a:p>
                      <a:pPr marL="0" marR="0">
                        <a:lnSpc>
                          <a:spcPct val="115000"/>
                        </a:lnSpc>
                        <a:spcBef>
                          <a:spcPts val="0"/>
                        </a:spcBef>
                        <a:spcAft>
                          <a:spcPts val="0"/>
                        </a:spcAft>
                      </a:pPr>
                      <a:r>
                        <a:rPr lang="en-US" sz="1600" dirty="0">
                          <a:solidFill>
                            <a:schemeClr val="tx1"/>
                          </a:solidFill>
                          <a:effectLst/>
                        </a:rPr>
                        <a:t>May the financial statements omit notes?</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effectLst/>
                        </a:rPr>
                        <a:t>Yes</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effectLst/>
                        </a:rPr>
                        <a:t>Yes</a:t>
                      </a:r>
                      <a:endParaRPr lang="en-US" sz="14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5487253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199"/>
            <a:ext cx="8839200" cy="546103"/>
          </a:xfrm>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Compilation or Preparation:</a:t>
            </a:r>
            <a:br>
              <a:rPr lang="en-US" dirty="0" smtClean="0">
                <a:latin typeface="Open Sans" panose="020B0606030504020204" pitchFamily="34" charset="0"/>
                <a:ea typeface="Open Sans" panose="020B0606030504020204" pitchFamily="34" charset="0"/>
                <a:cs typeface="Open Sans" panose="020B0606030504020204" pitchFamily="34" charset="0"/>
              </a:rPr>
            </a:br>
            <a:endParaRPr lang="en-US"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8541869"/>
              </p:ext>
            </p:extLst>
          </p:nvPr>
        </p:nvGraphicFramePr>
        <p:xfrm>
          <a:off x="10561320" y="5117591"/>
          <a:ext cx="487680" cy="1962912"/>
        </p:xfrm>
        <a:graphic>
          <a:graphicData uri="http://schemas.openxmlformats.org/drawingml/2006/table">
            <a:tbl>
              <a:tblPr firstRow="1" firstCol="1" bandRow="1">
                <a:tableStyleId>{5C22544A-7EE6-4342-B048-85BDC9FD1C3A}</a:tableStyleId>
              </a:tblPr>
              <a:tblGrid>
                <a:gridCol w="162560"/>
                <a:gridCol w="162560"/>
                <a:gridCol w="162560"/>
              </a:tblGrid>
              <a:tr h="227838">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r>
              <a:tr h="227838">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r>
              <a:tr h="227838">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r>
              <a:tr h="227838">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r>
              <a:tr h="227838">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r>
              <a:tr h="227838">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r>
              <a:tr h="227838">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r>
              <a:tr h="227838">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r>
            </a:tbl>
          </a:graphicData>
        </a:graphic>
      </p:graphicFrame>
      <p:sp>
        <p:nvSpPr>
          <p:cNvPr id="5" name="Rectangle 4"/>
          <p:cNvSpPr/>
          <p:nvPr/>
        </p:nvSpPr>
        <p:spPr>
          <a:xfrm>
            <a:off x="304800" y="1676400"/>
            <a:ext cx="8686800" cy="3046988"/>
          </a:xfrm>
          <a:prstGeom prst="rect">
            <a:avLst/>
          </a:prstGeom>
        </p:spPr>
        <p:txBody>
          <a:bodyPr wrap="square">
            <a:spAutoFit/>
          </a:bodyPr>
          <a:lstStyle/>
          <a:p>
            <a:r>
              <a:rPr lang="en-US" sz="2400" dirty="0" smtClean="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*When </a:t>
            </a:r>
            <a:r>
              <a:rPr lang="en-US" sz="24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an accountant is engaged to prepare financial statements, the accountant is required to include an adequate statement </a:t>
            </a:r>
            <a:r>
              <a:rPr lang="en-US" sz="2400" u="sng"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on each page of the financial statements</a:t>
            </a:r>
            <a:r>
              <a:rPr lang="en-US" sz="24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 indicating that no CPA provides any assurance on the financial statements.  If the accountant is unable to include an adequate statement on each page of the financial statements, the accountant is required to </a:t>
            </a:r>
            <a:r>
              <a:rPr lang="en-US" sz="2400" u="sng"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issue a disclaimer </a:t>
            </a:r>
            <a:r>
              <a:rPr lang="en-US" sz="24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on the financial statements.</a:t>
            </a:r>
          </a:p>
        </p:txBody>
      </p:sp>
    </p:spTree>
    <p:extLst>
      <p:ext uri="{BB962C8B-B14F-4D97-AF65-F5344CB8AC3E}">
        <p14:creationId xmlns:p14="http://schemas.microsoft.com/office/powerpoint/2010/main" val="1763881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28350">
              <a:schemeClr val="tx2">
                <a:lumMod val="60000"/>
                <a:lumOff val="4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Ethical Dilemma #2</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p:txBody>
          <a:bodyPr>
            <a:normAutofit/>
          </a:bodyPr>
          <a:lstStyle/>
          <a:p>
            <a:pPr marL="0" indent="0">
              <a:buNone/>
            </a:pPr>
            <a:r>
              <a:rPr lang="en-US" b="1" dirty="0" smtClean="0">
                <a:solidFill>
                  <a:schemeClr val="tx2">
                    <a:lumMod val="75000"/>
                  </a:schemeClr>
                </a:solidFill>
              </a:rPr>
              <a:t>Conflict </a:t>
            </a:r>
            <a:r>
              <a:rPr lang="en-US" b="1" dirty="0">
                <a:solidFill>
                  <a:schemeClr val="tx2">
                    <a:lumMod val="75000"/>
                  </a:schemeClr>
                </a:solidFill>
              </a:rPr>
              <a:t>of interest—divorce. </a:t>
            </a:r>
            <a:endParaRPr lang="en-US" b="1" dirty="0" smtClean="0">
              <a:solidFill>
                <a:schemeClr val="tx2">
                  <a:lumMod val="75000"/>
                </a:schemeClr>
              </a:solidFill>
            </a:endParaRPr>
          </a:p>
          <a:p>
            <a:pPr marL="0" indent="0">
              <a:buNone/>
            </a:pPr>
            <a:endParaRPr lang="en-US" dirty="0">
              <a:solidFill>
                <a:schemeClr val="tx2">
                  <a:lumMod val="75000"/>
                </a:schemeClr>
              </a:solidFill>
            </a:endParaRPr>
          </a:p>
          <a:p>
            <a:pPr marL="0" indent="0">
              <a:buNone/>
            </a:pPr>
            <a:r>
              <a:rPr lang="en-US" dirty="0" smtClean="0">
                <a:solidFill>
                  <a:schemeClr val="tx2">
                    <a:lumMod val="75000"/>
                  </a:schemeClr>
                </a:solidFill>
              </a:rPr>
              <a:t>Your </a:t>
            </a:r>
            <a:r>
              <a:rPr lang="en-US" dirty="0">
                <a:solidFill>
                  <a:schemeClr val="tx2">
                    <a:lumMod val="75000"/>
                  </a:schemeClr>
                </a:solidFill>
              </a:rPr>
              <a:t>longtime clients </a:t>
            </a:r>
            <a:r>
              <a:rPr lang="en-US" dirty="0" smtClean="0">
                <a:solidFill>
                  <a:schemeClr val="tx2">
                    <a:lumMod val="75000"/>
                  </a:schemeClr>
                </a:solidFill>
              </a:rPr>
              <a:t>Joe Bob </a:t>
            </a:r>
            <a:r>
              <a:rPr lang="en-US" dirty="0">
                <a:solidFill>
                  <a:schemeClr val="tx2">
                    <a:lumMod val="75000"/>
                  </a:schemeClr>
                </a:solidFill>
              </a:rPr>
              <a:t>and </a:t>
            </a:r>
            <a:r>
              <a:rPr lang="en-US" dirty="0" smtClean="0">
                <a:solidFill>
                  <a:schemeClr val="tx2">
                    <a:lumMod val="75000"/>
                  </a:schemeClr>
                </a:solidFill>
              </a:rPr>
              <a:t>Lee Ann </a:t>
            </a:r>
            <a:r>
              <a:rPr lang="en-US" dirty="0">
                <a:solidFill>
                  <a:schemeClr val="tx2">
                    <a:lumMod val="75000"/>
                  </a:schemeClr>
                </a:solidFill>
              </a:rPr>
              <a:t>are entering into divorce proceedings, and </a:t>
            </a:r>
            <a:r>
              <a:rPr lang="en-US" dirty="0" smtClean="0">
                <a:solidFill>
                  <a:schemeClr val="tx2">
                    <a:lumMod val="75000"/>
                  </a:schemeClr>
                </a:solidFill>
              </a:rPr>
              <a:t>Joe Bob, </a:t>
            </a:r>
            <a:r>
              <a:rPr lang="en-US" dirty="0">
                <a:solidFill>
                  <a:schemeClr val="tx2">
                    <a:lumMod val="75000"/>
                  </a:schemeClr>
                </a:solidFill>
              </a:rPr>
              <a:t>whom you’ve never met (because </a:t>
            </a:r>
            <a:r>
              <a:rPr lang="en-US" dirty="0" smtClean="0">
                <a:solidFill>
                  <a:schemeClr val="tx2">
                    <a:lumMod val="75000"/>
                  </a:schemeClr>
                </a:solidFill>
              </a:rPr>
              <a:t>Lee Ann </a:t>
            </a:r>
            <a:r>
              <a:rPr lang="en-US" dirty="0">
                <a:solidFill>
                  <a:schemeClr val="tx2">
                    <a:lumMod val="75000"/>
                  </a:schemeClr>
                </a:solidFill>
              </a:rPr>
              <a:t>handles all the financial affairs of the couple, including taxes) has requested that you provide tax services to him as well as to </a:t>
            </a:r>
            <a:r>
              <a:rPr lang="en-US" dirty="0" smtClean="0">
                <a:solidFill>
                  <a:schemeClr val="tx2">
                    <a:lumMod val="75000"/>
                  </a:schemeClr>
                </a:solidFill>
              </a:rPr>
              <a:t>Lee Ann </a:t>
            </a:r>
            <a:r>
              <a:rPr lang="en-US" dirty="0">
                <a:solidFill>
                  <a:schemeClr val="tx2">
                    <a:lumMod val="75000"/>
                  </a:schemeClr>
                </a:solidFill>
              </a:rPr>
              <a:t>during and after the divorce process. </a:t>
            </a:r>
            <a:endParaRPr lang="en-US" dirty="0" smtClean="0">
              <a:solidFill>
                <a:schemeClr val="tx2">
                  <a:lumMod val="75000"/>
                </a:schemeClr>
              </a:solidFill>
            </a:endParaRPr>
          </a:p>
          <a:p>
            <a:pPr marL="0" indent="0">
              <a:buNone/>
            </a:pPr>
            <a:endParaRPr lang="en-US" dirty="0">
              <a:solidFill>
                <a:schemeClr val="tx2">
                  <a:lumMod val="75000"/>
                </a:schemeClr>
              </a:solidFill>
            </a:endParaRPr>
          </a:p>
          <a:p>
            <a:pPr marL="0" indent="0">
              <a:buNone/>
            </a:pPr>
            <a:r>
              <a:rPr lang="en-US" dirty="0" smtClean="0">
                <a:solidFill>
                  <a:schemeClr val="tx2">
                    <a:lumMod val="75000"/>
                  </a:schemeClr>
                </a:solidFill>
              </a:rPr>
              <a:t>How </a:t>
            </a:r>
            <a:r>
              <a:rPr lang="en-US" dirty="0">
                <a:solidFill>
                  <a:schemeClr val="tx2">
                    <a:lumMod val="75000"/>
                  </a:schemeClr>
                </a:solidFill>
              </a:rPr>
              <a:t>would you handle this request? </a:t>
            </a:r>
          </a:p>
        </p:txBody>
      </p:sp>
    </p:spTree>
    <p:extLst>
      <p:ext uri="{BB962C8B-B14F-4D97-AF65-F5344CB8AC3E}">
        <p14:creationId xmlns:p14="http://schemas.microsoft.com/office/powerpoint/2010/main" val="11791174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28350">
              <a:schemeClr val="tx2">
                <a:lumMod val="60000"/>
                <a:lumOff val="4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Ethical Dilemma #2</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152400" y="1143000"/>
            <a:ext cx="8839200" cy="4704465"/>
          </a:xfrm>
        </p:spPr>
        <p:txBody>
          <a:bodyPr>
            <a:normAutofit lnSpcReduction="10000"/>
          </a:bodyPr>
          <a:lstStyle/>
          <a:p>
            <a:pPr marL="457200" indent="-457200">
              <a:buClr>
                <a:schemeClr val="bg2"/>
              </a:buClr>
              <a:buFont typeface="+mj-lt"/>
              <a:buAutoNum type="arabicPeriod"/>
            </a:pPr>
            <a:r>
              <a:rPr lang="en-US" dirty="0" smtClean="0">
                <a:solidFill>
                  <a:schemeClr val="tx2">
                    <a:lumMod val="75000"/>
                  </a:schemeClr>
                </a:solidFill>
              </a:rPr>
              <a:t>If </a:t>
            </a:r>
            <a:r>
              <a:rPr lang="en-US" dirty="0">
                <a:solidFill>
                  <a:schemeClr val="tx2">
                    <a:lumMod val="75000"/>
                  </a:schemeClr>
                </a:solidFill>
              </a:rPr>
              <a:t>your </a:t>
            </a:r>
            <a:r>
              <a:rPr lang="en-US" dirty="0" smtClean="0">
                <a:solidFill>
                  <a:schemeClr val="tx2">
                    <a:lumMod val="75000"/>
                  </a:schemeClr>
                </a:solidFill>
              </a:rPr>
              <a:t>clients </a:t>
            </a:r>
            <a:r>
              <a:rPr lang="en-US" dirty="0">
                <a:solidFill>
                  <a:schemeClr val="tx2">
                    <a:lumMod val="75000"/>
                  </a:schemeClr>
                </a:solidFill>
              </a:rPr>
              <a:t>are in dispute with each other, you may be brought into the dispute via conflict-of-interest charges. </a:t>
            </a:r>
            <a:endParaRPr lang="en-US" dirty="0" smtClean="0">
              <a:solidFill>
                <a:schemeClr val="tx2">
                  <a:lumMod val="75000"/>
                </a:schemeClr>
              </a:solidFill>
            </a:endParaRPr>
          </a:p>
          <a:p>
            <a:pPr marL="457200" indent="-457200">
              <a:buClr>
                <a:schemeClr val="bg2"/>
              </a:buClr>
              <a:buFont typeface="+mj-lt"/>
              <a:buAutoNum type="arabicPeriod"/>
            </a:pPr>
            <a:endParaRPr lang="en-US" dirty="0" smtClean="0">
              <a:solidFill>
                <a:schemeClr val="tx2">
                  <a:lumMod val="75000"/>
                </a:schemeClr>
              </a:solidFill>
            </a:endParaRPr>
          </a:p>
          <a:p>
            <a:pPr marL="457200" indent="-457200">
              <a:buClr>
                <a:schemeClr val="bg2"/>
              </a:buClr>
              <a:buFont typeface="+mj-lt"/>
              <a:buAutoNum type="arabicPeriod"/>
            </a:pPr>
            <a:r>
              <a:rPr lang="en-US" dirty="0" smtClean="0">
                <a:solidFill>
                  <a:schemeClr val="tx2">
                    <a:lumMod val="75000"/>
                  </a:schemeClr>
                </a:solidFill>
              </a:rPr>
              <a:t>Marriages </a:t>
            </a:r>
            <a:r>
              <a:rPr lang="en-US" dirty="0" smtClean="0">
                <a:solidFill>
                  <a:schemeClr val="tx2">
                    <a:lumMod val="75000"/>
                  </a:schemeClr>
                </a:solidFill>
              </a:rPr>
              <a:t>require </a:t>
            </a:r>
            <a:r>
              <a:rPr lang="en-US" dirty="0">
                <a:solidFill>
                  <a:schemeClr val="tx2">
                    <a:lumMod val="75000"/>
                  </a:schemeClr>
                </a:solidFill>
              </a:rPr>
              <a:t>the CPA to treat each partner equally, regardless of who owns more assets or who pays the fees. </a:t>
            </a:r>
            <a:endParaRPr lang="en-US" dirty="0" smtClean="0">
              <a:solidFill>
                <a:schemeClr val="tx2">
                  <a:lumMod val="75000"/>
                </a:schemeClr>
              </a:solidFill>
            </a:endParaRPr>
          </a:p>
          <a:p>
            <a:pPr marL="457200" indent="-457200">
              <a:buClr>
                <a:schemeClr val="bg2"/>
              </a:buClr>
              <a:buFont typeface="+mj-lt"/>
              <a:buAutoNum type="arabicPeriod"/>
            </a:pPr>
            <a:endParaRPr lang="en-US" dirty="0" smtClean="0">
              <a:solidFill>
                <a:schemeClr val="tx2">
                  <a:lumMod val="75000"/>
                </a:schemeClr>
              </a:solidFill>
            </a:endParaRPr>
          </a:p>
          <a:p>
            <a:pPr marL="457200" indent="-457200">
              <a:buClr>
                <a:schemeClr val="bg2"/>
              </a:buClr>
              <a:buFont typeface="+mj-lt"/>
              <a:buAutoNum type="arabicPeriod"/>
            </a:pPr>
            <a:r>
              <a:rPr lang="en-US" dirty="0" smtClean="0">
                <a:solidFill>
                  <a:schemeClr val="tx2">
                    <a:lumMod val="75000"/>
                  </a:schemeClr>
                </a:solidFill>
              </a:rPr>
              <a:t>Although </a:t>
            </a:r>
            <a:r>
              <a:rPr lang="en-US" dirty="0">
                <a:solidFill>
                  <a:schemeClr val="tx2">
                    <a:lumMod val="75000"/>
                  </a:schemeClr>
                </a:solidFill>
              </a:rPr>
              <a:t>representing both spouses is not prohibited, it’s not really a good idea. </a:t>
            </a:r>
            <a:endParaRPr lang="en-US" dirty="0" smtClean="0">
              <a:solidFill>
                <a:schemeClr val="tx2">
                  <a:lumMod val="75000"/>
                </a:schemeClr>
              </a:solidFill>
            </a:endParaRPr>
          </a:p>
          <a:p>
            <a:pPr marL="457200" indent="-457200">
              <a:buClr>
                <a:schemeClr val="bg2"/>
              </a:buClr>
              <a:buFont typeface="+mj-lt"/>
              <a:buAutoNum type="arabicPeriod"/>
            </a:pPr>
            <a:endParaRPr lang="en-US" dirty="0" smtClean="0">
              <a:solidFill>
                <a:schemeClr val="tx2">
                  <a:lumMod val="75000"/>
                </a:schemeClr>
              </a:solidFill>
            </a:endParaRPr>
          </a:p>
          <a:p>
            <a:pPr marL="457200" indent="-457200">
              <a:buClr>
                <a:schemeClr val="bg2"/>
              </a:buClr>
              <a:buFont typeface="+mj-lt"/>
              <a:buAutoNum type="arabicPeriod"/>
            </a:pPr>
            <a:r>
              <a:rPr lang="en-US" dirty="0" smtClean="0">
                <a:solidFill>
                  <a:schemeClr val="tx2">
                    <a:lumMod val="75000"/>
                  </a:schemeClr>
                </a:solidFill>
              </a:rPr>
              <a:t>However</a:t>
            </a:r>
            <a:r>
              <a:rPr lang="en-US" dirty="0">
                <a:solidFill>
                  <a:schemeClr val="tx2">
                    <a:lumMod val="75000"/>
                  </a:schemeClr>
                </a:solidFill>
              </a:rPr>
              <a:t>, </a:t>
            </a:r>
            <a:r>
              <a:rPr lang="en-US" dirty="0" smtClean="0">
                <a:solidFill>
                  <a:schemeClr val="tx2">
                    <a:lumMod val="75000"/>
                  </a:schemeClr>
                </a:solidFill>
              </a:rPr>
              <a:t>the </a:t>
            </a:r>
            <a:r>
              <a:rPr lang="en-US" dirty="0">
                <a:solidFill>
                  <a:schemeClr val="tx2">
                    <a:lumMod val="75000"/>
                  </a:schemeClr>
                </a:solidFill>
              </a:rPr>
              <a:t>engagement can work. Start by having both spouses sign consent forms waiving any potential conflict of </a:t>
            </a:r>
            <a:r>
              <a:rPr lang="en-US" dirty="0" smtClean="0">
                <a:solidFill>
                  <a:schemeClr val="tx2">
                    <a:lumMod val="75000"/>
                  </a:schemeClr>
                </a:solidFill>
              </a:rPr>
              <a:t>interest.</a:t>
            </a:r>
            <a:endParaRPr lang="en-US" dirty="0">
              <a:solidFill>
                <a:schemeClr val="tx2">
                  <a:lumMod val="75000"/>
                </a:schemeClr>
              </a:solidFill>
            </a:endParaRPr>
          </a:p>
        </p:txBody>
      </p:sp>
    </p:spTree>
    <p:extLst>
      <p:ext uri="{BB962C8B-B14F-4D97-AF65-F5344CB8AC3E}">
        <p14:creationId xmlns:p14="http://schemas.microsoft.com/office/powerpoint/2010/main" val="37502868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905000"/>
            <a:ext cx="6705600" cy="1665071"/>
          </a:xfrm>
          <a:prstGeom prst="rect">
            <a:avLst/>
          </a:prstGeom>
        </p:spPr>
        <p:txBody>
          <a:bodyPr wrap="square">
            <a:spAutoFit/>
          </a:bodyPr>
          <a:lstStyle/>
          <a:p>
            <a:pPr lvl="0" algn="ctr">
              <a:lnSpc>
                <a:spcPct val="90000"/>
              </a:lnSpc>
              <a:spcBef>
                <a:spcPts val="600"/>
              </a:spcBef>
              <a:buClr>
                <a:srgbClr val="3891A7"/>
              </a:buClr>
              <a:buSzPct val="80000"/>
              <a:defRPr/>
            </a:pPr>
            <a:r>
              <a:rPr lang="en-US" sz="3600" dirty="0" smtClean="0">
                <a:solidFill>
                  <a:schemeClr val="tx2">
                    <a:lumMod val="75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State Specific Ethics-</a:t>
            </a:r>
          </a:p>
          <a:p>
            <a:pPr lvl="0" algn="ctr">
              <a:lnSpc>
                <a:spcPct val="90000"/>
              </a:lnSpc>
              <a:spcBef>
                <a:spcPts val="600"/>
              </a:spcBef>
              <a:buClr>
                <a:srgbClr val="3891A7"/>
              </a:buClr>
              <a:buSzPct val="80000"/>
              <a:defRPr/>
            </a:pPr>
            <a:r>
              <a:rPr lang="en-US" sz="3600" dirty="0" smtClean="0">
                <a:solidFill>
                  <a:schemeClr val="tx2">
                    <a:lumMod val="75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Has this course had an effect on complaints?</a:t>
            </a:r>
            <a:endParaRPr lang="en-US" sz="3600" dirty="0">
              <a:solidFill>
                <a:schemeClr val="tx2">
                  <a:lumMod val="75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843248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3288110"/>
              </p:ext>
            </p:extLst>
          </p:nvPr>
        </p:nvGraphicFramePr>
        <p:xfrm>
          <a:off x="1447800" y="1447794"/>
          <a:ext cx="5499100" cy="4272762"/>
        </p:xfrm>
        <a:graphic>
          <a:graphicData uri="http://schemas.openxmlformats.org/drawingml/2006/table">
            <a:tbl>
              <a:tblPr/>
              <a:tblGrid>
                <a:gridCol w="4011368"/>
                <a:gridCol w="1487732"/>
              </a:tblGrid>
              <a:tr h="328674">
                <a:tc>
                  <a:txBody>
                    <a:bodyPr/>
                    <a:lstStyle/>
                    <a:p>
                      <a:pPr algn="ctr" fontAlgn="b"/>
                      <a:r>
                        <a:rPr lang="en-US" sz="1600" b="1" i="0" u="none" strike="noStrike" dirty="0">
                          <a:solidFill>
                            <a:srgbClr val="000000"/>
                          </a:solidFill>
                          <a:effectLst/>
                          <a:latin typeface="Open Sans"/>
                        </a:rPr>
                        <a:t>Complaint Category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1" i="0" u="none" strike="noStrike" dirty="0">
                          <a:solidFill>
                            <a:srgbClr val="000000"/>
                          </a:solidFill>
                          <a:effectLst/>
                          <a:latin typeface="Open Sans"/>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28674">
                <a:tc>
                  <a:txBody>
                    <a:bodyPr/>
                    <a:lstStyle/>
                    <a:p>
                      <a:pPr algn="ctr" fontAlgn="b"/>
                      <a:r>
                        <a:rPr lang="en-US" sz="1600" b="0" i="0" u="none" strike="noStrike">
                          <a:solidFill>
                            <a:srgbClr val="000000"/>
                          </a:solidFill>
                          <a:effectLst/>
                          <a:latin typeface="Open Sans"/>
                        </a:rPr>
                        <a:t>Unlicensed Activity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Open Sans"/>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674">
                <a:tc>
                  <a:txBody>
                    <a:bodyPr/>
                    <a:lstStyle/>
                    <a:p>
                      <a:pPr algn="ctr" fontAlgn="b"/>
                      <a:r>
                        <a:rPr lang="en-US" sz="1600" b="0" i="0" u="none" strike="noStrike">
                          <a:solidFill>
                            <a:srgbClr val="000000"/>
                          </a:solidFill>
                          <a:effectLst/>
                          <a:latin typeface="Open Sans"/>
                        </a:rPr>
                        <a:t>PPT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600" b="0" i="0" u="none" strike="noStrike">
                          <a:solidFill>
                            <a:srgbClr val="000000"/>
                          </a:solidFill>
                          <a:effectLst/>
                          <a:latin typeface="Open Sans"/>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328674">
                <a:tc>
                  <a:txBody>
                    <a:bodyPr/>
                    <a:lstStyle/>
                    <a:p>
                      <a:pPr algn="ctr" fontAlgn="b"/>
                      <a:r>
                        <a:rPr lang="en-US" sz="1600" b="0" i="0" u="none" strike="noStrike">
                          <a:solidFill>
                            <a:srgbClr val="000000"/>
                          </a:solidFill>
                          <a:effectLst/>
                          <a:latin typeface="Open Sans"/>
                        </a:rPr>
                        <a:t>Fraud/Gross Negligence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Open Sans"/>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674">
                <a:tc>
                  <a:txBody>
                    <a:bodyPr/>
                    <a:lstStyle/>
                    <a:p>
                      <a:pPr algn="ctr" fontAlgn="b"/>
                      <a:r>
                        <a:rPr lang="en-US" sz="1600" b="0" i="0" u="none" strike="noStrike">
                          <a:solidFill>
                            <a:srgbClr val="000000"/>
                          </a:solidFill>
                          <a:effectLst/>
                          <a:latin typeface="Open Sans"/>
                        </a:rPr>
                        <a:t>Due Professional Care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600" b="0" i="0" u="none" strike="noStrike">
                          <a:solidFill>
                            <a:srgbClr val="000000"/>
                          </a:solidFill>
                          <a:effectLst/>
                          <a:latin typeface="Open Sans"/>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328674">
                <a:tc>
                  <a:txBody>
                    <a:bodyPr/>
                    <a:lstStyle/>
                    <a:p>
                      <a:pPr algn="ctr" fontAlgn="b"/>
                      <a:r>
                        <a:rPr lang="en-US" sz="1600" b="0" i="0" u="none" strike="noStrike">
                          <a:solidFill>
                            <a:srgbClr val="000000"/>
                          </a:solidFill>
                          <a:effectLst/>
                          <a:latin typeface="Open Sans"/>
                        </a:rPr>
                        <a:t>CPE Audit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Open Sans"/>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674">
                <a:tc>
                  <a:txBody>
                    <a:bodyPr/>
                    <a:lstStyle/>
                    <a:p>
                      <a:pPr algn="ctr" fontAlgn="b"/>
                      <a:r>
                        <a:rPr lang="en-US" sz="1600" b="0" i="0" u="none" strike="noStrike">
                          <a:solidFill>
                            <a:srgbClr val="000000"/>
                          </a:solidFill>
                          <a:effectLst/>
                          <a:latin typeface="Open Sans"/>
                        </a:rPr>
                        <a:t>Peer Review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600" b="0" i="0" u="none" strike="noStrike">
                          <a:solidFill>
                            <a:srgbClr val="000000"/>
                          </a:solidFill>
                          <a:effectLst/>
                          <a:latin typeface="Open Sans"/>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328674">
                <a:tc>
                  <a:txBody>
                    <a:bodyPr/>
                    <a:lstStyle/>
                    <a:p>
                      <a:pPr algn="ctr" fontAlgn="b"/>
                      <a:r>
                        <a:rPr lang="en-US" sz="1600" b="0" i="0" u="none" strike="noStrike">
                          <a:solidFill>
                            <a:srgbClr val="000000"/>
                          </a:solidFill>
                          <a:effectLst/>
                          <a:latin typeface="Open Sans"/>
                        </a:rPr>
                        <a:t>Discreditable Acts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Open Sans"/>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674">
                <a:tc>
                  <a:txBody>
                    <a:bodyPr/>
                    <a:lstStyle/>
                    <a:p>
                      <a:pPr algn="ctr" fontAlgn="b"/>
                      <a:r>
                        <a:rPr lang="en-US" sz="1600" b="0" i="0" u="none" strike="noStrike">
                          <a:solidFill>
                            <a:srgbClr val="000000"/>
                          </a:solidFill>
                          <a:effectLst/>
                          <a:latin typeface="Open Sans"/>
                        </a:rPr>
                        <a:t>Other State Action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600" b="0" i="0" u="none" strike="noStrike">
                          <a:solidFill>
                            <a:srgbClr val="000000"/>
                          </a:solidFill>
                          <a:effectLst/>
                          <a:latin typeface="Open Sans"/>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328674">
                <a:tc>
                  <a:txBody>
                    <a:bodyPr/>
                    <a:lstStyle/>
                    <a:p>
                      <a:pPr algn="ctr" fontAlgn="b"/>
                      <a:r>
                        <a:rPr lang="en-US" sz="1600" b="0" i="0" u="none" strike="noStrike">
                          <a:solidFill>
                            <a:srgbClr val="000000"/>
                          </a:solidFill>
                          <a:effectLst/>
                          <a:latin typeface="Open Sans"/>
                        </a:rPr>
                        <a:t>Ethics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Open Sans"/>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674">
                <a:tc>
                  <a:txBody>
                    <a:bodyPr/>
                    <a:lstStyle/>
                    <a:p>
                      <a:pPr algn="ctr" fontAlgn="b"/>
                      <a:r>
                        <a:rPr lang="en-US" sz="1600" b="0" i="0" u="none" strike="noStrike">
                          <a:solidFill>
                            <a:srgbClr val="000000"/>
                          </a:solidFill>
                          <a:effectLst/>
                          <a:latin typeface="Open Sans"/>
                        </a:rPr>
                        <a:t>CPE Requirements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600" b="0" i="0" u="none" strike="noStrike">
                          <a:solidFill>
                            <a:srgbClr val="000000"/>
                          </a:solidFill>
                          <a:effectLst/>
                          <a:latin typeface="Open Sans"/>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328674">
                <a:tc>
                  <a:txBody>
                    <a:bodyPr/>
                    <a:lstStyle/>
                    <a:p>
                      <a:pPr algn="ctr" fontAlgn="b"/>
                      <a:r>
                        <a:rPr lang="en-US" sz="1600" b="0" i="0" u="none" strike="noStrike">
                          <a:solidFill>
                            <a:srgbClr val="000000"/>
                          </a:solidFill>
                          <a:effectLst/>
                          <a:latin typeface="Open Sans"/>
                        </a:rPr>
                        <a:t>Felony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Open Sans"/>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674">
                <a:tc>
                  <a:txBody>
                    <a:bodyPr/>
                    <a:lstStyle/>
                    <a:p>
                      <a:pPr algn="ctr" fontAlgn="b"/>
                      <a:r>
                        <a:rPr lang="en-US" sz="1600" b="0" i="0" u="none" strike="noStrike">
                          <a:solidFill>
                            <a:srgbClr val="000000"/>
                          </a:solidFill>
                          <a:effectLst/>
                          <a:latin typeface="Open Sans"/>
                        </a:rPr>
                        <a:t>Federal Violation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600" b="0" i="0" u="none" strike="noStrike" dirty="0">
                          <a:solidFill>
                            <a:srgbClr val="000000"/>
                          </a:solidFill>
                          <a:effectLst/>
                          <a:latin typeface="Open Sans"/>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bl>
          </a:graphicData>
        </a:graphic>
      </p:graphicFrame>
    </p:spTree>
    <p:extLst>
      <p:ext uri="{BB962C8B-B14F-4D97-AF65-F5344CB8AC3E}">
        <p14:creationId xmlns:p14="http://schemas.microsoft.com/office/powerpoint/2010/main" val="30901513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Pursuit of the Unlicensed:</a:t>
            </a:r>
            <a:endParaRPr lang="en-US"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 Placeholder 5"/>
          <p:cNvSpPr>
            <a:spLocks noGrp="1"/>
          </p:cNvSpPr>
          <p:nvPr>
            <p:ph type="body" sz="quarter" idx="11"/>
          </p:nvPr>
        </p:nvSpPr>
        <p:spPr>
          <a:xfrm>
            <a:off x="381000" y="5029199"/>
            <a:ext cx="4038600" cy="1651001"/>
          </a:xfrm>
        </p:spPr>
        <p:txBody>
          <a:bodyPr/>
          <a:lstStyle/>
          <a:p>
            <a:r>
              <a:rPr lang="en-US" dirty="0" smtClean="0"/>
              <a:t>Don Mills, Investigator</a:t>
            </a:r>
            <a:endParaRPr lang="en-US" dirty="0"/>
          </a:p>
        </p:txBody>
      </p:sp>
      <p:sp>
        <p:nvSpPr>
          <p:cNvPr id="7" name="Text Placeholder 6"/>
          <p:cNvSpPr>
            <a:spLocks noGrp="1"/>
          </p:cNvSpPr>
          <p:nvPr>
            <p:ph type="body" sz="quarter" idx="12"/>
          </p:nvPr>
        </p:nvSpPr>
        <p:spPr>
          <a:xfrm>
            <a:off x="381000" y="5029199"/>
            <a:ext cx="3962400" cy="1219201"/>
          </a:xfrm>
        </p:spPr>
        <p:txBody>
          <a:bodyPr>
            <a:normAutofit/>
          </a:bodyPr>
          <a:lstStyle/>
          <a:p>
            <a:r>
              <a:rPr lang="en-US" dirty="0" smtClean="0"/>
              <a:t>Glamorous as well as exciting</a:t>
            </a:r>
          </a:p>
          <a:p>
            <a:endParaRPr lang="en-US" dirty="0"/>
          </a:p>
        </p:txBody>
      </p:sp>
      <p:sp>
        <p:nvSpPr>
          <p:cNvPr id="2" name="Picture Placeholder 1"/>
          <p:cNvSpPr>
            <a:spLocks noGrp="1"/>
          </p:cNvSpPr>
          <p:nvPr>
            <p:ph type="pic" sz="quarter" idx="10"/>
          </p:nvPr>
        </p:nvSpPr>
        <p:spPr/>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39854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Complaint History</a:t>
            </a:r>
          </a:p>
        </p:txBody>
      </p:sp>
      <p:pic>
        <p:nvPicPr>
          <p:cNvPr id="2076"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013" y="1309688"/>
            <a:ext cx="6657975" cy="423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14966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Possible Board Actions </a:t>
            </a:r>
          </a:p>
        </p:txBody>
      </p:sp>
      <p:sp>
        <p:nvSpPr>
          <p:cNvPr id="3" name="Content Placeholder 2"/>
          <p:cNvSpPr>
            <a:spLocks noGrp="1"/>
          </p:cNvSpPr>
          <p:nvPr>
            <p:ph idx="1"/>
          </p:nvPr>
        </p:nvSpPr>
        <p:spPr>
          <a:xfrm>
            <a:off x="2133600" y="1676400"/>
            <a:ext cx="5105400" cy="3886200"/>
          </a:xfrm>
        </p:spPr>
        <p:txBody>
          <a:bodyPr>
            <a:normAutofit/>
          </a:bodyPr>
          <a:lstStyle/>
          <a:p>
            <a:pPr marL="273050" lvl="0" indent="-273050" fontAlgn="base">
              <a:lnSpc>
                <a:spcPct val="80000"/>
              </a:lnSpc>
              <a:spcBef>
                <a:spcPts val="600"/>
              </a:spcBef>
              <a:spcAft>
                <a:spcPct val="0"/>
              </a:spcAft>
              <a:buClr>
                <a:srgbClr val="3891A7"/>
              </a:buClr>
              <a:buSzPct val="80000"/>
              <a:buFont typeface="Arial" charset="0"/>
              <a:buChar char="•"/>
            </a:pPr>
            <a:r>
              <a:rPr lang="en-US" dirty="0">
                <a:solidFill>
                  <a:schemeClr val="tx2">
                    <a:lumMod val="75000"/>
                  </a:schemeClr>
                </a:solidFill>
              </a:rPr>
              <a:t>Dismissal</a:t>
            </a:r>
          </a:p>
          <a:p>
            <a:pPr marL="273050" lvl="0" indent="-273050" fontAlgn="base">
              <a:lnSpc>
                <a:spcPct val="80000"/>
              </a:lnSpc>
              <a:spcBef>
                <a:spcPts val="600"/>
              </a:spcBef>
              <a:spcAft>
                <a:spcPct val="0"/>
              </a:spcAft>
              <a:buClr>
                <a:srgbClr val="3891A7"/>
              </a:buClr>
              <a:buSzPct val="80000"/>
              <a:buFont typeface="Arial" charset="0"/>
              <a:buChar char="•"/>
            </a:pPr>
            <a:r>
              <a:rPr lang="en-US" dirty="0">
                <a:solidFill>
                  <a:schemeClr val="tx2">
                    <a:lumMod val="75000"/>
                  </a:schemeClr>
                </a:solidFill>
              </a:rPr>
              <a:t>Letters</a:t>
            </a:r>
          </a:p>
          <a:p>
            <a:pPr marL="273050" lvl="0" indent="-273050" fontAlgn="base">
              <a:lnSpc>
                <a:spcPct val="80000"/>
              </a:lnSpc>
              <a:spcBef>
                <a:spcPts val="600"/>
              </a:spcBef>
              <a:spcAft>
                <a:spcPct val="0"/>
              </a:spcAft>
              <a:buClr>
                <a:srgbClr val="3891A7"/>
              </a:buClr>
              <a:buSzPct val="80000"/>
              <a:buFont typeface="Arial" charset="0"/>
              <a:buChar char="•"/>
            </a:pPr>
            <a:r>
              <a:rPr lang="en-US" dirty="0">
                <a:solidFill>
                  <a:schemeClr val="tx2">
                    <a:lumMod val="75000"/>
                  </a:schemeClr>
                </a:solidFill>
              </a:rPr>
              <a:t>Consent Orders</a:t>
            </a:r>
          </a:p>
          <a:p>
            <a:pPr marL="593725" lvl="1" indent="-273050" fontAlgn="base">
              <a:lnSpc>
                <a:spcPct val="80000"/>
              </a:lnSpc>
              <a:spcBef>
                <a:spcPts val="550"/>
              </a:spcBef>
              <a:spcAft>
                <a:spcPct val="0"/>
              </a:spcAft>
              <a:buClr>
                <a:srgbClr val="3891A7"/>
              </a:buClr>
              <a:buFont typeface="Arial" charset="0"/>
              <a:buChar char="•"/>
            </a:pPr>
            <a:r>
              <a:rPr lang="en-US" sz="2400" dirty="0">
                <a:solidFill>
                  <a:schemeClr val="tx2">
                    <a:lumMod val="75000"/>
                  </a:schemeClr>
                </a:solidFill>
              </a:rPr>
              <a:t>Civil Penalties</a:t>
            </a:r>
          </a:p>
          <a:p>
            <a:pPr marL="593725" lvl="1" indent="-273050" fontAlgn="base">
              <a:lnSpc>
                <a:spcPct val="80000"/>
              </a:lnSpc>
              <a:spcBef>
                <a:spcPts val="550"/>
              </a:spcBef>
              <a:spcAft>
                <a:spcPct val="0"/>
              </a:spcAft>
              <a:buClr>
                <a:srgbClr val="3891A7"/>
              </a:buClr>
              <a:buFont typeface="Arial" charset="0"/>
              <a:buChar char="•"/>
            </a:pPr>
            <a:r>
              <a:rPr lang="en-US" sz="2400" dirty="0">
                <a:solidFill>
                  <a:schemeClr val="tx2">
                    <a:lumMod val="75000"/>
                  </a:schemeClr>
                </a:solidFill>
              </a:rPr>
              <a:t>Additional CPE or Peer Review</a:t>
            </a:r>
          </a:p>
          <a:p>
            <a:pPr marL="593725" lvl="1" indent="-273050" fontAlgn="base">
              <a:lnSpc>
                <a:spcPct val="80000"/>
              </a:lnSpc>
              <a:spcBef>
                <a:spcPts val="550"/>
              </a:spcBef>
              <a:spcAft>
                <a:spcPct val="0"/>
              </a:spcAft>
              <a:buClr>
                <a:srgbClr val="3891A7"/>
              </a:buClr>
              <a:buFont typeface="Arial" charset="0"/>
              <a:buChar char="•"/>
            </a:pPr>
            <a:r>
              <a:rPr lang="en-US" sz="2400" dirty="0">
                <a:solidFill>
                  <a:schemeClr val="tx2">
                    <a:lumMod val="75000"/>
                  </a:schemeClr>
                </a:solidFill>
              </a:rPr>
              <a:t>Probation </a:t>
            </a:r>
          </a:p>
          <a:p>
            <a:pPr marL="593725" lvl="1" indent="-273050" fontAlgn="base">
              <a:lnSpc>
                <a:spcPct val="80000"/>
              </a:lnSpc>
              <a:spcBef>
                <a:spcPts val="550"/>
              </a:spcBef>
              <a:spcAft>
                <a:spcPct val="0"/>
              </a:spcAft>
              <a:buClr>
                <a:srgbClr val="3891A7"/>
              </a:buClr>
              <a:buFont typeface="Arial" charset="0"/>
              <a:buChar char="•"/>
            </a:pPr>
            <a:r>
              <a:rPr lang="en-US" sz="2400" dirty="0">
                <a:solidFill>
                  <a:schemeClr val="tx2">
                    <a:lumMod val="75000"/>
                  </a:schemeClr>
                </a:solidFill>
              </a:rPr>
              <a:t>Suspension</a:t>
            </a:r>
          </a:p>
          <a:p>
            <a:pPr marL="593725" lvl="1" indent="-273050" fontAlgn="base">
              <a:lnSpc>
                <a:spcPct val="80000"/>
              </a:lnSpc>
              <a:spcBef>
                <a:spcPts val="550"/>
              </a:spcBef>
              <a:spcAft>
                <a:spcPct val="0"/>
              </a:spcAft>
              <a:buClr>
                <a:srgbClr val="3891A7"/>
              </a:buClr>
              <a:buFont typeface="Arial" charset="0"/>
              <a:buChar char="•"/>
            </a:pPr>
            <a:r>
              <a:rPr lang="en-US" sz="2400" dirty="0">
                <a:solidFill>
                  <a:schemeClr val="tx2">
                    <a:lumMod val="75000"/>
                  </a:schemeClr>
                </a:solidFill>
              </a:rPr>
              <a:t>Revocation</a:t>
            </a:r>
          </a:p>
          <a:p>
            <a:pPr marL="273050" lvl="0" indent="-273050" fontAlgn="base">
              <a:lnSpc>
                <a:spcPct val="80000"/>
              </a:lnSpc>
              <a:spcBef>
                <a:spcPts val="600"/>
              </a:spcBef>
              <a:spcAft>
                <a:spcPct val="0"/>
              </a:spcAft>
              <a:buClr>
                <a:srgbClr val="3891A7"/>
              </a:buClr>
              <a:buSzPct val="80000"/>
              <a:buFont typeface="Arial" charset="0"/>
              <a:buChar char="•"/>
            </a:pPr>
            <a:r>
              <a:rPr lang="en-US" dirty="0">
                <a:solidFill>
                  <a:schemeClr val="tx2">
                    <a:lumMod val="75000"/>
                  </a:schemeClr>
                </a:solidFill>
              </a:rPr>
              <a:t>Informal Conference</a:t>
            </a:r>
          </a:p>
          <a:p>
            <a:pPr marL="273050" lvl="0" indent="-273050" fontAlgn="base">
              <a:lnSpc>
                <a:spcPct val="80000"/>
              </a:lnSpc>
              <a:spcBef>
                <a:spcPts val="600"/>
              </a:spcBef>
              <a:spcAft>
                <a:spcPct val="0"/>
              </a:spcAft>
              <a:buClr>
                <a:srgbClr val="3891A7"/>
              </a:buClr>
              <a:buSzPct val="80000"/>
              <a:buFont typeface="Arial" charset="0"/>
              <a:buChar char="•"/>
            </a:pPr>
            <a:r>
              <a:rPr lang="en-US" dirty="0">
                <a:solidFill>
                  <a:schemeClr val="tx2">
                    <a:lumMod val="75000"/>
                  </a:schemeClr>
                </a:solidFill>
              </a:rPr>
              <a:t>Formal Conference (Hearing)</a:t>
            </a:r>
          </a:p>
          <a:p>
            <a:endParaRPr lang="en-US" dirty="0">
              <a:solidFill>
                <a:schemeClr val="tx2">
                  <a:lumMod val="75000"/>
                </a:schemeClr>
              </a:solidFill>
            </a:endParaRPr>
          </a:p>
        </p:txBody>
      </p:sp>
    </p:spTree>
    <p:extLst>
      <p:ext uri="{BB962C8B-B14F-4D97-AF65-F5344CB8AC3E}">
        <p14:creationId xmlns:p14="http://schemas.microsoft.com/office/powerpoint/2010/main" val="12560736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Civil Penalty Quiz:</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p:txBody>
          <a:bodyPr>
            <a:normAutofit/>
          </a:bodyPr>
          <a:lstStyle/>
          <a:p>
            <a:pPr marL="0" lvl="0" indent="0">
              <a:buClr>
                <a:srgbClr val="FF0F00"/>
              </a:buClr>
              <a:buNone/>
            </a:pPr>
            <a:r>
              <a:rPr lang="en-US" dirty="0">
                <a:solidFill>
                  <a:schemeClr val="tx2">
                    <a:lumMod val="75000"/>
                  </a:schemeClr>
                </a:solidFill>
              </a:rPr>
              <a:t>As a member of the Board, you </a:t>
            </a:r>
            <a:r>
              <a:rPr lang="en-US" dirty="0" smtClean="0">
                <a:solidFill>
                  <a:schemeClr val="tx2">
                    <a:lumMod val="75000"/>
                  </a:schemeClr>
                </a:solidFill>
              </a:rPr>
              <a:t>determine the amount of civil penalty based on which of the following criteria:</a:t>
            </a:r>
            <a:endParaRPr lang="en-US" dirty="0">
              <a:solidFill>
                <a:schemeClr val="tx2">
                  <a:lumMod val="75000"/>
                </a:schemeClr>
              </a:solidFill>
            </a:endParaRPr>
          </a:p>
          <a:p>
            <a:pPr marL="514350" lvl="0" indent="-514350">
              <a:buClr>
                <a:srgbClr val="FF0F00"/>
              </a:buClr>
              <a:buFont typeface="+mj-lt"/>
              <a:buAutoNum type="arabicPeriod"/>
            </a:pPr>
            <a:endParaRPr lang="en-US" dirty="0">
              <a:solidFill>
                <a:schemeClr val="tx2">
                  <a:lumMod val="75000"/>
                </a:schemeClr>
              </a:solidFill>
            </a:endParaRPr>
          </a:p>
          <a:p>
            <a:pPr marL="514350" lvl="0" indent="-514350">
              <a:buClr>
                <a:srgbClr val="FF0F00"/>
              </a:buClr>
              <a:buFont typeface="+mj-lt"/>
              <a:buAutoNum type="arabicPeriod"/>
            </a:pPr>
            <a:r>
              <a:rPr lang="en-US" dirty="0" smtClean="0">
                <a:solidFill>
                  <a:schemeClr val="tx2">
                    <a:lumMod val="75000"/>
                  </a:schemeClr>
                </a:solidFill>
              </a:rPr>
              <a:t>Whether the amount will be a substantial economic deterrent to the Respondent. </a:t>
            </a:r>
            <a:endParaRPr lang="en-US" dirty="0">
              <a:solidFill>
                <a:schemeClr val="tx2">
                  <a:lumMod val="75000"/>
                </a:schemeClr>
              </a:solidFill>
            </a:endParaRPr>
          </a:p>
          <a:p>
            <a:pPr marL="514350" lvl="0" indent="-514350">
              <a:buClr>
                <a:srgbClr val="FF0F00"/>
              </a:buClr>
              <a:buFont typeface="+mj-lt"/>
              <a:buAutoNum type="arabicPeriod"/>
            </a:pPr>
            <a:r>
              <a:rPr lang="en-US" dirty="0" smtClean="0">
                <a:solidFill>
                  <a:schemeClr val="tx2">
                    <a:lumMod val="75000"/>
                  </a:schemeClr>
                </a:solidFill>
              </a:rPr>
              <a:t>The circumstances leading to the violation. </a:t>
            </a:r>
            <a:endParaRPr lang="en-US" dirty="0">
              <a:solidFill>
                <a:schemeClr val="tx2">
                  <a:lumMod val="75000"/>
                </a:schemeClr>
              </a:solidFill>
            </a:endParaRPr>
          </a:p>
          <a:p>
            <a:pPr marL="514350" lvl="0" indent="-514350">
              <a:buClr>
                <a:srgbClr val="FF0F00"/>
              </a:buClr>
              <a:buFont typeface="+mj-lt"/>
              <a:buAutoNum type="arabicPeriod"/>
            </a:pPr>
            <a:r>
              <a:rPr lang="en-US" dirty="0" smtClean="0">
                <a:solidFill>
                  <a:schemeClr val="tx2">
                    <a:lumMod val="75000"/>
                  </a:schemeClr>
                </a:solidFill>
              </a:rPr>
              <a:t>The economic benefits gained by the Respondent as a result of non-compliance.</a:t>
            </a:r>
          </a:p>
          <a:p>
            <a:pPr marL="514350" lvl="0" indent="-514350">
              <a:buClr>
                <a:srgbClr val="FF0F00"/>
              </a:buClr>
              <a:buFont typeface="+mj-lt"/>
              <a:buAutoNum type="arabicPeriod"/>
            </a:pPr>
            <a:r>
              <a:rPr lang="en-US" dirty="0" smtClean="0">
                <a:solidFill>
                  <a:schemeClr val="tx2">
                    <a:lumMod val="75000"/>
                  </a:schemeClr>
                </a:solidFill>
              </a:rPr>
              <a:t>The severity of the violation and the risk of harm to the public. </a:t>
            </a:r>
            <a:endParaRPr lang="en-US" dirty="0">
              <a:solidFill>
                <a:schemeClr val="tx2">
                  <a:lumMod val="75000"/>
                </a:schemeClr>
              </a:solidFill>
            </a:endParaRPr>
          </a:p>
          <a:p>
            <a:pPr marL="514350" lvl="0" indent="-514350">
              <a:buClr>
                <a:srgbClr val="FF0F00"/>
              </a:buClr>
              <a:buFont typeface="+mj-lt"/>
              <a:buAutoNum type="arabicPeriod"/>
            </a:pPr>
            <a:r>
              <a:rPr lang="en-US" dirty="0" smtClean="0">
                <a:solidFill>
                  <a:schemeClr val="tx2">
                    <a:lumMod val="75000"/>
                  </a:schemeClr>
                </a:solidFill>
              </a:rPr>
              <a:t>The fact that you never liked the Respondent anyway.</a:t>
            </a:r>
            <a:endParaRPr lang="en-US" dirty="0">
              <a:solidFill>
                <a:schemeClr val="tx2">
                  <a:lumMod val="75000"/>
                </a:schemeClr>
              </a:solidFill>
            </a:endParaRPr>
          </a:p>
          <a:p>
            <a:endParaRPr lang="en-US" sz="2000" dirty="0">
              <a:solidFill>
                <a:schemeClr val="tx2">
                  <a:lumMod val="75000"/>
                </a:schemeClr>
              </a:solidFill>
            </a:endParaRPr>
          </a:p>
        </p:txBody>
      </p:sp>
    </p:spTree>
    <p:extLst>
      <p:ext uri="{BB962C8B-B14F-4D97-AF65-F5344CB8AC3E}">
        <p14:creationId xmlns:p14="http://schemas.microsoft.com/office/powerpoint/2010/main" val="2251808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Board Quiz:</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4"/>
          <p:cNvSpPr>
            <a:spLocks noGrp="1"/>
          </p:cNvSpPr>
          <p:nvPr>
            <p:ph idx="1"/>
          </p:nvPr>
        </p:nvSpPr>
        <p:spPr>
          <a:xfrm>
            <a:off x="304800" y="1219200"/>
            <a:ext cx="7772400" cy="4552065"/>
          </a:xfrm>
        </p:spPr>
        <p:txBody>
          <a:bodyPr>
            <a:normAutofit/>
          </a:bodyPr>
          <a:lstStyle/>
          <a:p>
            <a:pPr marL="0" indent="0">
              <a:buNone/>
            </a:pPr>
            <a:r>
              <a:rPr lang="en-US" u="sng" dirty="0" smtClean="0">
                <a:solidFill>
                  <a:schemeClr val="tx2">
                    <a:lumMod val="75000"/>
                  </a:schemeClr>
                </a:solidFill>
              </a:rPr>
              <a:t>All</a:t>
            </a:r>
            <a:r>
              <a:rPr lang="en-US" dirty="0" smtClean="0">
                <a:solidFill>
                  <a:schemeClr val="tx2">
                    <a:lumMod val="75000"/>
                  </a:schemeClr>
                </a:solidFill>
              </a:rPr>
              <a:t> new Board members are selected by the Governor from a list of candidates provided by the TSCPA.</a:t>
            </a:r>
          </a:p>
          <a:p>
            <a:pPr marL="0" indent="0">
              <a:buNone/>
            </a:pPr>
            <a:r>
              <a:rPr lang="en-US" dirty="0">
                <a:solidFill>
                  <a:schemeClr val="tx2">
                    <a:lumMod val="75000"/>
                  </a:schemeClr>
                </a:solidFill>
              </a:rPr>
              <a:t>	</a:t>
            </a:r>
            <a:endParaRPr lang="en-US" dirty="0" smtClean="0">
              <a:solidFill>
                <a:schemeClr val="tx2">
                  <a:lumMod val="75000"/>
                </a:schemeClr>
              </a:solidFill>
            </a:endParaRPr>
          </a:p>
          <a:p>
            <a:pPr marL="0" indent="0">
              <a:buNone/>
            </a:pPr>
            <a:r>
              <a:rPr lang="en-US" dirty="0">
                <a:solidFill>
                  <a:schemeClr val="tx2">
                    <a:lumMod val="75000"/>
                  </a:schemeClr>
                </a:solidFill>
              </a:rPr>
              <a:t>	</a:t>
            </a:r>
            <a:r>
              <a:rPr lang="en-US" dirty="0" smtClean="0">
                <a:solidFill>
                  <a:schemeClr val="tx2">
                    <a:lumMod val="75000"/>
                  </a:schemeClr>
                </a:solidFill>
              </a:rPr>
              <a:t>True</a:t>
            </a:r>
          </a:p>
          <a:p>
            <a:pPr marL="0" indent="0">
              <a:buNone/>
            </a:pPr>
            <a:endParaRPr lang="en-US" dirty="0" smtClean="0">
              <a:solidFill>
                <a:schemeClr val="tx2">
                  <a:lumMod val="75000"/>
                </a:schemeClr>
              </a:solidFill>
            </a:endParaRPr>
          </a:p>
          <a:p>
            <a:pPr marL="0" indent="0">
              <a:buNone/>
            </a:pPr>
            <a:r>
              <a:rPr lang="en-US" dirty="0" smtClean="0">
                <a:solidFill>
                  <a:schemeClr val="tx2">
                    <a:lumMod val="75000"/>
                  </a:schemeClr>
                </a:solidFill>
              </a:rPr>
              <a:t>	False</a:t>
            </a:r>
            <a:endParaRPr lang="en-US" dirty="0">
              <a:solidFill>
                <a:schemeClr val="tx2">
                  <a:lumMod val="75000"/>
                </a:schemeClr>
              </a:solidFill>
            </a:endParaRPr>
          </a:p>
          <a:p>
            <a:pPr marL="0" indent="0">
              <a:buNone/>
            </a:pPr>
            <a:endParaRPr lang="en-US" dirty="0">
              <a:solidFill>
                <a:schemeClr val="tx2">
                  <a:lumMod val="75000"/>
                </a:schemeClr>
              </a:solidFill>
            </a:endParaRPr>
          </a:p>
        </p:txBody>
      </p:sp>
    </p:spTree>
    <p:extLst>
      <p:ext uri="{BB962C8B-B14F-4D97-AF65-F5344CB8AC3E}">
        <p14:creationId xmlns:p14="http://schemas.microsoft.com/office/powerpoint/2010/main" val="28760115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FY16 </a:t>
            </a:r>
            <a:r>
              <a:rPr lang="en-US" dirty="0">
                <a:latin typeface="Open Sans" panose="020B0606030504020204" pitchFamily="34" charset="0"/>
                <a:ea typeface="Open Sans" panose="020B0606030504020204" pitchFamily="34" charset="0"/>
                <a:cs typeface="Open Sans" panose="020B0606030504020204" pitchFamily="34" charset="0"/>
              </a:rPr>
              <a:t>Board </a:t>
            </a:r>
            <a:r>
              <a:rPr lang="en-US" dirty="0" smtClean="0">
                <a:latin typeface="Open Sans" panose="020B0606030504020204" pitchFamily="34" charset="0"/>
                <a:ea typeface="Open Sans" panose="020B0606030504020204" pitchFamily="34" charset="0"/>
                <a:cs typeface="Open Sans" panose="020B0606030504020204" pitchFamily="34" charset="0"/>
              </a:rPr>
              <a:t>Actions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153780116"/>
              </p:ext>
            </p:extLst>
          </p:nvPr>
        </p:nvGraphicFramePr>
        <p:xfrm>
          <a:off x="914400" y="1157287"/>
          <a:ext cx="6853237" cy="47101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36312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828800"/>
            <a:ext cx="8839200" cy="2616200"/>
          </a:xfrm>
        </p:spPr>
        <p:txBody>
          <a:bodyPr>
            <a:normAutofit/>
          </a:bodyPr>
          <a:lstStyle/>
          <a:p>
            <a:pPr marL="0" indent="0" algn="ctr">
              <a:buNone/>
            </a:pPr>
            <a:r>
              <a:rPr lang="en-US" sz="3600" dirty="0" smtClean="0">
                <a:solidFill>
                  <a:schemeClr val="tx2">
                    <a:lumMod val="75000"/>
                  </a:schemeClr>
                </a:solidFill>
                <a:effectLst>
                  <a:outerShdw blurRad="50000" dist="30000" dir="5400000" algn="tl" rotWithShape="0">
                    <a:srgbClr val="000000">
                      <a:alpha val="30000"/>
                    </a:srgbClr>
                  </a:outerShdw>
                </a:effectLst>
              </a:rPr>
              <a:t>I know you all love case studies, so we are going to talk about one or two, but you have to decide if the punishment fits the violation.</a:t>
            </a:r>
          </a:p>
        </p:txBody>
      </p:sp>
    </p:spTree>
    <p:extLst>
      <p:ext uri="{BB962C8B-B14F-4D97-AF65-F5344CB8AC3E}">
        <p14:creationId xmlns:p14="http://schemas.microsoft.com/office/powerpoint/2010/main" val="40771538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9000"/>
            <a:lum/>
          </a:blip>
          <a:srcRect/>
          <a:stretch>
            <a:fillRect l="-9000" r="-9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THE </a:t>
            </a:r>
            <a:r>
              <a:rPr lang="en-US" dirty="0" smtClean="0">
                <a:latin typeface="Open Sans" panose="020B0606030504020204" pitchFamily="34" charset="0"/>
                <a:ea typeface="Open Sans" panose="020B0606030504020204" pitchFamily="34" charset="0"/>
                <a:cs typeface="Open Sans" panose="020B0606030504020204" pitchFamily="34" charset="0"/>
              </a:rPr>
              <a:t>COMPLAINT</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304800" y="1676400"/>
            <a:ext cx="8839200" cy="2133601"/>
          </a:xfrm>
        </p:spPr>
        <p:txBody>
          <a:bodyPr>
            <a:normAutofit lnSpcReduction="10000"/>
          </a:bodyPr>
          <a:lstStyle/>
          <a:p>
            <a:pPr marL="0" indent="0">
              <a:buNone/>
            </a:pPr>
            <a:r>
              <a:rPr lang="en-US" sz="2800" dirty="0"/>
              <a:t>The Complaint alleges that </a:t>
            </a:r>
            <a:r>
              <a:rPr lang="en-US" sz="2800" dirty="0" smtClean="0"/>
              <a:t>the Respondent CPA embezzled </a:t>
            </a:r>
            <a:r>
              <a:rPr lang="en-US" sz="2800" dirty="0"/>
              <a:t>in excess of $200,000 while he was employed </a:t>
            </a:r>
            <a:r>
              <a:rPr lang="en-US" sz="2800" dirty="0" smtClean="0"/>
              <a:t>as the CFO of a Tennessee corporation. He was </a:t>
            </a:r>
            <a:r>
              <a:rPr lang="en-US" sz="2800" dirty="0"/>
              <a:t>terminated </a:t>
            </a:r>
            <a:r>
              <a:rPr lang="en-US" sz="2800" dirty="0" smtClean="0"/>
              <a:t>after </a:t>
            </a:r>
            <a:r>
              <a:rPr lang="en-US" sz="2800" dirty="0"/>
              <a:t>the embezzlement </a:t>
            </a:r>
            <a:r>
              <a:rPr lang="en-US" sz="2800" dirty="0" smtClean="0"/>
              <a:t>was discovered.</a:t>
            </a:r>
            <a:endParaRPr lang="en-US" dirty="0">
              <a:solidFill>
                <a:schemeClr val="tx2">
                  <a:lumMod val="75000"/>
                </a:schemeClr>
              </a:solidFill>
            </a:endParaRPr>
          </a:p>
        </p:txBody>
      </p:sp>
    </p:spTree>
    <p:extLst>
      <p:ext uri="{BB962C8B-B14F-4D97-AF65-F5344CB8AC3E}">
        <p14:creationId xmlns:p14="http://schemas.microsoft.com/office/powerpoint/2010/main" val="34138190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THE </a:t>
            </a:r>
            <a:r>
              <a:rPr lang="en-US" dirty="0" smtClean="0">
                <a:latin typeface="Open Sans" panose="020B0606030504020204" pitchFamily="34" charset="0"/>
                <a:ea typeface="Open Sans" panose="020B0606030504020204" pitchFamily="34" charset="0"/>
                <a:cs typeface="Open Sans" panose="020B0606030504020204" pitchFamily="34" charset="0"/>
              </a:rPr>
              <a:t>DOCUMENTATION </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152400" y="1371600"/>
            <a:ext cx="8839200" cy="4958465"/>
          </a:xfrm>
        </p:spPr>
        <p:txBody>
          <a:bodyPr>
            <a:normAutofit/>
          </a:bodyPr>
          <a:lstStyle/>
          <a:p>
            <a:pPr marL="0" indent="0" eaLnBrk="0" hangingPunct="0">
              <a:buNone/>
            </a:pPr>
            <a:r>
              <a:rPr lang="en-US" sz="2000" dirty="0" smtClean="0"/>
              <a:t>The corporation’s insurance carrier made a payment $</a:t>
            </a:r>
            <a:r>
              <a:rPr lang="en-US" sz="2000" dirty="0"/>
              <a:t>217,601.47 </a:t>
            </a:r>
            <a:r>
              <a:rPr lang="en-US" sz="2000" dirty="0" smtClean="0"/>
              <a:t>after an evaluation by a forensic accounting firm noted the following:</a:t>
            </a:r>
          </a:p>
          <a:p>
            <a:pPr eaLnBrk="0" hangingPunct="0"/>
            <a:endParaRPr lang="en-US" sz="2000" dirty="0" smtClean="0"/>
          </a:p>
          <a:p>
            <a:pPr eaLnBrk="0" hangingPunct="0"/>
            <a:r>
              <a:rPr lang="en-US" sz="2000" dirty="0" smtClean="0"/>
              <a:t>The </a:t>
            </a:r>
            <a:r>
              <a:rPr lang="en-US" sz="2000" dirty="0"/>
              <a:t>corporation’s credit cards </a:t>
            </a:r>
            <a:r>
              <a:rPr lang="en-US" sz="2000" dirty="0" smtClean="0"/>
              <a:t>showed </a:t>
            </a:r>
            <a:r>
              <a:rPr lang="en-US" sz="2000" dirty="0"/>
              <a:t>charges were made for personal travel, auto expenses, cell phones, general purchases and purchases related to the Respondent’s new accounting practice. The </a:t>
            </a:r>
            <a:r>
              <a:rPr lang="en-US" sz="2000" dirty="0" smtClean="0"/>
              <a:t>losses </a:t>
            </a:r>
            <a:r>
              <a:rPr lang="en-US" sz="2000" dirty="0"/>
              <a:t>in this category </a:t>
            </a:r>
            <a:r>
              <a:rPr lang="en-US" sz="2000" dirty="0" smtClean="0"/>
              <a:t>were $121,226.81.</a:t>
            </a:r>
          </a:p>
          <a:p>
            <a:pPr eaLnBrk="0" hangingPunct="0"/>
            <a:endParaRPr lang="en-US" sz="2000" dirty="0" smtClean="0"/>
          </a:p>
          <a:p>
            <a:pPr eaLnBrk="0" hangingPunct="0"/>
            <a:r>
              <a:rPr lang="en-US" sz="2000" dirty="0" smtClean="0"/>
              <a:t>The </a:t>
            </a:r>
            <a:r>
              <a:rPr lang="en-US" sz="2000" dirty="0"/>
              <a:t>Respondent converted his term life insurance </a:t>
            </a:r>
            <a:r>
              <a:rPr lang="en-US" sz="2000" dirty="0" smtClean="0"/>
              <a:t>to a deferred annuity which </a:t>
            </a:r>
            <a:r>
              <a:rPr lang="en-US" sz="2000" dirty="0"/>
              <a:t>was paid for by the corporation. The </a:t>
            </a:r>
            <a:r>
              <a:rPr lang="en-US" sz="2000" dirty="0" smtClean="0"/>
              <a:t>loss agreed </a:t>
            </a:r>
            <a:r>
              <a:rPr lang="en-US" sz="2000" dirty="0"/>
              <a:t>to </a:t>
            </a:r>
            <a:r>
              <a:rPr lang="en-US" sz="2000" dirty="0" smtClean="0"/>
              <a:t>was </a:t>
            </a:r>
            <a:r>
              <a:rPr lang="en-US" sz="2000" dirty="0"/>
              <a:t>$</a:t>
            </a:r>
            <a:r>
              <a:rPr lang="en-US" sz="2000" dirty="0" smtClean="0"/>
              <a:t>80,729.</a:t>
            </a:r>
          </a:p>
          <a:p>
            <a:pPr eaLnBrk="0" hangingPunct="0"/>
            <a:endParaRPr lang="en-US" sz="2000" dirty="0" smtClean="0"/>
          </a:p>
          <a:p>
            <a:pPr eaLnBrk="0" hangingPunct="0"/>
            <a:r>
              <a:rPr lang="en-US" sz="2000" dirty="0" smtClean="0"/>
              <a:t>The </a:t>
            </a:r>
            <a:r>
              <a:rPr lang="en-US" sz="2000" dirty="0"/>
              <a:t>Respondent purchased computers and related software for his </a:t>
            </a:r>
            <a:r>
              <a:rPr lang="en-US" sz="2000" dirty="0" smtClean="0"/>
              <a:t>new accounting practice via corporate checks. </a:t>
            </a:r>
            <a:r>
              <a:rPr lang="en-US" sz="2000" dirty="0"/>
              <a:t>The loss </a:t>
            </a:r>
            <a:r>
              <a:rPr lang="en-US" sz="2000" dirty="0" smtClean="0"/>
              <a:t>$23,458.89. </a:t>
            </a:r>
            <a:endParaRPr lang="en-US" sz="2000" dirty="0">
              <a:solidFill>
                <a:schemeClr val="tx2">
                  <a:lumMod val="75000"/>
                </a:schemeClr>
              </a:solidFill>
            </a:endParaRPr>
          </a:p>
          <a:p>
            <a:endParaRPr lang="en-US" sz="2000" dirty="0">
              <a:solidFill>
                <a:schemeClr val="tx2">
                  <a:lumMod val="75000"/>
                </a:schemeClr>
              </a:solidFill>
            </a:endParaRPr>
          </a:p>
        </p:txBody>
      </p:sp>
    </p:spTree>
    <p:extLst>
      <p:ext uri="{BB962C8B-B14F-4D97-AF65-F5344CB8AC3E}">
        <p14:creationId xmlns:p14="http://schemas.microsoft.com/office/powerpoint/2010/main" val="31893823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THE </a:t>
            </a:r>
            <a:r>
              <a:rPr lang="en-US" dirty="0" smtClean="0">
                <a:latin typeface="Open Sans" panose="020B0606030504020204" pitchFamily="34" charset="0"/>
                <a:ea typeface="Open Sans" panose="020B0606030504020204" pitchFamily="34" charset="0"/>
                <a:cs typeface="Open Sans" panose="020B0606030504020204" pitchFamily="34" charset="0"/>
              </a:rPr>
              <a:t>RESPONSE </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152400" y="1828800"/>
            <a:ext cx="8839200" cy="4501265"/>
          </a:xfrm>
        </p:spPr>
        <p:txBody>
          <a:bodyPr>
            <a:normAutofit/>
          </a:bodyPr>
          <a:lstStyle/>
          <a:p>
            <a:pPr marL="0" indent="0" eaLnBrk="0" hangingPunct="0">
              <a:buNone/>
            </a:pPr>
            <a:r>
              <a:rPr lang="en-US" sz="2000" dirty="0">
                <a:solidFill>
                  <a:schemeClr val="tx2">
                    <a:lumMod val="75000"/>
                  </a:schemeClr>
                </a:solidFill>
              </a:rPr>
              <a:t>The Licensee </a:t>
            </a:r>
            <a:r>
              <a:rPr lang="en-US" sz="2000" dirty="0" smtClean="0">
                <a:solidFill>
                  <a:schemeClr val="tx2">
                    <a:lumMod val="75000"/>
                  </a:schemeClr>
                </a:solidFill>
              </a:rPr>
              <a:t>asserts that he was a stockholder in the corporation and the expenditures were part of his compensation package. (there were no corporate minutes to support this assertion)</a:t>
            </a:r>
          </a:p>
          <a:p>
            <a:pPr marL="0" indent="0" eaLnBrk="0" hangingPunct="0">
              <a:buNone/>
            </a:pPr>
            <a:endParaRPr lang="en-US" sz="2000" dirty="0">
              <a:solidFill>
                <a:schemeClr val="tx2">
                  <a:lumMod val="75000"/>
                </a:schemeClr>
              </a:solidFill>
            </a:endParaRPr>
          </a:p>
          <a:p>
            <a:pPr marL="0" indent="0" eaLnBrk="0" hangingPunct="0">
              <a:buNone/>
            </a:pPr>
            <a:r>
              <a:rPr lang="en-US" sz="2000" dirty="0" smtClean="0">
                <a:solidFill>
                  <a:schemeClr val="tx2">
                    <a:lumMod val="75000"/>
                  </a:schemeClr>
                </a:solidFill>
              </a:rPr>
              <a:t>He asserts that any purchases made for his personal use were booked to an employee receivable account and were added to his W-2 at year end. (this assertion is partially correct; but failed to mention that he wrote off the receivable via journal entry at year end)</a:t>
            </a:r>
          </a:p>
          <a:p>
            <a:pPr marL="0" indent="0" eaLnBrk="0" hangingPunct="0">
              <a:buNone/>
            </a:pPr>
            <a:endParaRPr lang="en-US" sz="2000" dirty="0">
              <a:solidFill>
                <a:schemeClr val="tx2">
                  <a:lumMod val="75000"/>
                </a:schemeClr>
              </a:solidFill>
            </a:endParaRPr>
          </a:p>
          <a:p>
            <a:pPr marL="0" indent="0" eaLnBrk="0" hangingPunct="0">
              <a:buNone/>
            </a:pPr>
            <a:r>
              <a:rPr lang="en-US" sz="2000" dirty="0" smtClean="0">
                <a:solidFill>
                  <a:schemeClr val="tx2">
                    <a:lumMod val="75000"/>
                  </a:schemeClr>
                </a:solidFill>
              </a:rPr>
              <a:t>Faced with civil suits and possible revocation of his license, he closed his practice and moved to another state. </a:t>
            </a:r>
            <a:endParaRPr lang="en-US" sz="2000" dirty="0">
              <a:solidFill>
                <a:schemeClr val="tx2">
                  <a:lumMod val="75000"/>
                </a:schemeClr>
              </a:solidFill>
            </a:endParaRPr>
          </a:p>
        </p:txBody>
      </p:sp>
    </p:spTree>
    <p:extLst>
      <p:ext uri="{BB962C8B-B14F-4D97-AF65-F5344CB8AC3E}">
        <p14:creationId xmlns:p14="http://schemas.microsoft.com/office/powerpoint/2010/main" val="23709056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Open Sans" panose="020B0606030504020204" pitchFamily="34" charset="0"/>
                <a:ea typeface="Open Sans" panose="020B0606030504020204" pitchFamily="34" charset="0"/>
                <a:cs typeface="Open Sans" panose="020B0606030504020204" pitchFamily="34" charset="0"/>
              </a:rPr>
              <a:t>DISPOSITION</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p:txBody>
          <a:bodyPr>
            <a:normAutofit/>
          </a:bodyPr>
          <a:lstStyle/>
          <a:p>
            <a:pPr marL="0" indent="0" algn="ctr">
              <a:lnSpc>
                <a:spcPct val="90000"/>
              </a:lnSpc>
              <a:buClr>
                <a:schemeClr val="bg2">
                  <a:lumMod val="50000"/>
                </a:schemeClr>
              </a:buClr>
              <a:buNone/>
            </a:pPr>
            <a:endParaRPr lang="en-US" u="sng" dirty="0" smtClean="0">
              <a:solidFill>
                <a:schemeClr val="tx2">
                  <a:lumMod val="75000"/>
                </a:schemeClr>
              </a:solidFill>
            </a:endParaRPr>
          </a:p>
          <a:p>
            <a:pPr marL="0" indent="0" algn="ctr">
              <a:lnSpc>
                <a:spcPct val="90000"/>
              </a:lnSpc>
              <a:buClr>
                <a:schemeClr val="bg2">
                  <a:lumMod val="50000"/>
                </a:schemeClr>
              </a:buClr>
              <a:buNone/>
            </a:pPr>
            <a:endParaRPr lang="en-US" dirty="0">
              <a:solidFill>
                <a:schemeClr val="tx2">
                  <a:lumMod val="75000"/>
                </a:schemeClr>
              </a:solidFill>
            </a:endParaRPr>
          </a:p>
          <a:p>
            <a:pPr marL="319088" lvl="1" indent="0">
              <a:lnSpc>
                <a:spcPct val="90000"/>
              </a:lnSpc>
              <a:buClr>
                <a:schemeClr val="bg2">
                  <a:lumMod val="50000"/>
                </a:schemeClr>
              </a:buClr>
              <a:buNone/>
            </a:pPr>
            <a:r>
              <a:rPr lang="en-US" sz="2400" dirty="0">
                <a:solidFill>
                  <a:schemeClr val="tx2">
                    <a:lumMod val="75000"/>
                  </a:schemeClr>
                </a:solidFill>
              </a:rPr>
              <a:t>You are the Board – What action should be taken?</a:t>
            </a:r>
          </a:p>
          <a:p>
            <a:pPr marL="1108075" lvl="2" indent="-514350">
              <a:lnSpc>
                <a:spcPct val="90000"/>
              </a:lnSpc>
              <a:buClr>
                <a:schemeClr val="bg2">
                  <a:lumMod val="50000"/>
                </a:schemeClr>
              </a:buClr>
              <a:buFont typeface="Impact" pitchFamily="34" charset="0"/>
              <a:buAutoNum type="arabicPeriod"/>
            </a:pPr>
            <a:r>
              <a:rPr lang="en-US" sz="2400" dirty="0" smtClean="0">
                <a:solidFill>
                  <a:schemeClr val="tx2">
                    <a:lumMod val="75000"/>
                  </a:schemeClr>
                </a:solidFill>
              </a:rPr>
              <a:t>Dismiss- He is out of the Board’s jurisdiction.</a:t>
            </a:r>
            <a:endParaRPr lang="en-US" sz="2400" dirty="0">
              <a:solidFill>
                <a:schemeClr val="tx2">
                  <a:lumMod val="75000"/>
                </a:schemeClr>
              </a:solidFill>
            </a:endParaRPr>
          </a:p>
          <a:p>
            <a:pPr marL="1108075" lvl="2" indent="-514350">
              <a:lnSpc>
                <a:spcPct val="90000"/>
              </a:lnSpc>
              <a:buClr>
                <a:schemeClr val="bg2">
                  <a:lumMod val="50000"/>
                </a:schemeClr>
              </a:buClr>
              <a:buFont typeface="Impact" pitchFamily="34" charset="0"/>
              <a:buAutoNum type="arabicPeriod"/>
            </a:pPr>
            <a:r>
              <a:rPr lang="en-US" sz="2400" dirty="0">
                <a:solidFill>
                  <a:schemeClr val="tx2">
                    <a:lumMod val="75000"/>
                  </a:schemeClr>
                </a:solidFill>
              </a:rPr>
              <a:t>Letter of </a:t>
            </a:r>
            <a:r>
              <a:rPr lang="en-US" sz="2400" dirty="0" smtClean="0">
                <a:solidFill>
                  <a:schemeClr val="tx2">
                    <a:lumMod val="75000"/>
                  </a:schemeClr>
                </a:solidFill>
              </a:rPr>
              <a:t>warning for making unauthorized journal entries.</a:t>
            </a:r>
            <a:endParaRPr lang="en-US" sz="2400" dirty="0">
              <a:solidFill>
                <a:schemeClr val="tx2">
                  <a:lumMod val="75000"/>
                </a:schemeClr>
              </a:solidFill>
            </a:endParaRPr>
          </a:p>
          <a:p>
            <a:pPr marL="1108075" lvl="2" indent="-514350">
              <a:lnSpc>
                <a:spcPct val="90000"/>
              </a:lnSpc>
              <a:buClr>
                <a:schemeClr val="bg2">
                  <a:lumMod val="50000"/>
                </a:schemeClr>
              </a:buClr>
              <a:buFont typeface="Impact" pitchFamily="34" charset="0"/>
              <a:buAutoNum type="arabicPeriod"/>
            </a:pPr>
            <a:r>
              <a:rPr lang="en-US" sz="2400" dirty="0">
                <a:solidFill>
                  <a:schemeClr val="tx2">
                    <a:lumMod val="75000"/>
                  </a:schemeClr>
                </a:solidFill>
              </a:rPr>
              <a:t>Consent Order with restitution paid to former employer and a license suspension of five years. </a:t>
            </a:r>
          </a:p>
          <a:p>
            <a:pPr marL="1108075" lvl="2" indent="-514350">
              <a:lnSpc>
                <a:spcPct val="90000"/>
              </a:lnSpc>
              <a:buClr>
                <a:schemeClr val="bg2">
                  <a:lumMod val="50000"/>
                </a:schemeClr>
              </a:buClr>
              <a:buFont typeface="Impact" pitchFamily="34" charset="0"/>
              <a:buAutoNum type="arabicPeriod"/>
            </a:pPr>
            <a:r>
              <a:rPr lang="en-US" sz="2400" dirty="0">
                <a:solidFill>
                  <a:schemeClr val="tx2">
                    <a:lumMod val="75000"/>
                  </a:schemeClr>
                </a:solidFill>
              </a:rPr>
              <a:t>Revocation of his license; Civil penalty of $5,000 and notice of the revocation to the state in which he is now practicing, the IRS, AICPA, TSCPA and his mother. </a:t>
            </a:r>
          </a:p>
          <a:p>
            <a:pPr marL="1108075" lvl="2" indent="-514350">
              <a:lnSpc>
                <a:spcPct val="90000"/>
              </a:lnSpc>
              <a:buClr>
                <a:schemeClr val="bg2">
                  <a:lumMod val="50000"/>
                </a:schemeClr>
              </a:buClr>
              <a:buFont typeface="Impact" pitchFamily="34" charset="0"/>
              <a:buAutoNum type="arabicPeriod"/>
            </a:pPr>
            <a:r>
              <a:rPr lang="en-US" sz="2400" dirty="0">
                <a:solidFill>
                  <a:schemeClr val="tx2">
                    <a:lumMod val="75000"/>
                  </a:schemeClr>
                </a:solidFill>
              </a:rPr>
              <a:t>Other? </a:t>
            </a:r>
          </a:p>
          <a:p>
            <a:pPr>
              <a:buClr>
                <a:schemeClr val="bg2">
                  <a:lumMod val="50000"/>
                </a:schemeClr>
              </a:buClr>
            </a:pPr>
            <a:endParaRPr lang="en-US" dirty="0">
              <a:solidFill>
                <a:schemeClr val="tx2">
                  <a:lumMod val="75000"/>
                </a:schemeClr>
              </a:solidFill>
            </a:endParaRPr>
          </a:p>
        </p:txBody>
      </p:sp>
    </p:spTree>
    <p:extLst>
      <p:ext uri="{BB962C8B-B14F-4D97-AF65-F5344CB8AC3E}">
        <p14:creationId xmlns:p14="http://schemas.microsoft.com/office/powerpoint/2010/main" val="38191226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4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THE </a:t>
            </a:r>
            <a:r>
              <a:rPr lang="en-US" dirty="0" smtClean="0">
                <a:latin typeface="Open Sans" panose="020B0606030504020204" pitchFamily="34" charset="0"/>
                <a:ea typeface="Open Sans" panose="020B0606030504020204" pitchFamily="34" charset="0"/>
                <a:cs typeface="Open Sans" panose="020B0606030504020204" pitchFamily="34" charset="0"/>
              </a:rPr>
              <a:t>COMPLAINT</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p:txBody>
          <a:bodyPr>
            <a:normAutofit/>
          </a:bodyPr>
          <a:lstStyle/>
          <a:p>
            <a:pPr marL="0" lvl="0" indent="0">
              <a:buNone/>
            </a:pPr>
            <a:r>
              <a:rPr lang="en-US" sz="2000" dirty="0" smtClean="0">
                <a:solidFill>
                  <a:schemeClr val="tx2">
                    <a:lumMod val="75000"/>
                  </a:schemeClr>
                </a:solidFill>
              </a:rPr>
              <a:t>A Complainant made the following allegations:</a:t>
            </a:r>
          </a:p>
          <a:p>
            <a:pPr lvl="0"/>
            <a:r>
              <a:rPr lang="en-US" sz="2000" dirty="0" smtClean="0">
                <a:solidFill>
                  <a:schemeClr val="tx2">
                    <a:lumMod val="75000"/>
                  </a:schemeClr>
                </a:solidFill>
              </a:rPr>
              <a:t>Her CPA deposited </a:t>
            </a:r>
            <a:r>
              <a:rPr lang="en-US" sz="2000" dirty="0">
                <a:solidFill>
                  <a:schemeClr val="tx2">
                    <a:lumMod val="75000"/>
                  </a:schemeClr>
                </a:solidFill>
              </a:rPr>
              <a:t>the Complainant’s </a:t>
            </a:r>
            <a:r>
              <a:rPr lang="en-US" sz="2000" dirty="0" smtClean="0">
                <a:solidFill>
                  <a:schemeClr val="tx2">
                    <a:lumMod val="75000"/>
                  </a:schemeClr>
                </a:solidFill>
              </a:rPr>
              <a:t>Federal </a:t>
            </a:r>
            <a:r>
              <a:rPr lang="en-US" sz="2000" dirty="0">
                <a:solidFill>
                  <a:schemeClr val="tx2">
                    <a:lumMod val="75000"/>
                  </a:schemeClr>
                </a:solidFill>
              </a:rPr>
              <a:t>income tax </a:t>
            </a:r>
            <a:r>
              <a:rPr lang="en-US" sz="2000" dirty="0" smtClean="0">
                <a:solidFill>
                  <a:schemeClr val="tx2">
                    <a:lumMod val="75000"/>
                  </a:schemeClr>
                </a:solidFill>
              </a:rPr>
              <a:t>refunds directly into the CPA’s bank account without her knowledge in:</a:t>
            </a:r>
          </a:p>
          <a:p>
            <a:pPr lvl="1">
              <a:buFont typeface="Courier New" panose="02070309020205020404" pitchFamily="49" charset="0"/>
              <a:buChar char="o"/>
            </a:pPr>
            <a:r>
              <a:rPr lang="en-US" dirty="0" smtClean="0">
                <a:solidFill>
                  <a:schemeClr val="tx2">
                    <a:lumMod val="75000"/>
                  </a:schemeClr>
                </a:solidFill>
              </a:rPr>
              <a:t>2011- $6,019</a:t>
            </a:r>
          </a:p>
          <a:p>
            <a:pPr lvl="1">
              <a:buFont typeface="Courier New" panose="02070309020205020404" pitchFamily="49" charset="0"/>
              <a:buChar char="o"/>
            </a:pPr>
            <a:r>
              <a:rPr lang="en-US" dirty="0" smtClean="0">
                <a:solidFill>
                  <a:schemeClr val="tx2">
                    <a:lumMod val="75000"/>
                  </a:schemeClr>
                </a:solidFill>
              </a:rPr>
              <a:t>2012- $5,091</a:t>
            </a:r>
          </a:p>
          <a:p>
            <a:pPr lvl="1">
              <a:buFont typeface="Courier New" panose="02070309020205020404" pitchFamily="49" charset="0"/>
              <a:buChar char="o"/>
            </a:pPr>
            <a:r>
              <a:rPr lang="en-US" dirty="0" smtClean="0">
                <a:solidFill>
                  <a:schemeClr val="tx2">
                    <a:lumMod val="75000"/>
                  </a:schemeClr>
                </a:solidFill>
              </a:rPr>
              <a:t>2013- $4,242</a:t>
            </a:r>
            <a:endParaRPr lang="en-US" dirty="0">
              <a:solidFill>
                <a:schemeClr val="tx2">
                  <a:lumMod val="75000"/>
                </a:schemeClr>
              </a:solidFill>
            </a:endParaRPr>
          </a:p>
          <a:p>
            <a:pPr lvl="0"/>
            <a:r>
              <a:rPr lang="en-US" sz="2000" dirty="0" smtClean="0">
                <a:solidFill>
                  <a:schemeClr val="tx2">
                    <a:lumMod val="75000"/>
                  </a:schemeClr>
                </a:solidFill>
              </a:rPr>
              <a:t>Her CPA convinced her that she owed $13,000 to IRS on the sale of her dead husband’s dump truck and asked for two checks which would be sent to the IRS.</a:t>
            </a:r>
          </a:p>
          <a:p>
            <a:pPr lvl="0"/>
            <a:r>
              <a:rPr lang="en-US" sz="2000" dirty="0" smtClean="0">
                <a:solidFill>
                  <a:schemeClr val="tx2">
                    <a:lumMod val="75000"/>
                  </a:schemeClr>
                </a:solidFill>
              </a:rPr>
              <a:t>Before his death, the Complainant’s husband wrote checks totaling over $28,000 for “estimated taxes” to the CPA between 2011 and 2013.</a:t>
            </a:r>
            <a:endParaRPr lang="en-US" sz="2000" dirty="0">
              <a:solidFill>
                <a:schemeClr val="tx2">
                  <a:lumMod val="75000"/>
                </a:schemeClr>
              </a:solidFill>
            </a:endParaRPr>
          </a:p>
          <a:p>
            <a:endParaRPr lang="en-US" sz="2000" dirty="0">
              <a:solidFill>
                <a:schemeClr val="tx2">
                  <a:lumMod val="75000"/>
                </a:schemeClr>
              </a:solidFill>
            </a:endParaRPr>
          </a:p>
        </p:txBody>
      </p:sp>
    </p:spTree>
    <p:extLst>
      <p:ext uri="{BB962C8B-B14F-4D97-AF65-F5344CB8AC3E}">
        <p14:creationId xmlns:p14="http://schemas.microsoft.com/office/powerpoint/2010/main" val="29507905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THE </a:t>
            </a:r>
            <a:r>
              <a:rPr lang="en-US" dirty="0" smtClean="0">
                <a:latin typeface="Open Sans" panose="020B0606030504020204" pitchFamily="34" charset="0"/>
                <a:ea typeface="Open Sans" panose="020B0606030504020204" pitchFamily="34" charset="0"/>
                <a:cs typeface="Open Sans" panose="020B0606030504020204" pitchFamily="34" charset="0"/>
              </a:rPr>
              <a:t>RESPONSE</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p:txBody>
          <a:bodyPr>
            <a:normAutofit/>
          </a:bodyPr>
          <a:lstStyle/>
          <a:p>
            <a:pPr marL="0" lvl="0" indent="0">
              <a:buNone/>
            </a:pPr>
            <a:r>
              <a:rPr lang="en-US" sz="2000" dirty="0" smtClean="0">
                <a:solidFill>
                  <a:schemeClr val="tx2">
                    <a:lumMod val="75000"/>
                  </a:schemeClr>
                </a:solidFill>
              </a:rPr>
              <a:t>The CPA’s Response was:</a:t>
            </a:r>
          </a:p>
          <a:p>
            <a:pPr lvl="0"/>
            <a:r>
              <a:rPr lang="en-US" sz="2000" dirty="0" smtClean="0">
                <a:solidFill>
                  <a:schemeClr val="tx2">
                    <a:lumMod val="75000"/>
                  </a:schemeClr>
                </a:solidFill>
              </a:rPr>
              <a:t>The Complainant’s husband borrowed money from the CPA and told her to keep the refunds as partial payment. There was a promissory note, but it had been given to the Complainant and no copy existed. </a:t>
            </a:r>
          </a:p>
          <a:p>
            <a:pPr lvl="0"/>
            <a:r>
              <a:rPr lang="en-US" sz="2000" dirty="0" smtClean="0">
                <a:solidFill>
                  <a:schemeClr val="tx2">
                    <a:lumMod val="75000"/>
                  </a:schemeClr>
                </a:solidFill>
              </a:rPr>
              <a:t>The husband prepared and e-filed his own returns on the CPA’s computer. This allowed the CPA to have the refunds deposited into her bank account (especially useful after his death in August of 2013).</a:t>
            </a:r>
          </a:p>
          <a:p>
            <a:pPr lvl="0"/>
            <a:r>
              <a:rPr lang="en-US" sz="2000" dirty="0" smtClean="0">
                <a:solidFill>
                  <a:schemeClr val="tx2">
                    <a:lumMod val="75000"/>
                  </a:schemeClr>
                </a:solidFill>
              </a:rPr>
              <a:t>The checks (28K) with “taxes” written on the memo line were repayments of money borrowed by the husband. No estimated taxes were ever paid by the CPA on behalf of her client.</a:t>
            </a:r>
          </a:p>
          <a:p>
            <a:pPr lvl="0"/>
            <a:r>
              <a:rPr lang="en-US" sz="2000" dirty="0" smtClean="0">
                <a:solidFill>
                  <a:schemeClr val="tx2">
                    <a:lumMod val="75000"/>
                  </a:schemeClr>
                </a:solidFill>
              </a:rPr>
              <a:t>The $13,000 “Truck Tax” was actually the balance due from the deceased husband.</a:t>
            </a:r>
          </a:p>
          <a:p>
            <a:endParaRPr lang="en-US" sz="2000" dirty="0">
              <a:solidFill>
                <a:schemeClr val="tx2">
                  <a:lumMod val="75000"/>
                </a:schemeClr>
              </a:solidFill>
            </a:endParaRPr>
          </a:p>
        </p:txBody>
      </p:sp>
    </p:spTree>
    <p:extLst>
      <p:ext uri="{BB962C8B-B14F-4D97-AF65-F5344CB8AC3E}">
        <p14:creationId xmlns:p14="http://schemas.microsoft.com/office/powerpoint/2010/main" val="4424649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THE </a:t>
            </a:r>
            <a:r>
              <a:rPr lang="en-US" dirty="0" smtClean="0">
                <a:latin typeface="Open Sans" panose="020B0606030504020204" pitchFamily="34" charset="0"/>
                <a:ea typeface="Open Sans" panose="020B0606030504020204" pitchFamily="34" charset="0"/>
                <a:cs typeface="Open Sans" panose="020B0606030504020204" pitchFamily="34" charset="0"/>
              </a:rPr>
              <a:t>INVESTIGATON</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1"/>
          <p:cNvSpPr>
            <a:spLocks noGrp="1"/>
          </p:cNvSpPr>
          <p:nvPr>
            <p:ph idx="1"/>
          </p:nvPr>
        </p:nvSpPr>
        <p:spPr>
          <a:xfrm>
            <a:off x="152400" y="1193800"/>
            <a:ext cx="8839200" cy="4958465"/>
          </a:xfrm>
        </p:spPr>
        <p:txBody>
          <a:bodyPr>
            <a:normAutofit/>
          </a:bodyPr>
          <a:lstStyle/>
          <a:p>
            <a:pPr marL="0" lvl="0" indent="0" eaLnBrk="0" fontAlgn="base" hangingPunct="0">
              <a:spcBef>
                <a:spcPct val="0"/>
              </a:spcBef>
              <a:spcAft>
                <a:spcPct val="0"/>
              </a:spcAft>
              <a:buClrTx/>
              <a:buNone/>
              <a:defRPr/>
            </a:pPr>
            <a:endParaRPr lang="en-US" dirty="0" smtClean="0">
              <a:solidFill>
                <a:schemeClr val="tx2">
                  <a:lumMod val="75000"/>
                </a:schemeClr>
              </a:solidFill>
            </a:endParaRPr>
          </a:p>
          <a:p>
            <a:pPr marL="0" lvl="0" indent="0" eaLnBrk="0" fontAlgn="base" hangingPunct="0">
              <a:spcBef>
                <a:spcPct val="0"/>
              </a:spcBef>
              <a:spcAft>
                <a:spcPct val="0"/>
              </a:spcAft>
              <a:buClrTx/>
              <a:buNone/>
              <a:defRPr/>
            </a:pPr>
            <a:r>
              <a:rPr lang="en-US" dirty="0" smtClean="0">
                <a:solidFill>
                  <a:schemeClr val="tx2">
                    <a:lumMod val="75000"/>
                  </a:schemeClr>
                </a:solidFill>
              </a:rPr>
              <a:t>As the investigation unfolded, some aspects of the Respondent’s story changed:</a:t>
            </a:r>
          </a:p>
          <a:p>
            <a:pPr eaLnBrk="0" fontAlgn="base" hangingPunct="0">
              <a:spcBef>
                <a:spcPct val="0"/>
              </a:spcBef>
              <a:spcAft>
                <a:spcPct val="0"/>
              </a:spcAft>
              <a:buClrTx/>
              <a:defRPr/>
            </a:pPr>
            <a:endParaRPr lang="en-US" dirty="0">
              <a:solidFill>
                <a:schemeClr val="tx2">
                  <a:lumMod val="75000"/>
                </a:schemeClr>
              </a:solidFill>
            </a:endParaRPr>
          </a:p>
          <a:p>
            <a:pPr eaLnBrk="0" fontAlgn="base" hangingPunct="0">
              <a:spcBef>
                <a:spcPct val="0"/>
              </a:spcBef>
              <a:spcAft>
                <a:spcPct val="0"/>
              </a:spcAft>
              <a:buClrTx/>
              <a:defRPr/>
            </a:pPr>
            <a:r>
              <a:rPr lang="en-US" dirty="0" smtClean="0">
                <a:solidFill>
                  <a:schemeClr val="tx2">
                    <a:lumMod val="75000"/>
                  </a:schemeClr>
                </a:solidFill>
              </a:rPr>
              <a:t>Well, yes, it appears that the dead husband did not file his 2013 tax return. The Respondent “accidentally” e-filed a draft return and the refund was deposited to her bank account on </a:t>
            </a:r>
            <a:r>
              <a:rPr lang="en-US" u="sng" dirty="0" smtClean="0">
                <a:solidFill>
                  <a:schemeClr val="tx2">
                    <a:lumMod val="75000"/>
                  </a:schemeClr>
                </a:solidFill>
              </a:rPr>
              <a:t>February 18, 2014</a:t>
            </a:r>
            <a:r>
              <a:rPr lang="en-US" dirty="0" smtClean="0">
                <a:solidFill>
                  <a:schemeClr val="tx2">
                    <a:lumMod val="75000"/>
                  </a:schemeClr>
                </a:solidFill>
              </a:rPr>
              <a:t>.</a:t>
            </a:r>
          </a:p>
          <a:p>
            <a:pPr eaLnBrk="0" fontAlgn="base" hangingPunct="0">
              <a:spcBef>
                <a:spcPct val="0"/>
              </a:spcBef>
              <a:spcAft>
                <a:spcPct val="0"/>
              </a:spcAft>
              <a:buClrTx/>
              <a:defRPr/>
            </a:pPr>
            <a:r>
              <a:rPr lang="en-US" dirty="0" smtClean="0">
                <a:solidFill>
                  <a:schemeClr val="tx2">
                    <a:lumMod val="75000"/>
                  </a:schemeClr>
                </a:solidFill>
              </a:rPr>
              <a:t>When she discovered the mistake, she immediately sent the Complainant a check - </a:t>
            </a:r>
            <a:r>
              <a:rPr lang="en-US" u="sng" dirty="0" smtClean="0">
                <a:solidFill>
                  <a:schemeClr val="tx2">
                    <a:lumMod val="75000"/>
                  </a:schemeClr>
                </a:solidFill>
              </a:rPr>
              <a:t>on December 1, 2014</a:t>
            </a:r>
            <a:r>
              <a:rPr lang="en-US" dirty="0" smtClean="0">
                <a:solidFill>
                  <a:schemeClr val="tx2">
                    <a:lumMod val="75000"/>
                  </a:schemeClr>
                </a:solidFill>
              </a:rPr>
              <a:t>.</a:t>
            </a:r>
          </a:p>
          <a:p>
            <a:pPr eaLnBrk="0" fontAlgn="base" hangingPunct="0">
              <a:spcBef>
                <a:spcPct val="0"/>
              </a:spcBef>
              <a:spcAft>
                <a:spcPct val="0"/>
              </a:spcAft>
              <a:buClrTx/>
              <a:defRPr/>
            </a:pPr>
            <a:r>
              <a:rPr lang="en-US" dirty="0" smtClean="0">
                <a:solidFill>
                  <a:schemeClr val="tx2">
                    <a:lumMod val="75000"/>
                  </a:schemeClr>
                </a:solidFill>
              </a:rPr>
              <a:t>She also discovered a copy of the promissory note-but it was unsigned. </a:t>
            </a:r>
            <a:endParaRPr lang="en-US" dirty="0">
              <a:solidFill>
                <a:schemeClr val="tx2">
                  <a:lumMod val="75000"/>
                </a:schemeClr>
              </a:solidFill>
            </a:endParaRPr>
          </a:p>
          <a:p>
            <a:endParaRPr lang="en-US" dirty="0">
              <a:solidFill>
                <a:schemeClr val="tx2">
                  <a:lumMod val="75000"/>
                </a:schemeClr>
              </a:solidFill>
            </a:endParaRPr>
          </a:p>
        </p:txBody>
      </p:sp>
    </p:spTree>
    <p:extLst>
      <p:ext uri="{BB962C8B-B14F-4D97-AF65-F5344CB8AC3E}">
        <p14:creationId xmlns:p14="http://schemas.microsoft.com/office/powerpoint/2010/main" val="12433265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Open Sans" panose="020B0606030504020204" pitchFamily="34" charset="0"/>
                <a:ea typeface="Open Sans" panose="020B0606030504020204" pitchFamily="34" charset="0"/>
                <a:cs typeface="Open Sans" panose="020B0606030504020204" pitchFamily="34" charset="0"/>
              </a:rPr>
              <a:t>FINAL ANSWER</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1"/>
          <p:cNvSpPr>
            <a:spLocks noGrp="1"/>
          </p:cNvSpPr>
          <p:nvPr>
            <p:ph idx="1"/>
          </p:nvPr>
        </p:nvSpPr>
        <p:spPr>
          <a:xfrm>
            <a:off x="152400" y="1193800"/>
            <a:ext cx="8839200" cy="4958465"/>
          </a:xfrm>
        </p:spPr>
        <p:txBody>
          <a:bodyPr>
            <a:normAutofit/>
          </a:bodyPr>
          <a:lstStyle/>
          <a:p>
            <a:pPr marL="0" lvl="0" indent="0" eaLnBrk="0" fontAlgn="base" hangingPunct="0">
              <a:spcBef>
                <a:spcPct val="0"/>
              </a:spcBef>
              <a:spcAft>
                <a:spcPct val="0"/>
              </a:spcAft>
              <a:buClrTx/>
              <a:buNone/>
              <a:defRPr/>
            </a:pPr>
            <a:endParaRPr lang="en-US" dirty="0" smtClean="0">
              <a:solidFill>
                <a:schemeClr val="tx2">
                  <a:lumMod val="75000"/>
                </a:schemeClr>
              </a:solidFill>
            </a:endParaRPr>
          </a:p>
          <a:p>
            <a:pPr marL="0" lvl="0" indent="0" eaLnBrk="0" fontAlgn="base" hangingPunct="0">
              <a:spcBef>
                <a:spcPct val="0"/>
              </a:spcBef>
              <a:spcAft>
                <a:spcPct val="0"/>
              </a:spcAft>
              <a:buClrTx/>
              <a:buNone/>
              <a:defRPr/>
            </a:pPr>
            <a:r>
              <a:rPr lang="en-US" dirty="0" smtClean="0">
                <a:solidFill>
                  <a:schemeClr val="tx2">
                    <a:lumMod val="75000"/>
                  </a:schemeClr>
                </a:solidFill>
              </a:rPr>
              <a:t>The answers are now coming from the Respondent’s Attorney:</a:t>
            </a:r>
          </a:p>
          <a:p>
            <a:pPr marL="0" indent="0" eaLnBrk="0" fontAlgn="base" hangingPunct="0">
              <a:spcBef>
                <a:spcPct val="0"/>
              </a:spcBef>
              <a:spcAft>
                <a:spcPct val="0"/>
              </a:spcAft>
              <a:buClrTx/>
              <a:buNone/>
              <a:defRPr/>
            </a:pPr>
            <a:endParaRPr lang="en-US" dirty="0">
              <a:solidFill>
                <a:schemeClr val="tx2">
                  <a:lumMod val="75000"/>
                </a:schemeClr>
              </a:solidFill>
            </a:endParaRPr>
          </a:p>
          <a:p>
            <a:pPr eaLnBrk="0" fontAlgn="base" hangingPunct="0">
              <a:spcBef>
                <a:spcPct val="0"/>
              </a:spcBef>
              <a:spcAft>
                <a:spcPct val="0"/>
              </a:spcAft>
              <a:buClrTx/>
              <a:defRPr/>
            </a:pPr>
            <a:r>
              <a:rPr lang="en-US" dirty="0" smtClean="0">
                <a:solidFill>
                  <a:schemeClr val="tx2">
                    <a:lumMod val="75000"/>
                  </a:schemeClr>
                </a:solidFill>
              </a:rPr>
              <a:t>No Form 8829s are available in the Respondent’s records.</a:t>
            </a:r>
          </a:p>
          <a:p>
            <a:pPr eaLnBrk="0" fontAlgn="base" hangingPunct="0">
              <a:spcBef>
                <a:spcPct val="0"/>
              </a:spcBef>
              <a:spcAft>
                <a:spcPct val="0"/>
              </a:spcAft>
              <a:buClrTx/>
              <a:defRPr/>
            </a:pPr>
            <a:r>
              <a:rPr lang="en-US" dirty="0" smtClean="0">
                <a:solidFill>
                  <a:schemeClr val="tx2">
                    <a:lumMod val="75000"/>
                  </a:schemeClr>
                </a:solidFill>
              </a:rPr>
              <a:t>No business records of the client were retained.</a:t>
            </a:r>
          </a:p>
          <a:p>
            <a:pPr eaLnBrk="0" fontAlgn="base" hangingPunct="0">
              <a:spcBef>
                <a:spcPct val="0"/>
              </a:spcBef>
              <a:spcAft>
                <a:spcPct val="0"/>
              </a:spcAft>
              <a:buClrTx/>
              <a:defRPr/>
            </a:pPr>
            <a:r>
              <a:rPr lang="en-US" dirty="0" smtClean="0">
                <a:solidFill>
                  <a:schemeClr val="tx2">
                    <a:lumMod val="75000"/>
                  </a:schemeClr>
                </a:solidFill>
              </a:rPr>
              <a:t>A new draft of the 2013 tax return has been presented to the Complainant, and it includes (surprise, surprise) taxable gains from the sale of the dump truck. </a:t>
            </a:r>
          </a:p>
          <a:p>
            <a:pPr eaLnBrk="0" fontAlgn="base" hangingPunct="0">
              <a:spcBef>
                <a:spcPct val="0"/>
              </a:spcBef>
              <a:spcAft>
                <a:spcPct val="0"/>
              </a:spcAft>
              <a:buClrTx/>
              <a:defRPr/>
            </a:pPr>
            <a:r>
              <a:rPr lang="en-US" dirty="0" smtClean="0">
                <a:solidFill>
                  <a:schemeClr val="tx2">
                    <a:lumMod val="75000"/>
                  </a:schemeClr>
                </a:solidFill>
              </a:rPr>
              <a:t>But she did produce a copy of a signed and witnessed promissory note from the Complainant’s dead husband. </a:t>
            </a:r>
            <a:endParaRPr lang="en-US" dirty="0">
              <a:solidFill>
                <a:schemeClr val="tx2">
                  <a:lumMod val="75000"/>
                </a:schemeClr>
              </a:solidFill>
            </a:endParaRPr>
          </a:p>
          <a:p>
            <a:endParaRPr lang="en-US" dirty="0">
              <a:solidFill>
                <a:schemeClr val="tx2">
                  <a:lumMod val="75000"/>
                </a:schemeClr>
              </a:solidFill>
            </a:endParaRPr>
          </a:p>
        </p:txBody>
      </p:sp>
    </p:spTree>
    <p:extLst>
      <p:ext uri="{BB962C8B-B14F-4D97-AF65-F5344CB8AC3E}">
        <p14:creationId xmlns:p14="http://schemas.microsoft.com/office/powerpoint/2010/main" val="1660529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What’s New Under the TNSBA Sun?</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948" y="1193800"/>
            <a:ext cx="8818104" cy="4957763"/>
          </a:xfrm>
        </p:spPr>
      </p:pic>
    </p:spTree>
    <p:extLst>
      <p:ext uri="{BB962C8B-B14F-4D97-AF65-F5344CB8AC3E}">
        <p14:creationId xmlns:p14="http://schemas.microsoft.com/office/powerpoint/2010/main" val="35927138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Open Sans" panose="020B0606030504020204" pitchFamily="34" charset="0"/>
                <a:ea typeface="Open Sans" panose="020B0606030504020204" pitchFamily="34" charset="0"/>
                <a:cs typeface="Open Sans" panose="020B0606030504020204" pitchFamily="34" charset="0"/>
              </a:rPr>
              <a:t>DISPOSITION</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Content Placeholder 1"/>
          <p:cNvSpPr>
            <a:spLocks noGrp="1"/>
          </p:cNvSpPr>
          <p:nvPr>
            <p:ph idx="1"/>
          </p:nvPr>
        </p:nvSpPr>
        <p:spPr/>
        <p:txBody>
          <a:bodyPr>
            <a:normAutofit/>
          </a:bodyPr>
          <a:lstStyle/>
          <a:p>
            <a:pPr marL="0" lvl="0" indent="0" algn="ctr" fontAlgn="base">
              <a:lnSpc>
                <a:spcPct val="90000"/>
              </a:lnSpc>
              <a:spcBef>
                <a:spcPts val="600"/>
              </a:spcBef>
              <a:spcAft>
                <a:spcPct val="0"/>
              </a:spcAft>
              <a:buClr>
                <a:srgbClr val="C00000"/>
              </a:buClr>
              <a:buSzPct val="80000"/>
              <a:buNone/>
            </a:pPr>
            <a:endParaRPr lang="en-US" dirty="0">
              <a:solidFill>
                <a:schemeClr val="tx2">
                  <a:lumMod val="75000"/>
                </a:schemeClr>
              </a:solidFill>
            </a:endParaRPr>
          </a:p>
          <a:p>
            <a:pPr marL="319088" lvl="1" indent="0" fontAlgn="base">
              <a:lnSpc>
                <a:spcPct val="90000"/>
              </a:lnSpc>
              <a:spcBef>
                <a:spcPts val="550"/>
              </a:spcBef>
              <a:spcAft>
                <a:spcPct val="0"/>
              </a:spcAft>
              <a:buClr>
                <a:srgbClr val="C00000"/>
              </a:buClr>
              <a:buNone/>
            </a:pPr>
            <a:r>
              <a:rPr lang="en-US" sz="2400" dirty="0">
                <a:solidFill>
                  <a:schemeClr val="tx2">
                    <a:lumMod val="75000"/>
                  </a:schemeClr>
                </a:solidFill>
              </a:rPr>
              <a:t>You are the Board – What action should be taken?</a:t>
            </a:r>
          </a:p>
          <a:p>
            <a:pPr marL="1108075" lvl="2" indent="-514350" fontAlgn="base">
              <a:lnSpc>
                <a:spcPct val="90000"/>
              </a:lnSpc>
              <a:spcAft>
                <a:spcPct val="0"/>
              </a:spcAft>
              <a:buClr>
                <a:srgbClr val="C00000"/>
              </a:buClr>
              <a:buFont typeface="Impact" pitchFamily="34" charset="0"/>
              <a:buAutoNum type="arabicPeriod"/>
            </a:pPr>
            <a:r>
              <a:rPr lang="en-US" sz="2400" dirty="0" smtClean="0">
                <a:solidFill>
                  <a:schemeClr val="tx2">
                    <a:lumMod val="75000"/>
                  </a:schemeClr>
                </a:solidFill>
              </a:rPr>
              <a:t>Dismiss- The Complainant should have known that her husband was a gamblin’ man.</a:t>
            </a:r>
            <a:endParaRPr lang="en-US" sz="2400" dirty="0">
              <a:solidFill>
                <a:schemeClr val="tx2">
                  <a:lumMod val="75000"/>
                </a:schemeClr>
              </a:solidFill>
            </a:endParaRPr>
          </a:p>
          <a:p>
            <a:pPr marL="1108075" lvl="2" indent="-514350" fontAlgn="base">
              <a:lnSpc>
                <a:spcPct val="90000"/>
              </a:lnSpc>
              <a:spcAft>
                <a:spcPct val="0"/>
              </a:spcAft>
              <a:buClr>
                <a:srgbClr val="C00000"/>
              </a:buClr>
              <a:buFont typeface="Impact" pitchFamily="34" charset="0"/>
              <a:buAutoNum type="arabicPeriod"/>
            </a:pPr>
            <a:r>
              <a:rPr lang="en-US" sz="2400" dirty="0">
                <a:solidFill>
                  <a:schemeClr val="tx2">
                    <a:lumMod val="75000"/>
                  </a:schemeClr>
                </a:solidFill>
              </a:rPr>
              <a:t>Letter of </a:t>
            </a:r>
            <a:r>
              <a:rPr lang="en-US" sz="2400" dirty="0" smtClean="0">
                <a:solidFill>
                  <a:schemeClr val="tx2">
                    <a:lumMod val="75000"/>
                  </a:schemeClr>
                </a:solidFill>
              </a:rPr>
              <a:t>Warning- The IRS may find some of your e-filings questionable.</a:t>
            </a:r>
            <a:endParaRPr lang="en-US" sz="2400" dirty="0">
              <a:solidFill>
                <a:schemeClr val="tx2">
                  <a:lumMod val="75000"/>
                </a:schemeClr>
              </a:solidFill>
            </a:endParaRPr>
          </a:p>
          <a:p>
            <a:pPr marL="1108075" lvl="2" indent="-514350" fontAlgn="base">
              <a:lnSpc>
                <a:spcPct val="90000"/>
              </a:lnSpc>
              <a:spcAft>
                <a:spcPct val="0"/>
              </a:spcAft>
              <a:buClr>
                <a:srgbClr val="C00000"/>
              </a:buClr>
              <a:buFont typeface="Impact" pitchFamily="34" charset="0"/>
              <a:buAutoNum type="arabicPeriod"/>
            </a:pPr>
            <a:r>
              <a:rPr lang="en-US" sz="2400" dirty="0">
                <a:solidFill>
                  <a:schemeClr val="tx2">
                    <a:lumMod val="75000"/>
                  </a:schemeClr>
                </a:solidFill>
              </a:rPr>
              <a:t>Consent </a:t>
            </a:r>
            <a:r>
              <a:rPr lang="en-US" sz="2400" dirty="0" smtClean="0">
                <a:solidFill>
                  <a:schemeClr val="tx2">
                    <a:lumMod val="75000"/>
                  </a:schemeClr>
                </a:solidFill>
              </a:rPr>
              <a:t>Order- </a:t>
            </a:r>
            <a:r>
              <a:rPr lang="en-US" sz="2400" dirty="0">
                <a:solidFill>
                  <a:schemeClr val="tx2">
                    <a:lumMod val="75000"/>
                  </a:schemeClr>
                </a:solidFill>
              </a:rPr>
              <a:t>requiring </a:t>
            </a:r>
            <a:r>
              <a:rPr lang="en-US" sz="2400" dirty="0" smtClean="0">
                <a:solidFill>
                  <a:schemeClr val="tx2">
                    <a:lumMod val="75000"/>
                  </a:schemeClr>
                </a:solidFill>
              </a:rPr>
              <a:t>a CPE course on determination of the basis of inherited assets. </a:t>
            </a:r>
          </a:p>
          <a:p>
            <a:pPr marL="1108075" lvl="2" indent="-514350" fontAlgn="base">
              <a:lnSpc>
                <a:spcPct val="90000"/>
              </a:lnSpc>
              <a:spcAft>
                <a:spcPct val="0"/>
              </a:spcAft>
              <a:buClr>
                <a:srgbClr val="C00000"/>
              </a:buClr>
              <a:buFont typeface="Impact" pitchFamily="34" charset="0"/>
              <a:buAutoNum type="arabicPeriod"/>
            </a:pPr>
            <a:r>
              <a:rPr lang="en-US" sz="2400" dirty="0" smtClean="0">
                <a:solidFill>
                  <a:schemeClr val="tx2">
                    <a:lumMod val="75000"/>
                  </a:schemeClr>
                </a:solidFill>
              </a:rPr>
              <a:t>Revocation of the CPA’s license until the end of time. </a:t>
            </a:r>
            <a:endParaRPr lang="en-US" sz="2400" dirty="0">
              <a:solidFill>
                <a:schemeClr val="tx2">
                  <a:lumMod val="75000"/>
                </a:schemeClr>
              </a:solidFill>
            </a:endParaRPr>
          </a:p>
          <a:p>
            <a:pPr>
              <a:buClr>
                <a:srgbClr val="C00000"/>
              </a:buClr>
            </a:pPr>
            <a:endParaRPr lang="en-US" dirty="0">
              <a:solidFill>
                <a:schemeClr val="tx2">
                  <a:lumMod val="75000"/>
                </a:schemeClr>
              </a:solidFill>
            </a:endParaRPr>
          </a:p>
        </p:txBody>
      </p:sp>
    </p:spTree>
    <p:extLst>
      <p:ext uri="{BB962C8B-B14F-4D97-AF65-F5344CB8AC3E}">
        <p14:creationId xmlns:p14="http://schemas.microsoft.com/office/powerpoint/2010/main" val="1436333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Last Word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66814" y="1193800"/>
            <a:ext cx="5810371" cy="4957763"/>
          </a:xfrm>
        </p:spPr>
      </p:pic>
    </p:spTree>
    <p:extLst>
      <p:ext uri="{BB962C8B-B14F-4D97-AF65-F5344CB8AC3E}">
        <p14:creationId xmlns:p14="http://schemas.microsoft.com/office/powerpoint/2010/main" val="13623988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2438400"/>
            <a:ext cx="4953000" cy="1938992"/>
          </a:xfrm>
          <a:prstGeom prst="rect">
            <a:avLst/>
          </a:prstGeom>
        </p:spPr>
        <p:txBody>
          <a:bodyPr wrap="square">
            <a:spAutoFit/>
          </a:bodyPr>
          <a:lstStyle/>
          <a:p>
            <a:r>
              <a:rPr lang="en-US" sz="2400" dirty="0" smtClean="0">
                <a:latin typeface="Open Sans" panose="020B0606030504020204" pitchFamily="34" charset="0"/>
                <a:ea typeface="Open Sans" panose="020B0606030504020204" pitchFamily="34" charset="0"/>
                <a:cs typeface="Open Sans" panose="020B0606030504020204" pitchFamily="34" charset="0"/>
              </a:rPr>
              <a:t>We would like to thank TNSBA Board Staff Member Karen Condon-  without her  talent and imagination, the entire presentation would look like this. </a:t>
            </a:r>
            <a:endParaRPr lang="en-US" sz="2400" dirty="0"/>
          </a:p>
        </p:txBody>
      </p:sp>
    </p:spTree>
    <p:extLst>
      <p:ext uri="{BB962C8B-B14F-4D97-AF65-F5344CB8AC3E}">
        <p14:creationId xmlns:p14="http://schemas.microsoft.com/office/powerpoint/2010/main" val="14025759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Thank You For Listening</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p:txBody>
          <a:bodyPr/>
          <a:lstStyle/>
          <a:p>
            <a:pPr marL="0" indent="0" algn="ctr">
              <a:buNone/>
            </a:pPr>
            <a:endParaRPr lang="en-US" dirty="0" smtClean="0">
              <a:solidFill>
                <a:schemeClr val="tx2">
                  <a:lumMod val="75000"/>
                </a:schemeClr>
              </a:solidFill>
            </a:endParaRPr>
          </a:p>
          <a:p>
            <a:pPr marL="0" indent="0" algn="ctr">
              <a:buNone/>
            </a:pPr>
            <a:endParaRPr lang="en-US" dirty="0">
              <a:solidFill>
                <a:schemeClr val="tx2">
                  <a:lumMod val="75000"/>
                </a:schemeClr>
              </a:solidFill>
            </a:endParaRPr>
          </a:p>
          <a:p>
            <a:pPr marL="365125" lvl="0" indent="-282575" fontAlgn="base">
              <a:spcBef>
                <a:spcPts val="600"/>
              </a:spcBef>
              <a:spcAft>
                <a:spcPct val="0"/>
              </a:spcAft>
              <a:buClr>
                <a:srgbClr val="3891A7"/>
              </a:buClr>
              <a:buSzPct val="80000"/>
              <a:buFont typeface="Wingdings 2" pitchFamily="18" charset="2"/>
              <a:buChar char=""/>
            </a:pPr>
            <a:r>
              <a:rPr lang="en-US" sz="2800" dirty="0">
                <a:solidFill>
                  <a:schemeClr val="tx2">
                    <a:lumMod val="75000"/>
                  </a:schemeClr>
                </a:solidFill>
              </a:rPr>
              <a:t>Contact Information</a:t>
            </a:r>
          </a:p>
          <a:p>
            <a:pPr marL="639763" lvl="1" indent="-236538" fontAlgn="base">
              <a:spcBef>
                <a:spcPts val="550"/>
              </a:spcBef>
              <a:spcAft>
                <a:spcPct val="0"/>
              </a:spcAft>
              <a:buClr>
                <a:srgbClr val="3891A7"/>
              </a:buClr>
              <a:buFont typeface="Verdana" pitchFamily="34" charset="0"/>
              <a:buChar char="◦"/>
            </a:pPr>
            <a:r>
              <a:rPr lang="en-US" sz="2800" dirty="0">
                <a:solidFill>
                  <a:schemeClr val="tx2">
                    <a:lumMod val="75000"/>
                  </a:schemeClr>
                </a:solidFill>
              </a:rPr>
              <a:t>Phone:  888-453-6150 or 615-741-2550</a:t>
            </a:r>
          </a:p>
          <a:p>
            <a:pPr marL="639763" lvl="1" indent="-236538" fontAlgn="base">
              <a:spcBef>
                <a:spcPts val="550"/>
              </a:spcBef>
              <a:spcAft>
                <a:spcPct val="0"/>
              </a:spcAft>
              <a:buClr>
                <a:srgbClr val="3891A7"/>
              </a:buClr>
              <a:buFont typeface="Verdana" pitchFamily="34" charset="0"/>
              <a:buChar char="◦"/>
            </a:pPr>
            <a:r>
              <a:rPr lang="en-US" sz="2800" dirty="0">
                <a:solidFill>
                  <a:schemeClr val="tx2">
                    <a:lumMod val="75000"/>
                  </a:schemeClr>
                </a:solidFill>
              </a:rPr>
              <a:t>Fax:      615-532-8800</a:t>
            </a:r>
          </a:p>
          <a:p>
            <a:pPr marL="639763" lvl="1" indent="-236538" fontAlgn="base">
              <a:spcBef>
                <a:spcPts val="550"/>
              </a:spcBef>
              <a:spcAft>
                <a:spcPct val="0"/>
              </a:spcAft>
              <a:buClr>
                <a:srgbClr val="3891A7"/>
              </a:buClr>
              <a:buFont typeface="Verdana" pitchFamily="34" charset="0"/>
              <a:buChar char="◦"/>
            </a:pPr>
            <a:r>
              <a:rPr lang="en-US" sz="2800" dirty="0">
                <a:solidFill>
                  <a:schemeClr val="tx2">
                    <a:lumMod val="75000"/>
                  </a:schemeClr>
                </a:solidFill>
              </a:rPr>
              <a:t>Web:    tn.gov/regboards/tnsba</a:t>
            </a:r>
          </a:p>
          <a:p>
            <a:pPr marL="639763" lvl="1" indent="-236538" fontAlgn="base">
              <a:spcBef>
                <a:spcPts val="550"/>
              </a:spcBef>
              <a:spcAft>
                <a:spcPct val="0"/>
              </a:spcAft>
              <a:buClr>
                <a:srgbClr val="3891A7"/>
              </a:buClr>
              <a:buFont typeface="Verdana" pitchFamily="34" charset="0"/>
              <a:buChar char="◦"/>
            </a:pPr>
            <a:r>
              <a:rPr lang="en-US" sz="2800" dirty="0">
                <a:solidFill>
                  <a:schemeClr val="tx2">
                    <a:lumMod val="75000"/>
                  </a:schemeClr>
                </a:solidFill>
              </a:rPr>
              <a:t>E-Mail:  Accountancy.Board@TN.Gov</a:t>
            </a:r>
          </a:p>
          <a:p>
            <a:pPr marL="0" indent="0" algn="ctr">
              <a:buNone/>
            </a:pPr>
            <a:endParaRPr lang="en-US" dirty="0">
              <a:solidFill>
                <a:schemeClr val="tx2">
                  <a:lumMod val="75000"/>
                </a:schemeClr>
              </a:solidFill>
            </a:endParaRPr>
          </a:p>
        </p:txBody>
      </p:sp>
    </p:spTree>
    <p:extLst>
      <p:ext uri="{BB962C8B-B14F-4D97-AF65-F5344CB8AC3E}">
        <p14:creationId xmlns:p14="http://schemas.microsoft.com/office/powerpoint/2010/main" val="3156464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New Additions: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4"/>
          <p:cNvSpPr>
            <a:spLocks noGrp="1"/>
          </p:cNvSpPr>
          <p:nvPr>
            <p:ph idx="1"/>
          </p:nvPr>
        </p:nvSpPr>
        <p:spPr/>
        <p:txBody>
          <a:bodyPr>
            <a:normAutofit/>
          </a:bodyPr>
          <a:lstStyle/>
          <a:p>
            <a:pPr marL="0" indent="0" algn="ctr">
              <a:buNone/>
            </a:pPr>
            <a:endParaRPr lang="en-US" sz="2800" dirty="0">
              <a:solidFill>
                <a:schemeClr val="tx2">
                  <a:lumMod val="75000"/>
                </a:schemeClr>
              </a:solidFill>
            </a:endParaRPr>
          </a:p>
          <a:p>
            <a:pPr marL="0" indent="0" algn="ctr">
              <a:buNone/>
            </a:pPr>
            <a:r>
              <a:rPr lang="en-US" sz="2800" dirty="0" smtClean="0">
                <a:solidFill>
                  <a:schemeClr val="tx2">
                    <a:lumMod val="75000"/>
                  </a:schemeClr>
                </a:solidFill>
              </a:rPr>
              <a:t>CPA Licenses Awarded This Year: 320</a:t>
            </a:r>
            <a:endParaRPr lang="en-US" sz="2800" dirty="0">
              <a:solidFill>
                <a:schemeClr val="tx2">
                  <a:lumMod val="75000"/>
                </a:schemeClr>
              </a:solidFill>
            </a:endParaRPr>
          </a:p>
          <a:p>
            <a:pPr marL="0" indent="0">
              <a:buNone/>
            </a:pPr>
            <a:endParaRPr lang="en-US" sz="2800" dirty="0" smtClean="0">
              <a:solidFill>
                <a:schemeClr val="tx2">
                  <a:lumMod val="75000"/>
                </a:schemeClr>
              </a:solidFill>
            </a:endParaRPr>
          </a:p>
          <a:p>
            <a:pPr marL="0" indent="0">
              <a:buNone/>
            </a:pPr>
            <a:endParaRPr lang="en-US" sz="2800" dirty="0">
              <a:solidFill>
                <a:schemeClr val="tx2">
                  <a:lumMod val="75000"/>
                </a:schemeClr>
              </a:solidFill>
            </a:endParaRPr>
          </a:p>
          <a:p>
            <a:pPr marL="0" indent="0">
              <a:buNone/>
            </a:pPr>
            <a:endParaRPr lang="en-US" sz="2800" dirty="0">
              <a:solidFill>
                <a:schemeClr val="tx2">
                  <a:lumMod val="75000"/>
                </a:schemeClr>
              </a:solidFill>
            </a:endParaRPr>
          </a:p>
          <a:p>
            <a:pPr marL="0" indent="0" algn="ctr">
              <a:buNone/>
            </a:pPr>
            <a:r>
              <a:rPr lang="en-US" sz="2800" dirty="0" smtClean="0">
                <a:solidFill>
                  <a:schemeClr val="tx2">
                    <a:lumMod val="75000"/>
                  </a:schemeClr>
                </a:solidFill>
              </a:rPr>
              <a:t>New CPA Firms This Year: 41</a:t>
            </a:r>
            <a:endParaRPr lang="en-US" sz="2800" dirty="0">
              <a:solidFill>
                <a:schemeClr val="tx2">
                  <a:lumMod val="75000"/>
                </a:schemeClr>
              </a:solidFill>
            </a:endParaRPr>
          </a:p>
        </p:txBody>
      </p:sp>
    </p:spTree>
    <p:extLst>
      <p:ext uri="{BB962C8B-B14F-4D97-AF65-F5344CB8AC3E}">
        <p14:creationId xmlns:p14="http://schemas.microsoft.com/office/powerpoint/2010/main" val="2394285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Public Chapter 0595</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4"/>
          <p:cNvSpPr>
            <a:spLocks noGrp="1"/>
          </p:cNvSpPr>
          <p:nvPr>
            <p:ph idx="1"/>
          </p:nvPr>
        </p:nvSpPr>
        <p:spPr>
          <a:xfrm>
            <a:off x="152400" y="1193801"/>
            <a:ext cx="8839200" cy="4445000"/>
          </a:xfrm>
        </p:spPr>
        <p:txBody>
          <a:bodyPr>
            <a:noAutofit/>
          </a:bodyPr>
          <a:lstStyle/>
          <a:p>
            <a:pPr marL="0" indent="0">
              <a:buNone/>
            </a:pPr>
            <a:r>
              <a:rPr lang="en-US" sz="2000" dirty="0" smtClean="0">
                <a:solidFill>
                  <a:schemeClr val="tx2">
                    <a:lumMod val="75000"/>
                  </a:schemeClr>
                </a:solidFill>
              </a:rPr>
              <a:t>Amends TCA Title 62, Chapter 1, relative to accountancy:</a:t>
            </a:r>
          </a:p>
          <a:p>
            <a:pPr marL="0" indent="0">
              <a:buNone/>
            </a:pPr>
            <a:endParaRPr lang="en-US" sz="2000" dirty="0" smtClean="0">
              <a:solidFill>
                <a:schemeClr val="tx2">
                  <a:lumMod val="75000"/>
                </a:schemeClr>
              </a:solidFill>
            </a:endParaRPr>
          </a:p>
          <a:p>
            <a:r>
              <a:rPr lang="en-US" sz="2000" dirty="0" smtClean="0">
                <a:solidFill>
                  <a:schemeClr val="tx2">
                    <a:lumMod val="75000"/>
                  </a:schemeClr>
                </a:solidFill>
              </a:rPr>
              <a:t>Deletes the language that the Executive Director shall be a certified public accountant with an active certificate in the state.</a:t>
            </a:r>
          </a:p>
          <a:p>
            <a:endParaRPr lang="en-US" sz="2000" dirty="0" smtClean="0">
              <a:solidFill>
                <a:schemeClr val="tx2">
                  <a:lumMod val="75000"/>
                </a:schemeClr>
              </a:solidFill>
            </a:endParaRPr>
          </a:p>
          <a:p>
            <a:r>
              <a:rPr lang="en-US" sz="2000" dirty="0" smtClean="0">
                <a:solidFill>
                  <a:schemeClr val="tx2">
                    <a:lumMod val="75000"/>
                  </a:schemeClr>
                </a:solidFill>
              </a:rPr>
              <a:t>Amends 62-1-106(c) regarding the education requirements for a certificate and the requirements to sit for the examination.</a:t>
            </a:r>
          </a:p>
          <a:p>
            <a:endParaRPr lang="en-US" sz="2000" dirty="0" smtClean="0">
              <a:solidFill>
                <a:schemeClr val="tx2">
                  <a:lumMod val="75000"/>
                </a:schemeClr>
              </a:solidFill>
            </a:endParaRPr>
          </a:p>
          <a:p>
            <a:r>
              <a:rPr lang="en-US" sz="2000" dirty="0" smtClean="0">
                <a:solidFill>
                  <a:schemeClr val="tx2">
                    <a:lumMod val="75000"/>
                  </a:schemeClr>
                </a:solidFill>
              </a:rPr>
              <a:t>Amends 62-1-201(b) to require all licensees subject to peer review to timely remit any peer review documents as specified by board rule or upon board request and that such documents be maintained by the board.</a:t>
            </a:r>
          </a:p>
          <a:p>
            <a:endParaRPr lang="en-US" sz="2000" dirty="0">
              <a:solidFill>
                <a:schemeClr val="tx2">
                  <a:lumMod val="75000"/>
                </a:schemeClr>
              </a:solidFill>
            </a:endParaRPr>
          </a:p>
        </p:txBody>
      </p:sp>
    </p:spTree>
    <p:extLst>
      <p:ext uri="{BB962C8B-B14F-4D97-AF65-F5344CB8AC3E}">
        <p14:creationId xmlns:p14="http://schemas.microsoft.com/office/powerpoint/2010/main" val="2173127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In other news: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4"/>
          <p:cNvSpPr>
            <a:spLocks noGrp="1"/>
          </p:cNvSpPr>
          <p:nvPr>
            <p:ph idx="1"/>
          </p:nvPr>
        </p:nvSpPr>
        <p:spPr/>
        <p:txBody>
          <a:bodyPr>
            <a:normAutofit/>
          </a:bodyPr>
          <a:lstStyle/>
          <a:p>
            <a:pPr marL="0" indent="0">
              <a:buNone/>
            </a:pPr>
            <a:r>
              <a:rPr lang="en-US" dirty="0" smtClean="0">
                <a:solidFill>
                  <a:schemeClr val="tx2">
                    <a:lumMod val="75000"/>
                  </a:schemeClr>
                </a:solidFill>
              </a:rPr>
              <a:t>From the Department of Labor:</a:t>
            </a:r>
          </a:p>
          <a:p>
            <a:pPr marL="0" indent="0">
              <a:buNone/>
            </a:pPr>
            <a:endParaRPr lang="en-US" dirty="0">
              <a:solidFill>
                <a:schemeClr val="tx2">
                  <a:lumMod val="75000"/>
                </a:schemeClr>
              </a:solidFill>
            </a:endParaRPr>
          </a:p>
          <a:p>
            <a:pPr marL="0" indent="0">
              <a:buNone/>
            </a:pPr>
            <a:r>
              <a:rPr lang="en-US" dirty="0" smtClean="0">
                <a:solidFill>
                  <a:schemeClr val="tx2">
                    <a:lumMod val="75000"/>
                  </a:schemeClr>
                </a:solidFill>
              </a:rPr>
              <a:t>Nearly </a:t>
            </a:r>
            <a:r>
              <a:rPr lang="en-US" dirty="0">
                <a:solidFill>
                  <a:schemeClr val="tx2">
                    <a:lumMod val="75000"/>
                  </a:schemeClr>
                </a:solidFill>
              </a:rPr>
              <a:t>4 in 10 </a:t>
            </a:r>
            <a:r>
              <a:rPr lang="en-US" dirty="0" smtClean="0">
                <a:solidFill>
                  <a:schemeClr val="tx2">
                    <a:lumMod val="75000"/>
                  </a:schemeClr>
                </a:solidFill>
              </a:rPr>
              <a:t>ERISA Audits </a:t>
            </a:r>
            <a:r>
              <a:rPr lang="en-US" dirty="0">
                <a:solidFill>
                  <a:schemeClr val="tx2">
                    <a:lumMod val="75000"/>
                  </a:schemeClr>
                </a:solidFill>
              </a:rPr>
              <a:t>Fail to Meet Professional Standards</a:t>
            </a:r>
          </a:p>
          <a:p>
            <a:pPr marL="0" indent="0">
              <a:buNone/>
            </a:pPr>
            <a:endParaRPr lang="en-US" dirty="0" smtClean="0">
              <a:solidFill>
                <a:schemeClr val="tx2">
                  <a:lumMod val="75000"/>
                </a:schemeClr>
              </a:solidFill>
            </a:endParaRPr>
          </a:p>
          <a:p>
            <a:pPr marL="0" indent="0">
              <a:buNone/>
            </a:pPr>
            <a:r>
              <a:rPr lang="en-US" dirty="0">
                <a:solidFill>
                  <a:schemeClr val="tx2">
                    <a:lumMod val="75000"/>
                  </a:schemeClr>
                </a:solidFill>
              </a:rPr>
              <a:t>DOL will make referrals to </a:t>
            </a:r>
            <a:r>
              <a:rPr lang="en-US" b="1" u="sng" dirty="0">
                <a:solidFill>
                  <a:schemeClr val="tx2">
                    <a:lumMod val="75000"/>
                  </a:schemeClr>
                </a:solidFill>
              </a:rPr>
              <a:t>state boards</a:t>
            </a:r>
            <a:r>
              <a:rPr lang="en-US" b="1" dirty="0">
                <a:solidFill>
                  <a:schemeClr val="tx2">
                    <a:lumMod val="75000"/>
                  </a:schemeClr>
                </a:solidFill>
              </a:rPr>
              <a:t> </a:t>
            </a:r>
            <a:r>
              <a:rPr lang="en-US" dirty="0">
                <a:solidFill>
                  <a:schemeClr val="tx2">
                    <a:lumMod val="75000"/>
                  </a:schemeClr>
                </a:solidFill>
              </a:rPr>
              <a:t>and the AICPA Ethics Division</a:t>
            </a:r>
          </a:p>
          <a:p>
            <a:pPr marL="0" indent="0">
              <a:buNone/>
            </a:pPr>
            <a:endParaRPr lang="en-US" dirty="0">
              <a:solidFill>
                <a:schemeClr val="tx2">
                  <a:lumMod val="75000"/>
                </a:schemeClr>
              </a:solidFill>
            </a:endParaRPr>
          </a:p>
          <a:p>
            <a:pPr marL="0" indent="0">
              <a:buNone/>
            </a:pPr>
            <a:r>
              <a:rPr lang="en-US" dirty="0" smtClean="0">
                <a:solidFill>
                  <a:schemeClr val="tx2">
                    <a:lumMod val="75000"/>
                  </a:schemeClr>
                </a:solidFill>
              </a:rPr>
              <a:t>$</a:t>
            </a:r>
            <a:r>
              <a:rPr lang="en-US" dirty="0">
                <a:solidFill>
                  <a:schemeClr val="tx2">
                    <a:lumMod val="75000"/>
                  </a:schemeClr>
                </a:solidFill>
              </a:rPr>
              <a:t>653 Billion in Plan Assets &amp; 22.5 Million Participants at Risk</a:t>
            </a:r>
          </a:p>
        </p:txBody>
      </p:sp>
    </p:spTree>
    <p:extLst>
      <p:ext uri="{BB962C8B-B14F-4D97-AF65-F5344CB8AC3E}">
        <p14:creationId xmlns:p14="http://schemas.microsoft.com/office/powerpoint/2010/main" val="1611684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3685</TotalTime>
  <Words>3415</Words>
  <Application>Microsoft Office PowerPoint</Application>
  <PresentationFormat>On-screen Show (4:3)</PresentationFormat>
  <Paragraphs>541</Paragraphs>
  <Slides>63</Slides>
  <Notes>60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63</vt:i4>
      </vt:variant>
    </vt:vector>
  </HeadingPairs>
  <TitlesOfParts>
    <vt:vector size="75" baseType="lpstr">
      <vt:lpstr>Arial</vt:lpstr>
      <vt:lpstr>Bookman Old Style</vt:lpstr>
      <vt:lpstr>Calibri</vt:lpstr>
      <vt:lpstr>Courier New</vt:lpstr>
      <vt:lpstr>Impact</vt:lpstr>
      <vt:lpstr>Open Sans</vt:lpstr>
      <vt:lpstr>PermianSlabSerifTypeface</vt:lpstr>
      <vt:lpstr>Times New Roman</vt:lpstr>
      <vt:lpstr>Verdana</vt:lpstr>
      <vt:lpstr>Wingdings</vt:lpstr>
      <vt:lpstr>Wingdings 2</vt:lpstr>
      <vt:lpstr>PowerPoint B</vt:lpstr>
      <vt:lpstr>Tennessee State Board of Accountancy</vt:lpstr>
      <vt:lpstr>State Specific Ethics for the Tennessee CPA   A Presentation to the Tennessee Government Finance Officers Assoc.</vt:lpstr>
      <vt:lpstr>The TNSBA consists of:</vt:lpstr>
      <vt:lpstr>Current Members of the Board</vt:lpstr>
      <vt:lpstr>Board Quiz:</vt:lpstr>
      <vt:lpstr>What’s New Under the TNSBA Sun?</vt:lpstr>
      <vt:lpstr>New Additions:</vt:lpstr>
      <vt:lpstr>Public Chapter 0595</vt:lpstr>
      <vt:lpstr>In other news:</vt:lpstr>
      <vt:lpstr>CPAs in Tennessee</vt:lpstr>
      <vt:lpstr>Requirements to Maintain a License</vt:lpstr>
      <vt:lpstr>License Status – Not So Good</vt:lpstr>
      <vt:lpstr>Continuing Professional Education</vt:lpstr>
      <vt:lpstr>PowerPoint Presentation</vt:lpstr>
      <vt:lpstr>The Basics</vt:lpstr>
      <vt:lpstr>So You Say You’ve Done Your CPE...</vt:lpstr>
      <vt:lpstr>CPE Audit</vt:lpstr>
      <vt:lpstr>CPE Audit</vt:lpstr>
      <vt:lpstr>CPE For Reactivation</vt:lpstr>
      <vt:lpstr>CPE For Reinstatement</vt:lpstr>
      <vt:lpstr>On the Horns of A Dilemma:</vt:lpstr>
      <vt:lpstr>Ethical Dilemma #1</vt:lpstr>
      <vt:lpstr>Ethical Dilemma #1</vt:lpstr>
      <vt:lpstr>Inactive Status Requirements  </vt:lpstr>
      <vt:lpstr>Inactive Status Requirements </vt:lpstr>
      <vt:lpstr>Inactive Status Requirements </vt:lpstr>
      <vt:lpstr>Inactive License Status Quiz:</vt:lpstr>
      <vt:lpstr>I have a client who is leaving…</vt:lpstr>
      <vt:lpstr>Client Records</vt:lpstr>
      <vt:lpstr>While we are on the subject of client records… </vt:lpstr>
      <vt:lpstr>Client Records as Personal Property</vt:lpstr>
      <vt:lpstr>Peer Review Requirements</vt:lpstr>
      <vt:lpstr>And “attest” is defined as…</vt:lpstr>
      <vt:lpstr>Attest Engagements in the SSAEs </vt:lpstr>
      <vt:lpstr>Whoa! What Are The Exceptions? </vt:lpstr>
      <vt:lpstr>Consulting v. Attestation </vt:lpstr>
      <vt:lpstr>Quiz Time</vt:lpstr>
      <vt:lpstr>Firm Names- Ya Gotta Love ‘em</vt:lpstr>
      <vt:lpstr>Firm Names Quiz:</vt:lpstr>
      <vt:lpstr>Compilation or Preparation: </vt:lpstr>
      <vt:lpstr>Compilation or Preparation: </vt:lpstr>
      <vt:lpstr>Ethical Dilemma #2</vt:lpstr>
      <vt:lpstr>Ethical Dilemma #2</vt:lpstr>
      <vt:lpstr>PowerPoint Presentation</vt:lpstr>
      <vt:lpstr>PowerPoint Presentation</vt:lpstr>
      <vt:lpstr>Pursuit of the Unlicensed:</vt:lpstr>
      <vt:lpstr>Complaint History</vt:lpstr>
      <vt:lpstr>Possible Board Actions </vt:lpstr>
      <vt:lpstr>Civil Penalty Quiz:</vt:lpstr>
      <vt:lpstr>FY16 Board Actions</vt:lpstr>
      <vt:lpstr>PowerPoint Presentation</vt:lpstr>
      <vt:lpstr>THE COMPLAINT</vt:lpstr>
      <vt:lpstr>THE DOCUMENTATION </vt:lpstr>
      <vt:lpstr>THE RESPONSE </vt:lpstr>
      <vt:lpstr>DISPOSITION</vt:lpstr>
      <vt:lpstr>THE COMPLAINT</vt:lpstr>
      <vt:lpstr>THE RESPONSE</vt:lpstr>
      <vt:lpstr>THE INVESTIGATON</vt:lpstr>
      <vt:lpstr>FINAL ANSWER</vt:lpstr>
      <vt:lpstr>DISPOSITION</vt:lpstr>
      <vt:lpstr>The Last Word</vt:lpstr>
      <vt:lpstr>PowerPoint Presentation</vt:lpstr>
      <vt:lpstr>Thank You For Listening</vt:lpstr>
    </vt:vector>
  </TitlesOfParts>
  <Company>State of Tennessee: Finance &amp; Administration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sdcpa</cp:lastModifiedBy>
  <cp:revision>183</cp:revision>
  <dcterms:created xsi:type="dcterms:W3CDTF">2015-04-23T14:05:11Z</dcterms:created>
  <dcterms:modified xsi:type="dcterms:W3CDTF">2016-10-07T17:48:34Z</dcterms:modified>
</cp:coreProperties>
</file>