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  <p:sldMasterId id="2147483704" r:id="rId5"/>
    <p:sldMasterId id="2147483706" r:id="rId6"/>
    <p:sldMasterId id="2147483708" r:id="rId7"/>
  </p:sldMasterIdLst>
  <p:notesMasterIdLst>
    <p:notesMasterId r:id="rId38"/>
  </p:notesMasterIdLst>
  <p:handoutMasterIdLst>
    <p:handoutMasterId r:id="rId39"/>
  </p:handoutMasterIdLst>
  <p:sldIdLst>
    <p:sldId id="298" r:id="rId8"/>
    <p:sldId id="274" r:id="rId9"/>
    <p:sldId id="349" r:id="rId10"/>
    <p:sldId id="278" r:id="rId11"/>
    <p:sldId id="279" r:id="rId12"/>
    <p:sldId id="329" r:id="rId13"/>
    <p:sldId id="280" r:id="rId14"/>
    <p:sldId id="300" r:id="rId15"/>
    <p:sldId id="282" r:id="rId16"/>
    <p:sldId id="283" r:id="rId17"/>
    <p:sldId id="348" r:id="rId18"/>
    <p:sldId id="350" r:id="rId19"/>
    <p:sldId id="285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69" r:id="rId37"/>
  </p:sldIdLst>
  <p:sldSz cx="9144000" cy="5143500" type="screen16x9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D6D08"/>
    <a:srgbClr val="77797C"/>
    <a:srgbClr val="000000"/>
    <a:srgbClr val="3B3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2" autoAdjust="0"/>
    <p:restoredTop sz="91068" autoAdjust="0"/>
  </p:normalViewPr>
  <p:slideViewPr>
    <p:cSldViewPr snapToGrid="0" snapToObjects="1">
      <p:cViewPr varScale="1">
        <p:scale>
          <a:sx n="106" d="100"/>
          <a:sy n="106" d="100"/>
        </p:scale>
        <p:origin x="-84" y="-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SAAR</c:v>
                </c:pt>
              </c:strCache>
            </c:strRef>
          </c:tx>
          <c:spPr>
            <a:ln w="34925">
              <a:solidFill>
                <a:srgbClr val="F7941E"/>
              </a:solidFill>
            </a:ln>
          </c:spPr>
          <c:marker>
            <c:symbol val="none"/>
          </c:marker>
          <c:cat>
            <c:strRef>
              <c:f>Sheet1!$A$2:$A$110</c:f>
              <c:strCache>
                <c:ptCount val="109"/>
                <c:pt idx="0">
                  <c:v>89Q2</c:v>
                </c:pt>
                <c:pt idx="1">
                  <c:v>89Q3</c:v>
                </c:pt>
                <c:pt idx="2">
                  <c:v>89Q4</c:v>
                </c:pt>
                <c:pt idx="3">
                  <c:v>90Q1</c:v>
                </c:pt>
                <c:pt idx="4">
                  <c:v>90Q2</c:v>
                </c:pt>
                <c:pt idx="5">
                  <c:v>90Q3</c:v>
                </c:pt>
                <c:pt idx="6">
                  <c:v>90Q4</c:v>
                </c:pt>
                <c:pt idx="7">
                  <c:v>91Q1</c:v>
                </c:pt>
                <c:pt idx="8">
                  <c:v>91Q2</c:v>
                </c:pt>
                <c:pt idx="9">
                  <c:v>91Q3</c:v>
                </c:pt>
                <c:pt idx="10">
                  <c:v>91Q4</c:v>
                </c:pt>
                <c:pt idx="11">
                  <c:v>92Q1</c:v>
                </c:pt>
                <c:pt idx="12">
                  <c:v>92Q2</c:v>
                </c:pt>
                <c:pt idx="13">
                  <c:v>92Q3</c:v>
                </c:pt>
                <c:pt idx="14">
                  <c:v>92Q4</c:v>
                </c:pt>
                <c:pt idx="15">
                  <c:v>93Q1</c:v>
                </c:pt>
                <c:pt idx="16">
                  <c:v>93Q2</c:v>
                </c:pt>
                <c:pt idx="17">
                  <c:v>93Q3</c:v>
                </c:pt>
                <c:pt idx="18">
                  <c:v>93Q4</c:v>
                </c:pt>
                <c:pt idx="19">
                  <c:v>94Q1</c:v>
                </c:pt>
                <c:pt idx="20">
                  <c:v>94Q2</c:v>
                </c:pt>
                <c:pt idx="21">
                  <c:v>94Q3</c:v>
                </c:pt>
                <c:pt idx="22">
                  <c:v>94Q4</c:v>
                </c:pt>
                <c:pt idx="23">
                  <c:v>95Q1</c:v>
                </c:pt>
                <c:pt idx="24">
                  <c:v>95Q2</c:v>
                </c:pt>
                <c:pt idx="25">
                  <c:v>95Q3</c:v>
                </c:pt>
                <c:pt idx="26">
                  <c:v>95Q4</c:v>
                </c:pt>
                <c:pt idx="27">
                  <c:v>96Q1</c:v>
                </c:pt>
                <c:pt idx="28">
                  <c:v>96Q2</c:v>
                </c:pt>
                <c:pt idx="29">
                  <c:v>96Q3</c:v>
                </c:pt>
                <c:pt idx="30">
                  <c:v>96Q4</c:v>
                </c:pt>
                <c:pt idx="31">
                  <c:v>97Q1</c:v>
                </c:pt>
                <c:pt idx="32">
                  <c:v>97Q2</c:v>
                </c:pt>
                <c:pt idx="33">
                  <c:v>97Q3</c:v>
                </c:pt>
                <c:pt idx="34">
                  <c:v>97Q4</c:v>
                </c:pt>
                <c:pt idx="35">
                  <c:v>98Q1</c:v>
                </c:pt>
                <c:pt idx="36">
                  <c:v>98Q2</c:v>
                </c:pt>
                <c:pt idx="37">
                  <c:v>98Q3</c:v>
                </c:pt>
                <c:pt idx="38">
                  <c:v>98Q4</c:v>
                </c:pt>
                <c:pt idx="39">
                  <c:v>99Q1</c:v>
                </c:pt>
                <c:pt idx="40">
                  <c:v>99Q2</c:v>
                </c:pt>
                <c:pt idx="41">
                  <c:v>99Q3</c:v>
                </c:pt>
                <c:pt idx="42">
                  <c:v>99Q4</c:v>
                </c:pt>
                <c:pt idx="43">
                  <c:v>00Q1</c:v>
                </c:pt>
                <c:pt idx="44">
                  <c:v>00Q2</c:v>
                </c:pt>
                <c:pt idx="45">
                  <c:v>00Q3</c:v>
                </c:pt>
                <c:pt idx="46">
                  <c:v>00Q4</c:v>
                </c:pt>
                <c:pt idx="47">
                  <c:v>01Q1</c:v>
                </c:pt>
                <c:pt idx="48">
                  <c:v>01Q2</c:v>
                </c:pt>
                <c:pt idx="49">
                  <c:v>01Q3</c:v>
                </c:pt>
                <c:pt idx="50">
                  <c:v>01Q4</c:v>
                </c:pt>
                <c:pt idx="51">
                  <c:v>02Q1</c:v>
                </c:pt>
                <c:pt idx="52">
                  <c:v>02Q2</c:v>
                </c:pt>
                <c:pt idx="53">
                  <c:v>02Q3</c:v>
                </c:pt>
                <c:pt idx="54">
                  <c:v>02Q4</c:v>
                </c:pt>
                <c:pt idx="55">
                  <c:v>03Q1</c:v>
                </c:pt>
                <c:pt idx="56">
                  <c:v>03Q2</c:v>
                </c:pt>
                <c:pt idx="57">
                  <c:v>03Q3</c:v>
                </c:pt>
                <c:pt idx="58">
                  <c:v>03Q4</c:v>
                </c:pt>
                <c:pt idx="59">
                  <c:v>04Q1</c:v>
                </c:pt>
                <c:pt idx="60">
                  <c:v>04Q2</c:v>
                </c:pt>
                <c:pt idx="61">
                  <c:v>04Q3</c:v>
                </c:pt>
                <c:pt idx="62">
                  <c:v>04Q4</c:v>
                </c:pt>
                <c:pt idx="63">
                  <c:v>05Q1</c:v>
                </c:pt>
                <c:pt idx="64">
                  <c:v>05Q2</c:v>
                </c:pt>
                <c:pt idx="65">
                  <c:v>05Q3</c:v>
                </c:pt>
                <c:pt idx="66">
                  <c:v>05Q4</c:v>
                </c:pt>
                <c:pt idx="67">
                  <c:v>06Q1</c:v>
                </c:pt>
                <c:pt idx="68">
                  <c:v>06Q2</c:v>
                </c:pt>
                <c:pt idx="69">
                  <c:v>06Q3</c:v>
                </c:pt>
                <c:pt idx="70">
                  <c:v>06Q4</c:v>
                </c:pt>
                <c:pt idx="71">
                  <c:v>07Q1</c:v>
                </c:pt>
                <c:pt idx="72">
                  <c:v>07Q2</c:v>
                </c:pt>
                <c:pt idx="73">
                  <c:v>07Q3</c:v>
                </c:pt>
                <c:pt idx="74">
                  <c:v>07Q4</c:v>
                </c:pt>
                <c:pt idx="75">
                  <c:v>08Q1</c:v>
                </c:pt>
                <c:pt idx="76">
                  <c:v>08Q2</c:v>
                </c:pt>
                <c:pt idx="77">
                  <c:v>08Q3</c:v>
                </c:pt>
                <c:pt idx="78">
                  <c:v>08Q4</c:v>
                </c:pt>
                <c:pt idx="79">
                  <c:v>09Q1</c:v>
                </c:pt>
                <c:pt idx="80">
                  <c:v>09Q2</c:v>
                </c:pt>
                <c:pt idx="81">
                  <c:v>09Q3</c:v>
                </c:pt>
                <c:pt idx="82">
                  <c:v>09Q4</c:v>
                </c:pt>
                <c:pt idx="83">
                  <c:v>10Q1</c:v>
                </c:pt>
                <c:pt idx="84">
                  <c:v>10Q2</c:v>
                </c:pt>
                <c:pt idx="85">
                  <c:v>10Q3</c:v>
                </c:pt>
                <c:pt idx="86">
                  <c:v>10Q4</c:v>
                </c:pt>
                <c:pt idx="87">
                  <c:v>11Q1</c:v>
                </c:pt>
                <c:pt idx="88">
                  <c:v>11Q2</c:v>
                </c:pt>
                <c:pt idx="89">
                  <c:v>11Q3</c:v>
                </c:pt>
                <c:pt idx="90">
                  <c:v>11Q4</c:v>
                </c:pt>
                <c:pt idx="91">
                  <c:v>12Q1</c:v>
                </c:pt>
                <c:pt idx="92">
                  <c:v>12Q2</c:v>
                </c:pt>
                <c:pt idx="93">
                  <c:v>12Q3</c:v>
                </c:pt>
                <c:pt idx="94">
                  <c:v>12Q4</c:v>
                </c:pt>
                <c:pt idx="95">
                  <c:v>13Q1</c:v>
                </c:pt>
                <c:pt idx="96">
                  <c:v>13Q2</c:v>
                </c:pt>
                <c:pt idx="97">
                  <c:v>13Q3</c:v>
                </c:pt>
                <c:pt idx="98">
                  <c:v>13Q4</c:v>
                </c:pt>
                <c:pt idx="99">
                  <c:v>14Q1</c:v>
                </c:pt>
                <c:pt idx="100">
                  <c:v>14Q2</c:v>
                </c:pt>
                <c:pt idx="101">
                  <c:v>14Q3</c:v>
                </c:pt>
                <c:pt idx="102">
                  <c:v>14Q4</c:v>
                </c:pt>
                <c:pt idx="103">
                  <c:v>15Q1</c:v>
                </c:pt>
                <c:pt idx="104">
                  <c:v>15Q2</c:v>
                </c:pt>
                <c:pt idx="105">
                  <c:v>15Q3</c:v>
                </c:pt>
                <c:pt idx="106">
                  <c:v>15Q4</c:v>
                </c:pt>
                <c:pt idx="107">
                  <c:v>16Q1</c:v>
                </c:pt>
                <c:pt idx="108">
                  <c:v>16Q2</c:v>
                </c:pt>
              </c:strCache>
            </c:strRef>
          </c:cat>
          <c:val>
            <c:numRef>
              <c:f>Sheet1!$B$2:$B$110</c:f>
              <c:numCache>
                <c:formatCode>0.00</c:formatCode>
                <c:ptCount val="109"/>
                <c:pt idx="0">
                  <c:v>3.18296</c:v>
                </c:pt>
                <c:pt idx="1">
                  <c:v>3.0177856842510398</c:v>
                </c:pt>
                <c:pt idx="2">
                  <c:v>0.84966212004802255</c:v>
                </c:pt>
                <c:pt idx="3">
                  <c:v>4.4520156101692576</c:v>
                </c:pt>
                <c:pt idx="4">
                  <c:v>1.5558661161190201</c:v>
                </c:pt>
                <c:pt idx="5">
                  <c:v>9.8013001646912734E-2</c:v>
                </c:pt>
                <c:pt idx="6">
                  <c:v>-3.3628340555972969</c:v>
                </c:pt>
                <c:pt idx="7">
                  <c:v>-1.8639192320568432</c:v>
                </c:pt>
                <c:pt idx="8">
                  <c:v>3.1404537824168077</c:v>
                </c:pt>
                <c:pt idx="9">
                  <c:v>1.9345441199201119</c:v>
                </c:pt>
                <c:pt idx="10">
                  <c:v>1.753586868378032</c:v>
                </c:pt>
                <c:pt idx="11">
                  <c:v>4.8136917831071546</c:v>
                </c:pt>
                <c:pt idx="12">
                  <c:v>4.4797943129976758</c:v>
                </c:pt>
                <c:pt idx="13">
                  <c:v>3.9471794620751899</c:v>
                </c:pt>
                <c:pt idx="14">
                  <c:v>4.0678354030078578</c:v>
                </c:pt>
                <c:pt idx="15">
                  <c:v>0.75052175724676928</c:v>
                </c:pt>
                <c:pt idx="16">
                  <c:v>2.3981547775577816</c:v>
                </c:pt>
                <c:pt idx="17">
                  <c:v>1.9636426982213351</c:v>
                </c:pt>
                <c:pt idx="18">
                  <c:v>5.448932438087728</c:v>
                </c:pt>
                <c:pt idx="19">
                  <c:v>3.9820845894837253</c:v>
                </c:pt>
                <c:pt idx="20">
                  <c:v>5.5786723156124429</c:v>
                </c:pt>
                <c:pt idx="21">
                  <c:v>2.380957560559005</c:v>
                </c:pt>
                <c:pt idx="22">
                  <c:v>4.6172308181456678</c:v>
                </c:pt>
                <c:pt idx="23">
                  <c:v>1.3758559622183641</c:v>
                </c:pt>
                <c:pt idx="24">
                  <c:v>1.4031936019646807</c:v>
                </c:pt>
                <c:pt idx="25">
                  <c:v>3.4704382240634324</c:v>
                </c:pt>
                <c:pt idx="26">
                  <c:v>2.8670884110268524</c:v>
                </c:pt>
                <c:pt idx="27">
                  <c:v>2.652128513616292</c:v>
                </c:pt>
                <c:pt idx="28">
                  <c:v>7.1695255909498101</c:v>
                </c:pt>
                <c:pt idx="29">
                  <c:v>3.7517739245626291</c:v>
                </c:pt>
                <c:pt idx="30">
                  <c:v>4.2945266696184481</c:v>
                </c:pt>
                <c:pt idx="31">
                  <c:v>3.0817988115831252</c:v>
                </c:pt>
                <c:pt idx="32">
                  <c:v>6.1744923969490051</c:v>
                </c:pt>
                <c:pt idx="33">
                  <c:v>5.1889677032492365</c:v>
                </c:pt>
                <c:pt idx="34">
                  <c:v>3.1394993660011972</c:v>
                </c:pt>
                <c:pt idx="35">
                  <c:v>4.0161825730111067</c:v>
                </c:pt>
                <c:pt idx="36">
                  <c:v>3.9362511271623157</c:v>
                </c:pt>
                <c:pt idx="37">
                  <c:v>5.3385523070119234</c:v>
                </c:pt>
                <c:pt idx="38">
                  <c:v>6.7296092546032193</c:v>
                </c:pt>
                <c:pt idx="39">
                  <c:v>3.232841653339702</c:v>
                </c:pt>
                <c:pt idx="40">
                  <c:v>3.3381677746174843</c:v>
                </c:pt>
                <c:pt idx="41">
                  <c:v>5.1316322252087598</c:v>
                </c:pt>
                <c:pt idx="42">
                  <c:v>7.1240230478918365</c:v>
                </c:pt>
                <c:pt idx="43">
                  <c:v>1.1670998643273256</c:v>
                </c:pt>
                <c:pt idx="44">
                  <c:v>7.77063784428913</c:v>
                </c:pt>
                <c:pt idx="45">
                  <c:v>0.48370199076626097</c:v>
                </c:pt>
                <c:pt idx="46">
                  <c:v>2.2910521200536049</c:v>
                </c:pt>
                <c:pt idx="47">
                  <c:v>-1.130881649306803</c:v>
                </c:pt>
                <c:pt idx="48">
                  <c:v>2.1366085928446132</c:v>
                </c:pt>
                <c:pt idx="49">
                  <c:v>-1.2591263973724121</c:v>
                </c:pt>
                <c:pt idx="50">
                  <c:v>1.1159173340638651</c:v>
                </c:pt>
                <c:pt idx="51">
                  <c:v>3.7346959505792476</c:v>
                </c:pt>
                <c:pt idx="52">
                  <c:v>2.2238410963740574</c:v>
                </c:pt>
                <c:pt idx="53">
                  <c:v>1.9626255111638624</c:v>
                </c:pt>
                <c:pt idx="54">
                  <c:v>0.25340892004055426</c:v>
                </c:pt>
                <c:pt idx="55">
                  <c:v>2.0896116437424617</c:v>
                </c:pt>
                <c:pt idx="56">
                  <c:v>3.7630593568058091</c:v>
                </c:pt>
                <c:pt idx="57">
                  <c:v>6.8702994645259752</c:v>
                </c:pt>
                <c:pt idx="58">
                  <c:v>4.7579111116877515</c:v>
                </c:pt>
                <c:pt idx="59">
                  <c:v>2.3202136987790389</c:v>
                </c:pt>
                <c:pt idx="60">
                  <c:v>2.9633240722332754</c:v>
                </c:pt>
                <c:pt idx="61">
                  <c:v>3.6861971002505323</c:v>
                </c:pt>
                <c:pt idx="62">
                  <c:v>3.504072078312781</c:v>
                </c:pt>
                <c:pt idx="63">
                  <c:v>4.332333781919373</c:v>
                </c:pt>
                <c:pt idx="64">
                  <c:v>2.1044837577671949</c:v>
                </c:pt>
                <c:pt idx="65">
                  <c:v>3.404000931918727</c:v>
                </c:pt>
                <c:pt idx="66">
                  <c:v>2.3034611449412212</c:v>
                </c:pt>
                <c:pt idx="67">
                  <c:v>4.8934158252196713</c:v>
                </c:pt>
                <c:pt idx="68">
                  <c:v>1.2015734509081666</c:v>
                </c:pt>
                <c:pt idx="69">
                  <c:v>0.35689493103305825</c:v>
                </c:pt>
                <c:pt idx="70">
                  <c:v>3.1679021474608549</c:v>
                </c:pt>
                <c:pt idx="71">
                  <c:v>0.24756419562179666</c:v>
                </c:pt>
                <c:pt idx="72">
                  <c:v>3.0965740928472041</c:v>
                </c:pt>
                <c:pt idx="73">
                  <c:v>2.717525194966175</c:v>
                </c:pt>
                <c:pt idx="74">
                  <c:v>1.4348411873516653</c:v>
                </c:pt>
                <c:pt idx="75">
                  <c:v>-2.7016810225212629</c:v>
                </c:pt>
                <c:pt idx="76">
                  <c:v>2.0001208001107385</c:v>
                </c:pt>
                <c:pt idx="77">
                  <c:v>-1.9055793793790521</c:v>
                </c:pt>
                <c:pt idx="78">
                  <c:v>-8.1863683067393112</c:v>
                </c:pt>
                <c:pt idx="79">
                  <c:v>-5.428822092406616</c:v>
                </c:pt>
                <c:pt idx="80">
                  <c:v>-0.53873427405861651</c:v>
                </c:pt>
                <c:pt idx="81">
                  <c:v>1.31322510212597</c:v>
                </c:pt>
                <c:pt idx="82">
                  <c:v>3.9281220199760547</c:v>
                </c:pt>
                <c:pt idx="83">
                  <c:v>1.7414308337490247</c:v>
                </c:pt>
                <c:pt idx="84">
                  <c:v>3.9208478432265714</c:v>
                </c:pt>
                <c:pt idx="85">
                  <c:v>2.7292647304498319</c:v>
                </c:pt>
                <c:pt idx="86">
                  <c:v>2.5431824585104623</c:v>
                </c:pt>
                <c:pt idx="87">
                  <c:v>-1.5360199999999999</c:v>
                </c:pt>
                <c:pt idx="88">
                  <c:v>2.9429699999999999</c:v>
                </c:pt>
                <c:pt idx="89">
                  <c:v>0.84323999999999999</c:v>
                </c:pt>
                <c:pt idx="90">
                  <c:v>4.5823600000000004</c:v>
                </c:pt>
                <c:pt idx="91">
                  <c:v>2.6781799999999998</c:v>
                </c:pt>
                <c:pt idx="92">
                  <c:v>1.88089</c:v>
                </c:pt>
                <c:pt idx="93">
                  <c:v>0.47994999999999999</c:v>
                </c:pt>
                <c:pt idx="94">
                  <c:v>9.1050000000000006E-2</c:v>
                </c:pt>
                <c:pt idx="95">
                  <c:v>2.8271500000000001</c:v>
                </c:pt>
                <c:pt idx="96">
                  <c:v>0.76905999999999997</c:v>
                </c:pt>
                <c:pt idx="97">
                  <c:v>3.1206</c:v>
                </c:pt>
                <c:pt idx="98">
                  <c:v>3.9599700000000002</c:v>
                </c:pt>
                <c:pt idx="99">
                  <c:v>-1.18252</c:v>
                </c:pt>
                <c:pt idx="100">
                  <c:v>3.9643899999999999</c:v>
                </c:pt>
                <c:pt idx="101">
                  <c:v>4.9624699999999997</c:v>
                </c:pt>
                <c:pt idx="102">
                  <c:v>2.3112300000000001</c:v>
                </c:pt>
                <c:pt idx="103">
                  <c:v>2.0493299999999999</c:v>
                </c:pt>
                <c:pt idx="104">
                  <c:v>2.61171</c:v>
                </c:pt>
                <c:pt idx="105">
                  <c:v>1.9860199999999999</c:v>
                </c:pt>
                <c:pt idx="106">
                  <c:v>0.87309999999999999</c:v>
                </c:pt>
                <c:pt idx="107">
                  <c:v>0.83457999999999999</c:v>
                </c:pt>
                <c:pt idx="108">
                  <c:v>1.2182299999999999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80B-48CF-8492-E41F9C3F0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68928"/>
        <c:axId val="78670464"/>
      </c:lineChart>
      <c:catAx>
        <c:axId val="7866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3000000"/>
          <a:lstStyle/>
          <a:p>
            <a:pPr>
              <a:defRPr sz="1200" b="1"/>
            </a:pPr>
            <a:endParaRPr lang="en-US"/>
          </a:p>
        </c:txPr>
        <c:crossAx val="7867046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78670464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alpha val="24000"/>
                </a:prst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Percentage Change, Previous </a:t>
                </a:r>
                <a:r>
                  <a:rPr lang="en-US" sz="1200" dirty="0" err="1"/>
                  <a:t>Qtr</a:t>
                </a:r>
                <a:r>
                  <a:rPr lang="en-US" sz="1200" dirty="0"/>
                  <a:t>, SAAR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866892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50205560588107E-2"/>
          <c:y val="2.914798206278028E-2"/>
          <c:w val="0.88701112582166164"/>
          <c:h val="0.867713004484309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Funds Rate, % per annum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01Q2</c:v>
                </c:pt>
                <c:pt idx="1">
                  <c:v>01Q3</c:v>
                </c:pt>
                <c:pt idx="2">
                  <c:v>01Q4</c:v>
                </c:pt>
                <c:pt idx="3">
                  <c:v>02Q1</c:v>
                </c:pt>
                <c:pt idx="4">
                  <c:v>02Q2</c:v>
                </c:pt>
                <c:pt idx="5">
                  <c:v>02Q3</c:v>
                </c:pt>
                <c:pt idx="6">
                  <c:v>02Q4</c:v>
                </c:pt>
                <c:pt idx="7">
                  <c:v>03Q1</c:v>
                </c:pt>
                <c:pt idx="8">
                  <c:v>03Q2</c:v>
                </c:pt>
                <c:pt idx="9">
                  <c:v>03Q3</c:v>
                </c:pt>
                <c:pt idx="10">
                  <c:v>03Q4</c:v>
                </c:pt>
                <c:pt idx="11">
                  <c:v>04Q1</c:v>
                </c:pt>
                <c:pt idx="12">
                  <c:v>04Q2</c:v>
                </c:pt>
                <c:pt idx="13">
                  <c:v>04Q3</c:v>
                </c:pt>
                <c:pt idx="14">
                  <c:v>04Q4</c:v>
                </c:pt>
                <c:pt idx="15">
                  <c:v>05Q1</c:v>
                </c:pt>
                <c:pt idx="16">
                  <c:v>05Q2</c:v>
                </c:pt>
                <c:pt idx="17">
                  <c:v>05Q3</c:v>
                </c:pt>
                <c:pt idx="18">
                  <c:v>05Q4</c:v>
                </c:pt>
                <c:pt idx="19">
                  <c:v>06Q1</c:v>
                </c:pt>
                <c:pt idx="20">
                  <c:v>06Q2</c:v>
                </c:pt>
                <c:pt idx="21">
                  <c:v>06Q3</c:v>
                </c:pt>
                <c:pt idx="22">
                  <c:v>06Q4</c:v>
                </c:pt>
                <c:pt idx="23">
                  <c:v>07Q1</c:v>
                </c:pt>
                <c:pt idx="24">
                  <c:v>07Q2</c:v>
                </c:pt>
                <c:pt idx="25">
                  <c:v>07Q3</c:v>
                </c:pt>
                <c:pt idx="26">
                  <c:v>07Q4</c:v>
                </c:pt>
                <c:pt idx="27">
                  <c:v>08Q1</c:v>
                </c:pt>
                <c:pt idx="28">
                  <c:v>08Q2</c:v>
                </c:pt>
                <c:pt idx="29">
                  <c:v>08Q3</c:v>
                </c:pt>
                <c:pt idx="30">
                  <c:v>08Q4</c:v>
                </c:pt>
                <c:pt idx="31">
                  <c:v>09Q1</c:v>
                </c:pt>
                <c:pt idx="32">
                  <c:v>09Q2</c:v>
                </c:pt>
                <c:pt idx="33">
                  <c:v>09Q3</c:v>
                </c:pt>
                <c:pt idx="34">
                  <c:v>09Q4</c:v>
                </c:pt>
                <c:pt idx="35">
                  <c:v>10Q1</c:v>
                </c:pt>
                <c:pt idx="36">
                  <c:v>10Q2</c:v>
                </c:pt>
                <c:pt idx="37">
                  <c:v>10Q3</c:v>
                </c:pt>
                <c:pt idx="38">
                  <c:v>10Q4</c:v>
                </c:pt>
                <c:pt idx="39">
                  <c:v>11Q1</c:v>
                </c:pt>
                <c:pt idx="40">
                  <c:v>11Q2</c:v>
                </c:pt>
                <c:pt idx="41">
                  <c:v>11Q3</c:v>
                </c:pt>
                <c:pt idx="42">
                  <c:v>11Q4</c:v>
                </c:pt>
                <c:pt idx="43">
                  <c:v>12Q1</c:v>
                </c:pt>
                <c:pt idx="44">
                  <c:v>12Q2</c:v>
                </c:pt>
                <c:pt idx="45">
                  <c:v>12Q3</c:v>
                </c:pt>
                <c:pt idx="46">
                  <c:v>12Q4</c:v>
                </c:pt>
                <c:pt idx="47">
                  <c:v>13Q1</c:v>
                </c:pt>
                <c:pt idx="48">
                  <c:v>13Q2</c:v>
                </c:pt>
                <c:pt idx="49">
                  <c:v>13Q3</c:v>
                </c:pt>
                <c:pt idx="50">
                  <c:v>13Q4</c:v>
                </c:pt>
                <c:pt idx="51">
                  <c:v>14Q1</c:v>
                </c:pt>
                <c:pt idx="52">
                  <c:v>14Q2</c:v>
                </c:pt>
                <c:pt idx="53">
                  <c:v>14Q3</c:v>
                </c:pt>
                <c:pt idx="54">
                  <c:v>14Q4</c:v>
                </c:pt>
                <c:pt idx="55">
                  <c:v>15Q1</c:v>
                </c:pt>
                <c:pt idx="56">
                  <c:v>15Q2</c:v>
                </c:pt>
                <c:pt idx="57">
                  <c:v>15Q3</c:v>
                </c:pt>
                <c:pt idx="58">
                  <c:v>15Q4</c:v>
                </c:pt>
                <c:pt idx="59">
                  <c:v>16Q1</c:v>
                </c:pt>
                <c:pt idx="60">
                  <c:v>16Q2</c:v>
                </c:pt>
              </c:strCache>
            </c:strRef>
          </c:cat>
          <c:val>
            <c:numRef>
              <c:f>Sheet1!$B$2:$B$62</c:f>
              <c:numCache>
                <c:formatCode>0.000</c:formatCode>
                <c:ptCount val="61"/>
                <c:pt idx="0">
                  <c:v>4.32666666666666</c:v>
                </c:pt>
                <c:pt idx="1">
                  <c:v>3.4966666666666599</c:v>
                </c:pt>
                <c:pt idx="2">
                  <c:v>2.1333333333333302</c:v>
                </c:pt>
                <c:pt idx="3">
                  <c:v>1.7333333333333301</c:v>
                </c:pt>
                <c:pt idx="4">
                  <c:v>1.75</c:v>
                </c:pt>
                <c:pt idx="5">
                  <c:v>1.74</c:v>
                </c:pt>
                <c:pt idx="6">
                  <c:v>1.44333333333333</c:v>
                </c:pt>
                <c:pt idx="7">
                  <c:v>1.25</c:v>
                </c:pt>
                <c:pt idx="8">
                  <c:v>1.2466666666666599</c:v>
                </c:pt>
                <c:pt idx="9">
                  <c:v>1.0166666666666599</c:v>
                </c:pt>
                <c:pt idx="10">
                  <c:v>0.99666666666666603</c:v>
                </c:pt>
                <c:pt idx="11">
                  <c:v>1.0033333333333301</c:v>
                </c:pt>
                <c:pt idx="12">
                  <c:v>1.01</c:v>
                </c:pt>
                <c:pt idx="13">
                  <c:v>1.43333333333333</c:v>
                </c:pt>
                <c:pt idx="14">
                  <c:v>1.95</c:v>
                </c:pt>
                <c:pt idx="15">
                  <c:v>2.4700000000000002</c:v>
                </c:pt>
                <c:pt idx="16">
                  <c:v>2.9433333333333298</c:v>
                </c:pt>
                <c:pt idx="17">
                  <c:v>3.46</c:v>
                </c:pt>
                <c:pt idx="18">
                  <c:v>3.98</c:v>
                </c:pt>
                <c:pt idx="19">
                  <c:v>4.4566666666666599</c:v>
                </c:pt>
                <c:pt idx="20">
                  <c:v>4.9066666666666601</c:v>
                </c:pt>
                <c:pt idx="21">
                  <c:v>5.2466666666666599</c:v>
                </c:pt>
                <c:pt idx="22">
                  <c:v>5.2466666666666599</c:v>
                </c:pt>
                <c:pt idx="23">
                  <c:v>5.2566666666666597</c:v>
                </c:pt>
                <c:pt idx="24">
                  <c:v>5.25</c:v>
                </c:pt>
                <c:pt idx="25">
                  <c:v>5.0733333333333297</c:v>
                </c:pt>
                <c:pt idx="26">
                  <c:v>4.4966666666666599</c:v>
                </c:pt>
                <c:pt idx="27">
                  <c:v>3.1766666666666601</c:v>
                </c:pt>
                <c:pt idx="28">
                  <c:v>2.0866666666666598</c:v>
                </c:pt>
                <c:pt idx="29">
                  <c:v>1.94</c:v>
                </c:pt>
                <c:pt idx="30">
                  <c:v>0.50666666666666604</c:v>
                </c:pt>
                <c:pt idx="31">
                  <c:v>0.18333333333333299</c:v>
                </c:pt>
                <c:pt idx="32">
                  <c:v>0.18</c:v>
                </c:pt>
                <c:pt idx="33">
                  <c:v>0.15666666666666601</c:v>
                </c:pt>
                <c:pt idx="34">
                  <c:v>0.12</c:v>
                </c:pt>
                <c:pt idx="35">
                  <c:v>0.133333333333333</c:v>
                </c:pt>
                <c:pt idx="36">
                  <c:v>0.193333333333333</c:v>
                </c:pt>
                <c:pt idx="37">
                  <c:v>0.18666666666666601</c:v>
                </c:pt>
                <c:pt idx="38">
                  <c:v>0.18666666666666601</c:v>
                </c:pt>
                <c:pt idx="39">
                  <c:v>0.15666666666666601</c:v>
                </c:pt>
                <c:pt idx="40">
                  <c:v>9.3333333333333296E-2</c:v>
                </c:pt>
                <c:pt idx="41">
                  <c:v>8.3333333333333301E-2</c:v>
                </c:pt>
                <c:pt idx="42">
                  <c:v>7.3333333333333306E-2</c:v>
                </c:pt>
                <c:pt idx="43">
                  <c:v>0.103333333333333</c:v>
                </c:pt>
                <c:pt idx="44">
                  <c:v>0.15333333333333299</c:v>
                </c:pt>
                <c:pt idx="45">
                  <c:v>0.14333333333333301</c:v>
                </c:pt>
                <c:pt idx="46">
                  <c:v>0.16</c:v>
                </c:pt>
                <c:pt idx="47">
                  <c:v>0.14333333333333301</c:v>
                </c:pt>
                <c:pt idx="48">
                  <c:v>0.116666666666666</c:v>
                </c:pt>
                <c:pt idx="49">
                  <c:v>8.3333333333333301E-2</c:v>
                </c:pt>
                <c:pt idx="50">
                  <c:v>8.66666666666666E-2</c:v>
                </c:pt>
                <c:pt idx="51">
                  <c:v>7.3333333333333306E-2</c:v>
                </c:pt>
                <c:pt idx="52">
                  <c:v>9.3333333333333296E-2</c:v>
                </c:pt>
                <c:pt idx="53">
                  <c:v>8.99999999999999E-2</c:v>
                </c:pt>
                <c:pt idx="54">
                  <c:v>9.9999999999999895E-2</c:v>
                </c:pt>
                <c:pt idx="55">
                  <c:v>0.11</c:v>
                </c:pt>
                <c:pt idx="56">
                  <c:v>0.123333333333333</c:v>
                </c:pt>
                <c:pt idx="57">
                  <c:v>0.13666666666666599</c:v>
                </c:pt>
                <c:pt idx="58">
                  <c:v>0.16</c:v>
                </c:pt>
                <c:pt idx="59">
                  <c:v>0.36</c:v>
                </c:pt>
                <c:pt idx="60">
                  <c:v>0.37333333333333302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DE-4E34-8463-AB2E049002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Inflation, year-over-year</c:v>
                </c:pt>
              </c:strCache>
            </c:strRef>
          </c:tx>
          <c:spPr>
            <a:ln w="34925">
              <a:solidFill>
                <a:srgbClr val="F7941E"/>
              </a:solidFill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01Q2</c:v>
                </c:pt>
                <c:pt idx="1">
                  <c:v>01Q3</c:v>
                </c:pt>
                <c:pt idx="2">
                  <c:v>01Q4</c:v>
                </c:pt>
                <c:pt idx="3">
                  <c:v>02Q1</c:v>
                </c:pt>
                <c:pt idx="4">
                  <c:v>02Q2</c:v>
                </c:pt>
                <c:pt idx="5">
                  <c:v>02Q3</c:v>
                </c:pt>
                <c:pt idx="6">
                  <c:v>02Q4</c:v>
                </c:pt>
                <c:pt idx="7">
                  <c:v>03Q1</c:v>
                </c:pt>
                <c:pt idx="8">
                  <c:v>03Q2</c:v>
                </c:pt>
                <c:pt idx="9">
                  <c:v>03Q3</c:v>
                </c:pt>
                <c:pt idx="10">
                  <c:v>03Q4</c:v>
                </c:pt>
                <c:pt idx="11">
                  <c:v>04Q1</c:v>
                </c:pt>
                <c:pt idx="12">
                  <c:v>04Q2</c:v>
                </c:pt>
                <c:pt idx="13">
                  <c:v>04Q3</c:v>
                </c:pt>
                <c:pt idx="14">
                  <c:v>04Q4</c:v>
                </c:pt>
                <c:pt idx="15">
                  <c:v>05Q1</c:v>
                </c:pt>
                <c:pt idx="16">
                  <c:v>05Q2</c:v>
                </c:pt>
                <c:pt idx="17">
                  <c:v>05Q3</c:v>
                </c:pt>
                <c:pt idx="18">
                  <c:v>05Q4</c:v>
                </c:pt>
                <c:pt idx="19">
                  <c:v>06Q1</c:v>
                </c:pt>
                <c:pt idx="20">
                  <c:v>06Q2</c:v>
                </c:pt>
                <c:pt idx="21">
                  <c:v>06Q3</c:v>
                </c:pt>
                <c:pt idx="22">
                  <c:v>06Q4</c:v>
                </c:pt>
                <c:pt idx="23">
                  <c:v>07Q1</c:v>
                </c:pt>
                <c:pt idx="24">
                  <c:v>07Q2</c:v>
                </c:pt>
                <c:pt idx="25">
                  <c:v>07Q3</c:v>
                </c:pt>
                <c:pt idx="26">
                  <c:v>07Q4</c:v>
                </c:pt>
                <c:pt idx="27">
                  <c:v>08Q1</c:v>
                </c:pt>
                <c:pt idx="28">
                  <c:v>08Q2</c:v>
                </c:pt>
                <c:pt idx="29">
                  <c:v>08Q3</c:v>
                </c:pt>
                <c:pt idx="30">
                  <c:v>08Q4</c:v>
                </c:pt>
                <c:pt idx="31">
                  <c:v>09Q1</c:v>
                </c:pt>
                <c:pt idx="32">
                  <c:v>09Q2</c:v>
                </c:pt>
                <c:pt idx="33">
                  <c:v>09Q3</c:v>
                </c:pt>
                <c:pt idx="34">
                  <c:v>09Q4</c:v>
                </c:pt>
                <c:pt idx="35">
                  <c:v>10Q1</c:v>
                </c:pt>
                <c:pt idx="36">
                  <c:v>10Q2</c:v>
                </c:pt>
                <c:pt idx="37">
                  <c:v>10Q3</c:v>
                </c:pt>
                <c:pt idx="38">
                  <c:v>10Q4</c:v>
                </c:pt>
                <c:pt idx="39">
                  <c:v>11Q1</c:v>
                </c:pt>
                <c:pt idx="40">
                  <c:v>11Q2</c:v>
                </c:pt>
                <c:pt idx="41">
                  <c:v>11Q3</c:v>
                </c:pt>
                <c:pt idx="42">
                  <c:v>11Q4</c:v>
                </c:pt>
                <c:pt idx="43">
                  <c:v>12Q1</c:v>
                </c:pt>
                <c:pt idx="44">
                  <c:v>12Q2</c:v>
                </c:pt>
                <c:pt idx="45">
                  <c:v>12Q3</c:v>
                </c:pt>
                <c:pt idx="46">
                  <c:v>12Q4</c:v>
                </c:pt>
                <c:pt idx="47">
                  <c:v>13Q1</c:v>
                </c:pt>
                <c:pt idx="48">
                  <c:v>13Q2</c:v>
                </c:pt>
                <c:pt idx="49">
                  <c:v>13Q3</c:v>
                </c:pt>
                <c:pt idx="50">
                  <c:v>13Q4</c:v>
                </c:pt>
                <c:pt idx="51">
                  <c:v>14Q1</c:v>
                </c:pt>
                <c:pt idx="52">
                  <c:v>14Q2</c:v>
                </c:pt>
                <c:pt idx="53">
                  <c:v>14Q3</c:v>
                </c:pt>
                <c:pt idx="54">
                  <c:v>14Q4</c:v>
                </c:pt>
                <c:pt idx="55">
                  <c:v>15Q1</c:v>
                </c:pt>
                <c:pt idx="56">
                  <c:v>15Q2</c:v>
                </c:pt>
                <c:pt idx="57">
                  <c:v>15Q3</c:v>
                </c:pt>
                <c:pt idx="58">
                  <c:v>15Q4</c:v>
                </c:pt>
                <c:pt idx="59">
                  <c:v>16Q1</c:v>
                </c:pt>
                <c:pt idx="60">
                  <c:v>16Q2</c:v>
                </c:pt>
              </c:strCache>
            </c:strRef>
          </c:cat>
          <c:val>
            <c:numRef>
              <c:f>Sheet1!$C$2:$C$62</c:f>
              <c:numCache>
                <c:formatCode>0.000</c:formatCode>
                <c:ptCount val="61"/>
                <c:pt idx="0">
                  <c:v>3.3249076414544101</c:v>
                </c:pt>
                <c:pt idx="1">
                  <c:v>2.67822736030829</c:v>
                </c:pt>
                <c:pt idx="2">
                  <c:v>1.8748804285441101</c:v>
                </c:pt>
                <c:pt idx="3">
                  <c:v>1.2317604699639999</c:v>
                </c:pt>
                <c:pt idx="4">
                  <c:v>1.3172751223184</c:v>
                </c:pt>
                <c:pt idx="5">
                  <c:v>1.57628072809157</c:v>
                </c:pt>
                <c:pt idx="6">
                  <c:v>2.2535211267605599</c:v>
                </c:pt>
                <c:pt idx="7">
                  <c:v>2.9764133283414398</c:v>
                </c:pt>
                <c:pt idx="8">
                  <c:v>2.0059435364041498</c:v>
                </c:pt>
                <c:pt idx="9">
                  <c:v>2.2168852761869502</c:v>
                </c:pt>
                <c:pt idx="10">
                  <c:v>2.0018365472910902</c:v>
                </c:pt>
                <c:pt idx="11">
                  <c:v>1.81785129976366</c:v>
                </c:pt>
                <c:pt idx="12">
                  <c:v>2.7858703568827301</c:v>
                </c:pt>
                <c:pt idx="13">
                  <c:v>2.6748599313211701</c:v>
                </c:pt>
                <c:pt idx="14">
                  <c:v>3.3849477853798899</c:v>
                </c:pt>
                <c:pt idx="15">
                  <c:v>3.0351722906623899</c:v>
                </c:pt>
                <c:pt idx="16">
                  <c:v>2.9229406554472899</c:v>
                </c:pt>
                <c:pt idx="17">
                  <c:v>3.8197500440063199</c:v>
                </c:pt>
                <c:pt idx="18">
                  <c:v>3.6746778126088402</c:v>
                </c:pt>
                <c:pt idx="19">
                  <c:v>3.6908681337722999</c:v>
                </c:pt>
                <c:pt idx="20">
                  <c:v>3.9242685025817399</c:v>
                </c:pt>
                <c:pt idx="21">
                  <c:v>3.34011529331976</c:v>
                </c:pt>
                <c:pt idx="22">
                  <c:v>1.9653955988577101</c:v>
                </c:pt>
                <c:pt idx="23">
                  <c:v>2.4316510695187001</c:v>
                </c:pt>
                <c:pt idx="24">
                  <c:v>2.6652865187148</c:v>
                </c:pt>
                <c:pt idx="25">
                  <c:v>2.3489745693191</c:v>
                </c:pt>
                <c:pt idx="26">
                  <c:v>4.0311367380560101</c:v>
                </c:pt>
                <c:pt idx="27">
                  <c:v>4.1370354237124802</c:v>
                </c:pt>
                <c:pt idx="28">
                  <c:v>4.31042131464622</c:v>
                </c:pt>
                <c:pt idx="29">
                  <c:v>5.2525019356638198</c:v>
                </c:pt>
                <c:pt idx="30">
                  <c:v>1.5958028026712201</c:v>
                </c:pt>
                <c:pt idx="31">
                  <c:v>-0.18423678813865799</c:v>
                </c:pt>
                <c:pt idx="32">
                  <c:v>-0.94214004358095205</c:v>
                </c:pt>
                <c:pt idx="33">
                  <c:v>-1.6069560131773299</c:v>
                </c:pt>
                <c:pt idx="34">
                  <c:v>1.4876563800569</c:v>
                </c:pt>
                <c:pt idx="35">
                  <c:v>2.3525700285497599</c:v>
                </c:pt>
                <c:pt idx="36">
                  <c:v>1.77527356636237</c:v>
                </c:pt>
                <c:pt idx="37">
                  <c:v>1.2028815910047901</c:v>
                </c:pt>
                <c:pt idx="38">
                  <c:v>1.2297839008432001</c:v>
                </c:pt>
                <c:pt idx="39">
                  <c:v>2.1482176647927802</c:v>
                </c:pt>
                <c:pt idx="40">
                  <c:v>3.3461064102642699</c:v>
                </c:pt>
                <c:pt idx="41">
                  <c:v>3.71595113512786</c:v>
                </c:pt>
                <c:pt idx="42">
                  <c:v>3.3447277107921898</c:v>
                </c:pt>
                <c:pt idx="43">
                  <c:v>2.8522918164745499</c:v>
                </c:pt>
                <c:pt idx="44">
                  <c:v>1.9012772652719101</c:v>
                </c:pt>
                <c:pt idx="45">
                  <c:v>1.6528584363912</c:v>
                </c:pt>
                <c:pt idx="46">
                  <c:v>1.91780862140347</c:v>
                </c:pt>
                <c:pt idx="47">
                  <c:v>1.7263851730544699</c:v>
                </c:pt>
                <c:pt idx="48">
                  <c:v>1.39749517125651</c:v>
                </c:pt>
                <c:pt idx="49">
                  <c:v>1.49918903941066</c:v>
                </c:pt>
                <c:pt idx="50">
                  <c:v>1.24617368068509</c:v>
                </c:pt>
                <c:pt idx="51">
                  <c:v>1.4340872275126499</c:v>
                </c:pt>
                <c:pt idx="52">
                  <c:v>2.04077528199646</c:v>
                </c:pt>
                <c:pt idx="53">
                  <c:v>1.75690355039734</c:v>
                </c:pt>
                <c:pt idx="54">
                  <c:v>1.2121970930033901</c:v>
                </c:pt>
                <c:pt idx="55">
                  <c:v>-0.102694093250754</c:v>
                </c:pt>
                <c:pt idx="56">
                  <c:v>2.5622471188801999E-2</c:v>
                </c:pt>
                <c:pt idx="57">
                  <c:v>0.13962007607468599</c:v>
                </c:pt>
                <c:pt idx="58">
                  <c:v>0.409909808596298</c:v>
                </c:pt>
                <c:pt idx="59">
                  <c:v>1.0628295677883099</c:v>
                </c:pt>
                <c:pt idx="60">
                  <c:v>1.0881130928253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DE-4E34-8463-AB2E04900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92256"/>
        <c:axId val="80598144"/>
      </c:lineChart>
      <c:catAx>
        <c:axId val="805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340000"/>
          <a:lstStyle/>
          <a:p>
            <a:pPr>
              <a:defRPr sz="1200" b="1"/>
            </a:pPr>
            <a:endParaRPr lang="en-US"/>
          </a:p>
        </c:txPr>
        <c:crossAx val="8059814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80598144"/>
        <c:scaling>
          <c:orientation val="minMax"/>
          <c:min val="-4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Rate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0592256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2028836550298469"/>
          <c:y val="0.67753280839895014"/>
          <c:w val="0.36831533226488283"/>
          <c:h val="0.15263938420253662"/>
        </c:manualLayout>
      </c:layout>
      <c:overlay val="0"/>
      <c:spPr>
        <a:solidFill>
          <a:schemeClr val="bg1"/>
        </a:solidFill>
        <a:ln>
          <a:solidFill>
            <a:prstClr val="black">
              <a:lumMod val="65000"/>
              <a:lumOff val="35000"/>
            </a:prst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45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96841160703203E-2"/>
          <c:y val="4.2852517736332855E-2"/>
          <c:w val="0.87278706687864105"/>
          <c:h val="0.846681692379657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 Total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Sheet1!$A$2:$A$28</c:f>
              <c:numCache>
                <c:formatCode>0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Sheet1!$B$2:$B$28</c:f>
              <c:numCache>
                <c:formatCode>0.00</c:formatCode>
                <c:ptCount val="27"/>
                <c:pt idx="0">
                  <c:v>1.6381423088456599</c:v>
                </c:pt>
                <c:pt idx="1">
                  <c:v>-1.6140683203107</c:v>
                </c:pt>
                <c:pt idx="2">
                  <c:v>-0.88834363227212598</c:v>
                </c:pt>
                <c:pt idx="3">
                  <c:v>-9.5204108483204403E-2</c:v>
                </c:pt>
                <c:pt idx="4">
                  <c:v>1.6170082994508801</c:v>
                </c:pt>
                <c:pt idx="5">
                  <c:v>1.3807229933465499</c:v>
                </c:pt>
                <c:pt idx="6">
                  <c:v>1.4557559965503599</c:v>
                </c:pt>
                <c:pt idx="7">
                  <c:v>0.53358421067335404</c:v>
                </c:pt>
                <c:pt idx="8">
                  <c:v>-0.80155798411350998</c:v>
                </c:pt>
                <c:pt idx="9">
                  <c:v>-5.6227941316229701</c:v>
                </c:pt>
                <c:pt idx="10">
                  <c:v>-0.146943558914058</c:v>
                </c:pt>
                <c:pt idx="11">
                  <c:v>1.7777353343561</c:v>
                </c:pt>
                <c:pt idx="12">
                  <c:v>2.00461903687212</c:v>
                </c:pt>
                <c:pt idx="13">
                  <c:v>1.5981215619511999</c:v>
                </c:pt>
                <c:pt idx="14">
                  <c:v>2.0810890266431601</c:v>
                </c:pt>
                <c:pt idx="15">
                  <c:v>1.8321311768214601</c:v>
                </c:pt>
                <c:pt idx="16">
                  <c:v>1.7814738035292801</c:v>
                </c:pt>
                <c:pt idx="17">
                  <c:v>1.4774995678873999</c:v>
                </c:pt>
                <c:pt idx="18">
                  <c:v>1.4135740619338699</c:v>
                </c:pt>
                <c:pt idx="19">
                  <c:v>1.3307837796786099</c:v>
                </c:pt>
                <c:pt idx="20">
                  <c:v>1.0662771494309899</c:v>
                </c:pt>
                <c:pt idx="21">
                  <c:v>1.0025931964777299</c:v>
                </c:pt>
                <c:pt idx="22">
                  <c:v>0.94559503467057604</c:v>
                </c:pt>
                <c:pt idx="23">
                  <c:v>0.96172577551973903</c:v>
                </c:pt>
                <c:pt idx="24">
                  <c:v>0.93595388631813003</c:v>
                </c:pt>
                <c:pt idx="25">
                  <c:v>0.88145565721298103</c:v>
                </c:pt>
                <c:pt idx="26">
                  <c:v>0.88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4B-4EDB-AA9B-D16C958001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TN Mfg</c:v>
                </c:pt>
              </c:strCache>
            </c:strRef>
          </c:tx>
          <c:spPr>
            <a:ln>
              <a:solidFill>
                <a:srgbClr val="F7941E"/>
              </a:solidFill>
              <a:prstDash val="lgDash"/>
            </a:ln>
          </c:spPr>
          <c:marker>
            <c:symbol val="none"/>
          </c:marker>
          <c:cat>
            <c:numRef>
              <c:f>Sheet1!$A$2:$A$28</c:f>
              <c:numCache>
                <c:formatCode>0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Sheet1!$C$2:$C$28</c:f>
              <c:numCache>
                <c:formatCode>0.00</c:formatCode>
                <c:ptCount val="27"/>
                <c:pt idx="0">
                  <c:v>-1.3784372448841</c:v>
                </c:pt>
                <c:pt idx="1">
                  <c:v>-8.6383249664221395</c:v>
                </c:pt>
                <c:pt idx="2">
                  <c:v>-5.6607114789997803</c:v>
                </c:pt>
                <c:pt idx="3">
                  <c:v>-3.56165025502077</c:v>
                </c:pt>
                <c:pt idx="4">
                  <c:v>-0.347819213046274</c:v>
                </c:pt>
                <c:pt idx="5">
                  <c:v>-0.74083537367540797</c:v>
                </c:pt>
                <c:pt idx="6">
                  <c:v>-2.2959931299357001</c:v>
                </c:pt>
                <c:pt idx="7">
                  <c:v>-4.8722886954269899</c:v>
                </c:pt>
                <c:pt idx="8">
                  <c:v>-4.99465388578807</c:v>
                </c:pt>
                <c:pt idx="9">
                  <c:v>-14.3310517219691</c:v>
                </c:pt>
                <c:pt idx="10">
                  <c:v>-3.3198290059968798</c:v>
                </c:pt>
                <c:pt idx="11">
                  <c:v>1.8383597002993901</c:v>
                </c:pt>
                <c:pt idx="12">
                  <c:v>2.9381804400159401</c:v>
                </c:pt>
                <c:pt idx="13">
                  <c:v>1.6121235248065</c:v>
                </c:pt>
                <c:pt idx="14">
                  <c:v>2.1336194141458198</c:v>
                </c:pt>
                <c:pt idx="15">
                  <c:v>1.8575114934416399</c:v>
                </c:pt>
                <c:pt idx="16">
                  <c:v>0.74124972191751404</c:v>
                </c:pt>
                <c:pt idx="17">
                  <c:v>0.82601961023140902</c:v>
                </c:pt>
                <c:pt idx="18">
                  <c:v>0.63253389789708003</c:v>
                </c:pt>
                <c:pt idx="19">
                  <c:v>0.43829554439767099</c:v>
                </c:pt>
                <c:pt idx="20">
                  <c:v>-0.123173955481992</c:v>
                </c:pt>
                <c:pt idx="21">
                  <c:v>-0.357112892803579</c:v>
                </c:pt>
                <c:pt idx="22">
                  <c:v>-0.60533758001019</c:v>
                </c:pt>
                <c:pt idx="23">
                  <c:v>-0.67995333318471296</c:v>
                </c:pt>
                <c:pt idx="24">
                  <c:v>-0.92024314961440801</c:v>
                </c:pt>
                <c:pt idx="25">
                  <c:v>-1.00084560420979</c:v>
                </c:pt>
                <c:pt idx="26">
                  <c:v>-1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94B-4EDB-AA9B-D16C958001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U.S. Total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0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Sheet1!$D$2:$D$28</c:f>
              <c:numCache>
                <c:formatCode>0.00</c:formatCode>
                <c:ptCount val="27"/>
                <c:pt idx="0">
                  <c:v>2.1608237850524401</c:v>
                </c:pt>
                <c:pt idx="1">
                  <c:v>4.4306937254545702E-2</c:v>
                </c:pt>
                <c:pt idx="2">
                  <c:v>-1.0924835215859601</c:v>
                </c:pt>
                <c:pt idx="3">
                  <c:v>-0.233450079634522</c:v>
                </c:pt>
                <c:pt idx="4">
                  <c:v>1.09434847681804</c:v>
                </c:pt>
                <c:pt idx="5">
                  <c:v>1.7242753174083301</c:v>
                </c:pt>
                <c:pt idx="6">
                  <c:v>1.80191717920135</c:v>
                </c:pt>
                <c:pt idx="7">
                  <c:v>1.1283101668220601</c:v>
                </c:pt>
                <c:pt idx="8">
                  <c:v>-0.54831944317797998</c:v>
                </c:pt>
                <c:pt idx="9">
                  <c:v>-4.3288284759932001</c:v>
                </c:pt>
                <c:pt idx="10">
                  <c:v>-0.72124996350592097</c:v>
                </c:pt>
                <c:pt idx="11">
                  <c:v>1.2181681257407799</c:v>
                </c:pt>
                <c:pt idx="12">
                  <c:v>1.6914789403577</c:v>
                </c:pt>
                <c:pt idx="13">
                  <c:v>1.6462638270385599</c:v>
                </c:pt>
                <c:pt idx="14">
                  <c:v>1.87562325244901</c:v>
                </c:pt>
                <c:pt idx="15">
                  <c:v>2.0825636128957798</c:v>
                </c:pt>
                <c:pt idx="16">
                  <c:v>1.66516450704292</c:v>
                </c:pt>
                <c:pt idx="17">
                  <c:v>1.2621602175301301</c:v>
                </c:pt>
                <c:pt idx="18">
                  <c:v>0.84140587359271501</c:v>
                </c:pt>
                <c:pt idx="19">
                  <c:v>0.84966615589014904</c:v>
                </c:pt>
                <c:pt idx="20">
                  <c:v>0.92879048474621095</c:v>
                </c:pt>
                <c:pt idx="21">
                  <c:v>0.85877480593619104</c:v>
                </c:pt>
                <c:pt idx="22">
                  <c:v>1.1698659983702699</c:v>
                </c:pt>
                <c:pt idx="23">
                  <c:v>1.1365252534103201</c:v>
                </c:pt>
                <c:pt idx="24">
                  <c:v>0.94208894370921803</c:v>
                </c:pt>
                <c:pt idx="25">
                  <c:v>0.77108568011872103</c:v>
                </c:pt>
                <c:pt idx="26">
                  <c:v>0.7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94B-4EDB-AA9B-D16C958001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U.S. Mfg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Sheet1!$A$2:$A$28</c:f>
              <c:numCache>
                <c:formatCode>0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Sheet1!$E$2:$E$28</c:f>
              <c:numCache>
                <c:formatCode>0.00</c:formatCode>
                <c:ptCount val="27"/>
                <c:pt idx="0">
                  <c:v>-0.33145397167486601</c:v>
                </c:pt>
                <c:pt idx="1">
                  <c:v>-4.7764536665653097</c:v>
                </c:pt>
                <c:pt idx="2">
                  <c:v>-7.2001703102586498</c:v>
                </c:pt>
                <c:pt idx="3">
                  <c:v>-4.9049059984050798</c:v>
                </c:pt>
                <c:pt idx="4">
                  <c:v>-1.33542406175689</c:v>
                </c:pt>
                <c:pt idx="5">
                  <c:v>-0.62231847104093896</c:v>
                </c:pt>
                <c:pt idx="6">
                  <c:v>-0.486210370925788</c:v>
                </c:pt>
                <c:pt idx="7">
                  <c:v>-1.9684714913055299</c:v>
                </c:pt>
                <c:pt idx="8">
                  <c:v>-3.4185211428296798</c:v>
                </c:pt>
                <c:pt idx="9">
                  <c:v>-11.605871637206899</c:v>
                </c:pt>
                <c:pt idx="10">
                  <c:v>-2.69388214441459</c:v>
                </c:pt>
                <c:pt idx="11">
                  <c:v>1.7210721101023501</c:v>
                </c:pt>
                <c:pt idx="12">
                  <c:v>1.7068751110321501</c:v>
                </c:pt>
                <c:pt idx="13">
                  <c:v>0.77064425300605799</c:v>
                </c:pt>
                <c:pt idx="14">
                  <c:v>1.37280732163904</c:v>
                </c:pt>
                <c:pt idx="15">
                  <c:v>1.09910402845221</c:v>
                </c:pt>
                <c:pt idx="16">
                  <c:v>-0.21041558142837999</c:v>
                </c:pt>
                <c:pt idx="17">
                  <c:v>0.55922482323935696</c:v>
                </c:pt>
                <c:pt idx="18">
                  <c:v>8.6340765502224096E-2</c:v>
                </c:pt>
                <c:pt idx="19">
                  <c:v>0.96491332653414397</c:v>
                </c:pt>
                <c:pt idx="20">
                  <c:v>0.930493491188921</c:v>
                </c:pt>
                <c:pt idx="21">
                  <c:v>0.75236888820497905</c:v>
                </c:pt>
                <c:pt idx="22">
                  <c:v>0.23480494165009</c:v>
                </c:pt>
                <c:pt idx="23">
                  <c:v>6.5681696484598498E-2</c:v>
                </c:pt>
                <c:pt idx="24">
                  <c:v>5.7298853552101197E-3</c:v>
                </c:pt>
                <c:pt idx="25">
                  <c:v>1.5148007016718699E-2</c:v>
                </c:pt>
                <c:pt idx="26">
                  <c:v>0.2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94B-4EDB-AA9B-D16C95800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73504"/>
        <c:axId val="80775040"/>
      </c:lineChart>
      <c:catAx>
        <c:axId val="807735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crossAx val="80775040"/>
        <c:crosses val="autoZero"/>
        <c:auto val="1"/>
        <c:lblAlgn val="ctr"/>
        <c:lblOffset val="100"/>
        <c:tickLblSkip val="2"/>
        <c:noMultiLvlLbl val="0"/>
      </c:catAx>
      <c:valAx>
        <c:axId val="80775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Percentage change</a:t>
                </a:r>
                <a:r>
                  <a:rPr lang="en-US" sz="1200" baseline="0" dirty="0"/>
                  <a:t> (%)</a:t>
                </a:r>
                <a:endParaRPr lang="en-US" sz="12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07735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68912416362025819"/>
          <c:y val="0.60507098864354947"/>
          <c:w val="0.2608136002054342"/>
          <c:h val="0.22858077935915314"/>
        </c:manualLayout>
      </c:layout>
      <c:overlay val="0"/>
      <c:spPr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04923207427947"/>
          <c:y val="1.7189516722828112E-2"/>
          <c:w val="0.60144184798446543"/>
          <c:h val="0.88953421011598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Jul16::Dec07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ln w="9525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89-40CD-A17F-1B47ACE5E3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Helvetica" panose="000B0500000000000000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Information</c:v>
                </c:pt>
                <c:pt idx="1">
                  <c:v>Mining, Logging, Construction</c:v>
                </c:pt>
                <c:pt idx="2">
                  <c:v>Manufacturing</c:v>
                </c:pt>
                <c:pt idx="3">
                  <c:v>Government</c:v>
                </c:pt>
                <c:pt idx="4">
                  <c:v>Trade, Transportation, Utilities</c:v>
                </c:pt>
                <c:pt idx="5">
                  <c:v>Financial Activities</c:v>
                </c:pt>
                <c:pt idx="6">
                  <c:v>Total Nonfarm</c:v>
                </c:pt>
                <c:pt idx="7">
                  <c:v>Other Services</c:v>
                </c:pt>
                <c:pt idx="8">
                  <c:v>Leisure &amp; Hospitality</c:v>
                </c:pt>
                <c:pt idx="9">
                  <c:v>Education &amp; Health Services</c:v>
                </c:pt>
                <c:pt idx="10">
                  <c:v>Professional &amp; Business Services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0.86718749999999989</c:v>
                </c:pt>
                <c:pt idx="1">
                  <c:v>0.89241877256317681</c:v>
                </c:pt>
                <c:pt idx="2">
                  <c:v>0.91944146079484423</c:v>
                </c:pt>
                <c:pt idx="3">
                  <c:v>1.0057007125890736</c:v>
                </c:pt>
                <c:pt idx="4">
                  <c:v>1.0057217590322054</c:v>
                </c:pt>
                <c:pt idx="5">
                  <c:v>1.0356652949245542</c:v>
                </c:pt>
                <c:pt idx="6">
                  <c:v>1.0536802708964534</c:v>
                </c:pt>
                <c:pt idx="7">
                  <c:v>1.0699904122722914</c:v>
                </c:pt>
                <c:pt idx="8">
                  <c:v>1.1264367816091956</c:v>
                </c:pt>
                <c:pt idx="9">
                  <c:v>1.2128197919595165</c:v>
                </c:pt>
                <c:pt idx="10">
                  <c:v>1.223583460949464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89-40CD-A17F-1B47ACE5E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80706944"/>
        <c:axId val="80712832"/>
      </c:barChart>
      <c:catAx>
        <c:axId val="80706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Helvetica" panose="000B0500000000000000" pitchFamily="34" charset="0"/>
              </a:defRPr>
            </a:pPr>
            <a:endParaRPr lang="en-US"/>
          </a:p>
        </c:txPr>
        <c:crossAx val="80712832"/>
        <c:crosses val="autoZero"/>
        <c:auto val="1"/>
        <c:lblAlgn val="ctr"/>
        <c:lblOffset val="100"/>
        <c:noMultiLvlLbl val="0"/>
      </c:catAx>
      <c:valAx>
        <c:axId val="80712832"/>
        <c:scaling>
          <c:orientation val="minMax"/>
        </c:scaling>
        <c:delete val="0"/>
        <c:axPos val="b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Helvetica" panose="000B0500000000000000" pitchFamily="34" charset="0"/>
              </a:defRPr>
            </a:pPr>
            <a:endParaRPr lang="en-US"/>
          </a:p>
        </c:txPr>
        <c:crossAx val="8070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04923207427947"/>
          <c:y val="0"/>
          <c:w val="0.60877053981297413"/>
          <c:h val="0.85484576536932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yr-over-yr growth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ln w="9525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85-444D-AEE3-06243509B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Helvetica" panose="000B0500000000000000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Government</c:v>
                </c:pt>
                <c:pt idx="1">
                  <c:v>Professional &amp; Business Services</c:v>
                </c:pt>
                <c:pt idx="2">
                  <c:v>Information</c:v>
                </c:pt>
                <c:pt idx="3">
                  <c:v>Leisure &amp; Hospitality</c:v>
                </c:pt>
                <c:pt idx="4">
                  <c:v>Trade, Transportation, Utilities</c:v>
                </c:pt>
                <c:pt idx="5">
                  <c:v>Financial Activities</c:v>
                </c:pt>
                <c:pt idx="6">
                  <c:v>Total Private</c:v>
                </c:pt>
                <c:pt idx="7">
                  <c:v>Nondurable Goods</c:v>
                </c:pt>
                <c:pt idx="8">
                  <c:v>Durable Goods</c:v>
                </c:pt>
                <c:pt idx="9">
                  <c:v>Other Services</c:v>
                </c:pt>
                <c:pt idx="10">
                  <c:v>Education &amp; Health Services</c:v>
                </c:pt>
                <c:pt idx="11">
                  <c:v>Mining, Logging, Construction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1.4191106906337888E-3</c:v>
                </c:pt>
                <c:pt idx="1">
                  <c:v>8.3291267036850365E-3</c:v>
                </c:pt>
                <c:pt idx="2">
                  <c:v>9.0909090909090592E-3</c:v>
                </c:pt>
                <c:pt idx="3">
                  <c:v>1.455839534131349E-2</c:v>
                </c:pt>
                <c:pt idx="4">
                  <c:v>1.6019818331957137E-2</c:v>
                </c:pt>
                <c:pt idx="5">
                  <c:v>1.8893387314440024E-2</c:v>
                </c:pt>
                <c:pt idx="6">
                  <c:v>2.34371843051683E-2</c:v>
                </c:pt>
                <c:pt idx="7">
                  <c:v>2.543068088597206E-2</c:v>
                </c:pt>
                <c:pt idx="8">
                  <c:v>3.2779097387173425E-2</c:v>
                </c:pt>
                <c:pt idx="9">
                  <c:v>4.1044776119402909E-2</c:v>
                </c:pt>
                <c:pt idx="10">
                  <c:v>4.1525832930951204E-2</c:v>
                </c:pt>
                <c:pt idx="11">
                  <c:v>4.8346055979643671E-2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85-444D-AEE3-06243509B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82167680"/>
        <c:axId val="82169216"/>
      </c:barChart>
      <c:catAx>
        <c:axId val="821676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Helvetica" panose="000B0500000000000000" pitchFamily="34" charset="0"/>
              </a:defRPr>
            </a:pPr>
            <a:endParaRPr lang="en-US"/>
          </a:p>
        </c:txPr>
        <c:crossAx val="82169216"/>
        <c:crosses val="autoZero"/>
        <c:auto val="1"/>
        <c:lblAlgn val="ctr"/>
        <c:lblOffset val="100"/>
        <c:noMultiLvlLbl val="0"/>
      </c:catAx>
      <c:valAx>
        <c:axId val="8216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Year-Over-Year Growth Rate 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Helvetica" panose="000B0500000000000000" pitchFamily="34" charset="0"/>
              </a:defRPr>
            </a:pPr>
            <a:endParaRPr lang="en-US"/>
          </a:p>
        </c:txPr>
        <c:crossAx val="8216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7066849787787"/>
          <c:y val="1.7189516722828112E-2"/>
          <c:w val="0.68792041156086714"/>
          <c:h val="0.83765624864649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ln w="9525">
                <a:solidFill>
                  <a:schemeClr val="accent3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FD-4E85-B2A1-7B5779A6BB6B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2FD-4E85-B2A1-7B5779A6BB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Helvetica" panose="000B0500000000000000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Jackson</c:v>
                </c:pt>
                <c:pt idx="1">
                  <c:v>Memphis, TN-MS-AR</c:v>
                </c:pt>
                <c:pt idx="2">
                  <c:v>Kingsport-Bristol, TN-VA</c:v>
                </c:pt>
                <c:pt idx="3">
                  <c:v>Johnson City</c:v>
                </c:pt>
                <c:pt idx="4">
                  <c:v>Chattanooga</c:v>
                </c:pt>
                <c:pt idx="5">
                  <c:v>TENNESSEE</c:v>
                </c:pt>
                <c:pt idx="6">
                  <c:v>Knoxville</c:v>
                </c:pt>
                <c:pt idx="7">
                  <c:v>Morristown</c:v>
                </c:pt>
                <c:pt idx="8">
                  <c:v>Clarksville</c:v>
                </c:pt>
                <c:pt idx="10">
                  <c:v>Cleveland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1.3071895424836716E-2</c:v>
                </c:pt>
                <c:pt idx="1">
                  <c:v>1.3604896693662655E-2</c:v>
                </c:pt>
                <c:pt idx="2">
                  <c:v>1.4263952361168829E-2</c:v>
                </c:pt>
                <c:pt idx="3">
                  <c:v>1.5791720017072144E-2</c:v>
                </c:pt>
                <c:pt idx="4">
                  <c:v>1.831501831501843E-2</c:v>
                </c:pt>
                <c:pt idx="5">
                  <c:v>2.3509204157051891E-2</c:v>
                </c:pt>
                <c:pt idx="6">
                  <c:v>2.4879510225348473E-2</c:v>
                </c:pt>
                <c:pt idx="7">
                  <c:v>2.5065469509913965E-2</c:v>
                </c:pt>
                <c:pt idx="8">
                  <c:v>2.7006610009442784E-2</c:v>
                </c:pt>
                <c:pt idx="9">
                  <c:v>2.959381752920931E-2</c:v>
                </c:pt>
                <c:pt idx="10">
                  <c:v>3.5507246376811429E-2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FD-4E85-B2A1-7B5779A6B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3153664"/>
        <c:axId val="83155200"/>
      </c:barChart>
      <c:catAx>
        <c:axId val="83153664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Helvetica" panose="000B0500000000000000" pitchFamily="34" charset="0"/>
              </a:defRPr>
            </a:pPr>
            <a:endParaRPr lang="en-US"/>
          </a:p>
        </c:txPr>
        <c:crossAx val="83155200"/>
        <c:crosses val="autoZero"/>
        <c:auto val="1"/>
        <c:lblAlgn val="ctr"/>
        <c:lblOffset val="100"/>
        <c:noMultiLvlLbl val="0"/>
      </c:catAx>
      <c:valAx>
        <c:axId val="8315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Year-Over-Year Growth Rate 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Helvetica" panose="000B0500000000000000" pitchFamily="34" charset="0"/>
              </a:defRPr>
            </a:pPr>
            <a:endParaRPr lang="en-US"/>
          </a:p>
        </c:txPr>
        <c:crossAx val="8315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 1990-YTD2016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BIG 4 MSAs Less Center Counties</c:v>
                </c:pt>
                <c:pt idx="1">
                  <c:v>Other MSA Counties</c:v>
                </c:pt>
                <c:pt idx="2">
                  <c:v>4 Largest Counties</c:v>
                </c:pt>
                <c:pt idx="3">
                  <c:v>Non-MSA Counties Adjacent to MSA</c:v>
                </c:pt>
                <c:pt idx="4">
                  <c:v>Non-MSA Counties Not Adjacent to MSA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1.9090120523731935E-2</c:v>
                </c:pt>
                <c:pt idx="1">
                  <c:v>1.605480519366842E-2</c:v>
                </c:pt>
                <c:pt idx="2">
                  <c:v>8.0239448801153745E-3</c:v>
                </c:pt>
                <c:pt idx="3">
                  <c:v>7.0377739902018899E-3</c:v>
                </c:pt>
                <c:pt idx="4">
                  <c:v>1.480095953583227E-3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C-459D-8D5C-8EBF89505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3450496"/>
        <c:axId val="83452288"/>
      </c:barChart>
      <c:catAx>
        <c:axId val="834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452288"/>
        <c:crosses val="autoZero"/>
        <c:auto val="1"/>
        <c:lblAlgn val="ctr"/>
        <c:lblOffset val="100"/>
        <c:noMultiLvlLbl val="0"/>
      </c:catAx>
      <c:valAx>
        <c:axId val="83452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Compound Annual Growth Rate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45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6855241024516"/>
          <c:y val="3.0308231044429625E-2"/>
          <c:w val="0.85868666380059033"/>
          <c:h val="0.8592259790715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Tennessee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Sheet1!$A$2:$A$77</c:f>
              <c:numCache>
                <c:formatCode>General</c:formatCode>
                <c:ptCount val="76"/>
                <c:pt idx="0">
                  <c:v>2000.1</c:v>
                </c:pt>
                <c:pt idx="1">
                  <c:v>2000.2</c:v>
                </c:pt>
                <c:pt idx="2">
                  <c:v>2000.3</c:v>
                </c:pt>
                <c:pt idx="3">
                  <c:v>2000.4</c:v>
                </c:pt>
                <c:pt idx="4">
                  <c:v>2001.1</c:v>
                </c:pt>
                <c:pt idx="5">
                  <c:v>2001.2</c:v>
                </c:pt>
                <c:pt idx="6">
                  <c:v>2001.3</c:v>
                </c:pt>
                <c:pt idx="7">
                  <c:v>2001.4</c:v>
                </c:pt>
                <c:pt idx="8">
                  <c:v>2002.1</c:v>
                </c:pt>
                <c:pt idx="9">
                  <c:v>2002.2</c:v>
                </c:pt>
                <c:pt idx="10">
                  <c:v>2002.3</c:v>
                </c:pt>
                <c:pt idx="11">
                  <c:v>2002.4</c:v>
                </c:pt>
                <c:pt idx="12">
                  <c:v>2003.1</c:v>
                </c:pt>
                <c:pt idx="13">
                  <c:v>2003.2</c:v>
                </c:pt>
                <c:pt idx="14">
                  <c:v>2003.3</c:v>
                </c:pt>
                <c:pt idx="15">
                  <c:v>2003.4</c:v>
                </c:pt>
                <c:pt idx="16">
                  <c:v>2004.1</c:v>
                </c:pt>
                <c:pt idx="17">
                  <c:v>2004.2</c:v>
                </c:pt>
                <c:pt idx="18">
                  <c:v>2004.3</c:v>
                </c:pt>
                <c:pt idx="19">
                  <c:v>2004.4</c:v>
                </c:pt>
                <c:pt idx="20">
                  <c:v>2005.1</c:v>
                </c:pt>
                <c:pt idx="21">
                  <c:v>2005.2</c:v>
                </c:pt>
                <c:pt idx="22">
                  <c:v>2005.3</c:v>
                </c:pt>
                <c:pt idx="23">
                  <c:v>2005.4</c:v>
                </c:pt>
                <c:pt idx="24">
                  <c:v>2006.1</c:v>
                </c:pt>
                <c:pt idx="25">
                  <c:v>2006.2</c:v>
                </c:pt>
                <c:pt idx="26">
                  <c:v>2006.3</c:v>
                </c:pt>
                <c:pt idx="27">
                  <c:v>2006.4</c:v>
                </c:pt>
                <c:pt idx="28">
                  <c:v>2007.1</c:v>
                </c:pt>
                <c:pt idx="29">
                  <c:v>2007.2</c:v>
                </c:pt>
                <c:pt idx="30">
                  <c:v>2007.3</c:v>
                </c:pt>
                <c:pt idx="31">
                  <c:v>2007.4</c:v>
                </c:pt>
                <c:pt idx="32">
                  <c:v>2008.1</c:v>
                </c:pt>
                <c:pt idx="33">
                  <c:v>2008.2</c:v>
                </c:pt>
                <c:pt idx="34">
                  <c:v>2008.3</c:v>
                </c:pt>
                <c:pt idx="35">
                  <c:v>2008.4</c:v>
                </c:pt>
                <c:pt idx="36">
                  <c:v>2009.1</c:v>
                </c:pt>
                <c:pt idx="37">
                  <c:v>2009.2</c:v>
                </c:pt>
                <c:pt idx="38">
                  <c:v>2009.3</c:v>
                </c:pt>
                <c:pt idx="39">
                  <c:v>2009.4</c:v>
                </c:pt>
                <c:pt idx="40">
                  <c:v>2010.1</c:v>
                </c:pt>
                <c:pt idx="41">
                  <c:v>2010.2</c:v>
                </c:pt>
                <c:pt idx="42">
                  <c:v>2010.3</c:v>
                </c:pt>
                <c:pt idx="43">
                  <c:v>2010.4</c:v>
                </c:pt>
                <c:pt idx="44">
                  <c:v>2011.1</c:v>
                </c:pt>
                <c:pt idx="45">
                  <c:v>2011.2</c:v>
                </c:pt>
                <c:pt idx="46">
                  <c:v>2011.3</c:v>
                </c:pt>
                <c:pt idx="47">
                  <c:v>2011.4</c:v>
                </c:pt>
                <c:pt idx="48">
                  <c:v>2012.1</c:v>
                </c:pt>
                <c:pt idx="49">
                  <c:v>2012.2</c:v>
                </c:pt>
                <c:pt idx="50">
                  <c:v>2012.3</c:v>
                </c:pt>
                <c:pt idx="51">
                  <c:v>2012.4</c:v>
                </c:pt>
                <c:pt idx="52">
                  <c:v>2013.1</c:v>
                </c:pt>
                <c:pt idx="53">
                  <c:v>2013.2</c:v>
                </c:pt>
                <c:pt idx="54">
                  <c:v>2013.3</c:v>
                </c:pt>
                <c:pt idx="55">
                  <c:v>2013.4</c:v>
                </c:pt>
                <c:pt idx="56">
                  <c:v>2014.1</c:v>
                </c:pt>
                <c:pt idx="57">
                  <c:v>2014.2</c:v>
                </c:pt>
                <c:pt idx="58">
                  <c:v>2014.3</c:v>
                </c:pt>
                <c:pt idx="59">
                  <c:v>2014.4</c:v>
                </c:pt>
                <c:pt idx="60">
                  <c:v>2015.1</c:v>
                </c:pt>
                <c:pt idx="61">
                  <c:v>2015.2</c:v>
                </c:pt>
                <c:pt idx="62">
                  <c:v>2015.3</c:v>
                </c:pt>
                <c:pt idx="63">
                  <c:v>2015.4</c:v>
                </c:pt>
                <c:pt idx="64">
                  <c:v>2016.1</c:v>
                </c:pt>
                <c:pt idx="65">
                  <c:v>2016.2</c:v>
                </c:pt>
                <c:pt idx="66">
                  <c:v>2016.3</c:v>
                </c:pt>
                <c:pt idx="67">
                  <c:v>2016.4</c:v>
                </c:pt>
                <c:pt idx="68">
                  <c:v>2017.1</c:v>
                </c:pt>
                <c:pt idx="69">
                  <c:v>2017.2</c:v>
                </c:pt>
                <c:pt idx="70">
                  <c:v>2017.3</c:v>
                </c:pt>
                <c:pt idx="71">
                  <c:v>2017.4</c:v>
                </c:pt>
                <c:pt idx="72">
                  <c:v>2018.1</c:v>
                </c:pt>
                <c:pt idx="73">
                  <c:v>2018.2</c:v>
                </c:pt>
                <c:pt idx="74">
                  <c:v>2018.3</c:v>
                </c:pt>
                <c:pt idx="75">
                  <c:v>2018.4</c:v>
                </c:pt>
              </c:numCache>
            </c:numRef>
          </c:cat>
          <c:val>
            <c:numRef>
              <c:f>Sheet1!$B$2:$B$77</c:f>
              <c:numCache>
                <c:formatCode>0.0</c:formatCode>
                <c:ptCount val="76"/>
                <c:pt idx="0">
                  <c:v>3.7144634797656102</c:v>
                </c:pt>
                <c:pt idx="1">
                  <c:v>3.8381283858340498</c:v>
                </c:pt>
                <c:pt idx="2">
                  <c:v>3.9260731087830001</c:v>
                </c:pt>
                <c:pt idx="3">
                  <c:v>3.8707749474964102</c:v>
                </c:pt>
                <c:pt idx="4">
                  <c:v>3.9390133456765102</c:v>
                </c:pt>
                <c:pt idx="5">
                  <c:v>4.21893820880421</c:v>
                </c:pt>
                <c:pt idx="6">
                  <c:v>4.7337916308943502</c:v>
                </c:pt>
                <c:pt idx="7">
                  <c:v>5.4886470031355401</c:v>
                </c:pt>
                <c:pt idx="8">
                  <c:v>5.7312755322144397</c:v>
                </c:pt>
                <c:pt idx="9">
                  <c:v>5.2582819208163096</c:v>
                </c:pt>
                <c:pt idx="10">
                  <c:v>4.8510909019524604</c:v>
                </c:pt>
                <c:pt idx="11">
                  <c:v>4.9130341210225996</c:v>
                </c:pt>
                <c:pt idx="12">
                  <c:v>5.3285258240498203</c:v>
                </c:pt>
                <c:pt idx="13">
                  <c:v>5.76686453339767</c:v>
                </c:pt>
                <c:pt idx="14">
                  <c:v>5.8758343686865597</c:v>
                </c:pt>
                <c:pt idx="15">
                  <c:v>5.56563943069263</c:v>
                </c:pt>
                <c:pt idx="16">
                  <c:v>5.1949432974097602</c:v>
                </c:pt>
                <c:pt idx="17">
                  <c:v>5.11675237778356</c:v>
                </c:pt>
                <c:pt idx="18">
                  <c:v>5.3951924525095398</c:v>
                </c:pt>
                <c:pt idx="19">
                  <c:v>5.7133313618450101</c:v>
                </c:pt>
                <c:pt idx="20">
                  <c:v>5.8439215312139803</c:v>
                </c:pt>
                <c:pt idx="21">
                  <c:v>5.6645403886599697</c:v>
                </c:pt>
                <c:pt idx="22">
                  <c:v>5.3550365868541698</c:v>
                </c:pt>
                <c:pt idx="23">
                  <c:v>5.2930932255676497</c:v>
                </c:pt>
                <c:pt idx="24">
                  <c:v>5.2872645271193601</c:v>
                </c:pt>
                <c:pt idx="25">
                  <c:v>5.4031676516159397</c:v>
                </c:pt>
                <c:pt idx="26">
                  <c:v>5.2828441974411904</c:v>
                </c:pt>
                <c:pt idx="27">
                  <c:v>4.8328007518186</c:v>
                </c:pt>
                <c:pt idx="28">
                  <c:v>4.4400286232084696</c:v>
                </c:pt>
                <c:pt idx="29">
                  <c:v>4.3138613305083604</c:v>
                </c:pt>
                <c:pt idx="30">
                  <c:v>4.80736818530319</c:v>
                </c:pt>
                <c:pt idx="31">
                  <c:v>5.4045366973974902</c:v>
                </c:pt>
                <c:pt idx="32">
                  <c:v>5.6516752181754404</c:v>
                </c:pt>
                <c:pt idx="33">
                  <c:v>6.2811423153241197</c:v>
                </c:pt>
                <c:pt idx="34">
                  <c:v>7.0634708789821303</c:v>
                </c:pt>
                <c:pt idx="35">
                  <c:v>8.1531880518713606</c:v>
                </c:pt>
                <c:pt idx="36">
                  <c:v>9.9182571509076194</c:v>
                </c:pt>
                <c:pt idx="37">
                  <c:v>10.9582912744513</c:v>
                </c:pt>
                <c:pt idx="38">
                  <c:v>10.9171233731032</c:v>
                </c:pt>
                <c:pt idx="39">
                  <c:v>10.616069468229901</c:v>
                </c:pt>
                <c:pt idx="40">
                  <c:v>10.275224626480201</c:v>
                </c:pt>
                <c:pt idx="41">
                  <c:v>9.5864918813873601</c:v>
                </c:pt>
                <c:pt idx="42">
                  <c:v>9.2638482685268002</c:v>
                </c:pt>
                <c:pt idx="43">
                  <c:v>9.4428242300165603</c:v>
                </c:pt>
                <c:pt idx="44">
                  <c:v>9.3492411539343507</c:v>
                </c:pt>
                <c:pt idx="45">
                  <c:v>9.07364890618617</c:v>
                </c:pt>
                <c:pt idx="46">
                  <c:v>8.8337324503792303</c:v>
                </c:pt>
                <c:pt idx="47">
                  <c:v>8.3386039857055092</c:v>
                </c:pt>
                <c:pt idx="48">
                  <c:v>7.8743481307096097</c:v>
                </c:pt>
                <c:pt idx="49">
                  <c:v>7.8726808675289002</c:v>
                </c:pt>
                <c:pt idx="50">
                  <c:v>7.77617138981367</c:v>
                </c:pt>
                <c:pt idx="51">
                  <c:v>7.7441586466296597</c:v>
                </c:pt>
                <c:pt idx="52">
                  <c:v>7.9702875900813304</c:v>
                </c:pt>
                <c:pt idx="53">
                  <c:v>7.8976602552794199</c:v>
                </c:pt>
                <c:pt idx="54">
                  <c:v>7.6436522742770903</c:v>
                </c:pt>
                <c:pt idx="55">
                  <c:v>7.1129868634402902</c:v>
                </c:pt>
                <c:pt idx="56">
                  <c:v>6.5831428119815403</c:v>
                </c:pt>
                <c:pt idx="57">
                  <c:v>6.5133079734657899</c:v>
                </c:pt>
                <c:pt idx="58">
                  <c:v>6.5147508978694804</c:v>
                </c:pt>
                <c:pt idx="59">
                  <c:v>6.3238046901397</c:v>
                </c:pt>
                <c:pt idx="60">
                  <c:v>6.04286369073888</c:v>
                </c:pt>
                <c:pt idx="61">
                  <c:v>5.7914591162785802</c:v>
                </c:pt>
                <c:pt idx="62">
                  <c:v>5.6039204979796802</c:v>
                </c:pt>
                <c:pt idx="63">
                  <c:v>5.6054262030723896</c:v>
                </c:pt>
                <c:pt idx="64">
                  <c:v>4.9305485832732101</c:v>
                </c:pt>
                <c:pt idx="65">
                  <c:v>4.4495909999999999</c:v>
                </c:pt>
                <c:pt idx="66">
                  <c:v>4.438987</c:v>
                </c:pt>
                <c:pt idx="67">
                  <c:v>4.4439339999999898</c:v>
                </c:pt>
                <c:pt idx="68">
                  <c:v>4.4578100000000003</c:v>
                </c:pt>
                <c:pt idx="69">
                  <c:v>4.4618219999999997</c:v>
                </c:pt>
                <c:pt idx="70">
                  <c:v>4.4631990000000004</c:v>
                </c:pt>
                <c:pt idx="71">
                  <c:v>4.460261</c:v>
                </c:pt>
                <c:pt idx="72">
                  <c:v>4.4592340000000004</c:v>
                </c:pt>
                <c:pt idx="73">
                  <c:v>4.4617449999999996</c:v>
                </c:pt>
                <c:pt idx="74">
                  <c:v>4.461957</c:v>
                </c:pt>
                <c:pt idx="75">
                  <c:v>4.4611070000000002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A67-4416-9860-1618E0D9B9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bg2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Sheet1!$A$2:$A$77</c:f>
              <c:numCache>
                <c:formatCode>General</c:formatCode>
                <c:ptCount val="76"/>
                <c:pt idx="0">
                  <c:v>2000.1</c:v>
                </c:pt>
                <c:pt idx="1">
                  <c:v>2000.2</c:v>
                </c:pt>
                <c:pt idx="2">
                  <c:v>2000.3</c:v>
                </c:pt>
                <c:pt idx="3">
                  <c:v>2000.4</c:v>
                </c:pt>
                <c:pt idx="4">
                  <c:v>2001.1</c:v>
                </c:pt>
                <c:pt idx="5">
                  <c:v>2001.2</c:v>
                </c:pt>
                <c:pt idx="6">
                  <c:v>2001.3</c:v>
                </c:pt>
                <c:pt idx="7">
                  <c:v>2001.4</c:v>
                </c:pt>
                <c:pt idx="8">
                  <c:v>2002.1</c:v>
                </c:pt>
                <c:pt idx="9">
                  <c:v>2002.2</c:v>
                </c:pt>
                <c:pt idx="10">
                  <c:v>2002.3</c:v>
                </c:pt>
                <c:pt idx="11">
                  <c:v>2002.4</c:v>
                </c:pt>
                <c:pt idx="12">
                  <c:v>2003.1</c:v>
                </c:pt>
                <c:pt idx="13">
                  <c:v>2003.2</c:v>
                </c:pt>
                <c:pt idx="14">
                  <c:v>2003.3</c:v>
                </c:pt>
                <c:pt idx="15">
                  <c:v>2003.4</c:v>
                </c:pt>
                <c:pt idx="16">
                  <c:v>2004.1</c:v>
                </c:pt>
                <c:pt idx="17">
                  <c:v>2004.2</c:v>
                </c:pt>
                <c:pt idx="18">
                  <c:v>2004.3</c:v>
                </c:pt>
                <c:pt idx="19">
                  <c:v>2004.4</c:v>
                </c:pt>
                <c:pt idx="20">
                  <c:v>2005.1</c:v>
                </c:pt>
                <c:pt idx="21">
                  <c:v>2005.2</c:v>
                </c:pt>
                <c:pt idx="22">
                  <c:v>2005.3</c:v>
                </c:pt>
                <c:pt idx="23">
                  <c:v>2005.4</c:v>
                </c:pt>
                <c:pt idx="24">
                  <c:v>2006.1</c:v>
                </c:pt>
                <c:pt idx="25">
                  <c:v>2006.2</c:v>
                </c:pt>
                <c:pt idx="26">
                  <c:v>2006.3</c:v>
                </c:pt>
                <c:pt idx="27">
                  <c:v>2006.4</c:v>
                </c:pt>
                <c:pt idx="28">
                  <c:v>2007.1</c:v>
                </c:pt>
                <c:pt idx="29">
                  <c:v>2007.2</c:v>
                </c:pt>
                <c:pt idx="30">
                  <c:v>2007.3</c:v>
                </c:pt>
                <c:pt idx="31">
                  <c:v>2007.4</c:v>
                </c:pt>
                <c:pt idx="32">
                  <c:v>2008.1</c:v>
                </c:pt>
                <c:pt idx="33">
                  <c:v>2008.2</c:v>
                </c:pt>
                <c:pt idx="34">
                  <c:v>2008.3</c:v>
                </c:pt>
                <c:pt idx="35">
                  <c:v>2008.4</c:v>
                </c:pt>
                <c:pt idx="36">
                  <c:v>2009.1</c:v>
                </c:pt>
                <c:pt idx="37">
                  <c:v>2009.2</c:v>
                </c:pt>
                <c:pt idx="38">
                  <c:v>2009.3</c:v>
                </c:pt>
                <c:pt idx="39">
                  <c:v>2009.4</c:v>
                </c:pt>
                <c:pt idx="40">
                  <c:v>2010.1</c:v>
                </c:pt>
                <c:pt idx="41">
                  <c:v>2010.2</c:v>
                </c:pt>
                <c:pt idx="42">
                  <c:v>2010.3</c:v>
                </c:pt>
                <c:pt idx="43">
                  <c:v>2010.4</c:v>
                </c:pt>
                <c:pt idx="44">
                  <c:v>2011.1</c:v>
                </c:pt>
                <c:pt idx="45">
                  <c:v>2011.2</c:v>
                </c:pt>
                <c:pt idx="46">
                  <c:v>2011.3</c:v>
                </c:pt>
                <c:pt idx="47">
                  <c:v>2011.4</c:v>
                </c:pt>
                <c:pt idx="48">
                  <c:v>2012.1</c:v>
                </c:pt>
                <c:pt idx="49">
                  <c:v>2012.2</c:v>
                </c:pt>
                <c:pt idx="50">
                  <c:v>2012.3</c:v>
                </c:pt>
                <c:pt idx="51">
                  <c:v>2012.4</c:v>
                </c:pt>
                <c:pt idx="52">
                  <c:v>2013.1</c:v>
                </c:pt>
                <c:pt idx="53">
                  <c:v>2013.2</c:v>
                </c:pt>
                <c:pt idx="54">
                  <c:v>2013.3</c:v>
                </c:pt>
                <c:pt idx="55">
                  <c:v>2013.4</c:v>
                </c:pt>
                <c:pt idx="56">
                  <c:v>2014.1</c:v>
                </c:pt>
                <c:pt idx="57">
                  <c:v>2014.2</c:v>
                </c:pt>
                <c:pt idx="58">
                  <c:v>2014.3</c:v>
                </c:pt>
                <c:pt idx="59">
                  <c:v>2014.4</c:v>
                </c:pt>
                <c:pt idx="60">
                  <c:v>2015.1</c:v>
                </c:pt>
                <c:pt idx="61">
                  <c:v>2015.2</c:v>
                </c:pt>
                <c:pt idx="62">
                  <c:v>2015.3</c:v>
                </c:pt>
                <c:pt idx="63">
                  <c:v>2015.4</c:v>
                </c:pt>
                <c:pt idx="64">
                  <c:v>2016.1</c:v>
                </c:pt>
                <c:pt idx="65">
                  <c:v>2016.2</c:v>
                </c:pt>
                <c:pt idx="66">
                  <c:v>2016.3</c:v>
                </c:pt>
                <c:pt idx="67">
                  <c:v>2016.4</c:v>
                </c:pt>
                <c:pt idx="68">
                  <c:v>2017.1</c:v>
                </c:pt>
                <c:pt idx="69">
                  <c:v>2017.2</c:v>
                </c:pt>
                <c:pt idx="70">
                  <c:v>2017.3</c:v>
                </c:pt>
                <c:pt idx="71">
                  <c:v>2017.4</c:v>
                </c:pt>
                <c:pt idx="72">
                  <c:v>2018.1</c:v>
                </c:pt>
                <c:pt idx="73">
                  <c:v>2018.2</c:v>
                </c:pt>
                <c:pt idx="74">
                  <c:v>2018.3</c:v>
                </c:pt>
                <c:pt idx="75">
                  <c:v>2018.4</c:v>
                </c:pt>
              </c:numCache>
            </c:numRef>
          </c:cat>
          <c:val>
            <c:numRef>
              <c:f>Sheet1!$C$2:$C$77</c:f>
              <c:numCache>
                <c:formatCode>0.0</c:formatCode>
                <c:ptCount val="76"/>
                <c:pt idx="0">
                  <c:v>4.0333333333333297</c:v>
                </c:pt>
                <c:pt idx="1">
                  <c:v>3.93333333333333</c:v>
                </c:pt>
                <c:pt idx="2">
                  <c:v>4</c:v>
                </c:pt>
                <c:pt idx="3">
                  <c:v>3.9</c:v>
                </c:pt>
                <c:pt idx="4">
                  <c:v>4.2333333333333298</c:v>
                </c:pt>
                <c:pt idx="5">
                  <c:v>4.4000000000000004</c:v>
                </c:pt>
                <c:pt idx="6">
                  <c:v>4.8333333333333304</c:v>
                </c:pt>
                <c:pt idx="7">
                  <c:v>5.5</c:v>
                </c:pt>
                <c:pt idx="8">
                  <c:v>5.7</c:v>
                </c:pt>
                <c:pt idx="9">
                  <c:v>5.8333333333333304</c:v>
                </c:pt>
                <c:pt idx="10">
                  <c:v>5.7333333333333298</c:v>
                </c:pt>
                <c:pt idx="11">
                  <c:v>5.86666666666666</c:v>
                </c:pt>
                <c:pt idx="12">
                  <c:v>5.86666666666666</c:v>
                </c:pt>
                <c:pt idx="13">
                  <c:v>6.1333333333333302</c:v>
                </c:pt>
                <c:pt idx="14">
                  <c:v>6.1333333333333302</c:v>
                </c:pt>
                <c:pt idx="15">
                  <c:v>5.8333333333333304</c:v>
                </c:pt>
                <c:pt idx="16">
                  <c:v>5.7</c:v>
                </c:pt>
                <c:pt idx="17">
                  <c:v>5.6</c:v>
                </c:pt>
                <c:pt idx="18">
                  <c:v>5.43333333333333</c:v>
                </c:pt>
                <c:pt idx="19">
                  <c:v>5.43333333333333</c:v>
                </c:pt>
                <c:pt idx="20">
                  <c:v>5.3</c:v>
                </c:pt>
                <c:pt idx="21">
                  <c:v>5.0999999999999996</c:v>
                </c:pt>
                <c:pt idx="22">
                  <c:v>4.9666666666666597</c:v>
                </c:pt>
                <c:pt idx="23">
                  <c:v>4.9666666666666597</c:v>
                </c:pt>
                <c:pt idx="24">
                  <c:v>4.7333333333333298</c:v>
                </c:pt>
                <c:pt idx="25">
                  <c:v>4.6333333333333302</c:v>
                </c:pt>
                <c:pt idx="26">
                  <c:v>4.6333333333333302</c:v>
                </c:pt>
                <c:pt idx="27">
                  <c:v>4.43333333333333</c:v>
                </c:pt>
                <c:pt idx="28">
                  <c:v>4.5</c:v>
                </c:pt>
                <c:pt idx="29">
                  <c:v>4.5</c:v>
                </c:pt>
                <c:pt idx="30">
                  <c:v>4.6666666666666599</c:v>
                </c:pt>
                <c:pt idx="31">
                  <c:v>4.8</c:v>
                </c:pt>
                <c:pt idx="32">
                  <c:v>5</c:v>
                </c:pt>
                <c:pt idx="33">
                  <c:v>5.3333333333333304</c:v>
                </c:pt>
                <c:pt idx="34">
                  <c:v>6</c:v>
                </c:pt>
                <c:pt idx="35">
                  <c:v>6.86666666666666</c:v>
                </c:pt>
                <c:pt idx="36">
                  <c:v>8.2666666666666604</c:v>
                </c:pt>
                <c:pt idx="37">
                  <c:v>9.3000000000000007</c:v>
                </c:pt>
                <c:pt idx="38">
                  <c:v>9.6333333333333293</c:v>
                </c:pt>
                <c:pt idx="39">
                  <c:v>9.93333333333333</c:v>
                </c:pt>
                <c:pt idx="40">
                  <c:v>9.8333333333333304</c:v>
                </c:pt>
                <c:pt idx="41">
                  <c:v>9.6333333333333293</c:v>
                </c:pt>
                <c:pt idx="42">
                  <c:v>9.4666666666666597</c:v>
                </c:pt>
                <c:pt idx="43">
                  <c:v>9.5</c:v>
                </c:pt>
                <c:pt idx="44">
                  <c:v>9.0333333333333297</c:v>
                </c:pt>
                <c:pt idx="45">
                  <c:v>9.0666666666666593</c:v>
                </c:pt>
                <c:pt idx="46">
                  <c:v>9</c:v>
                </c:pt>
                <c:pt idx="47">
                  <c:v>8.6333333333333293</c:v>
                </c:pt>
                <c:pt idx="48">
                  <c:v>8.2666666666666604</c:v>
                </c:pt>
                <c:pt idx="49">
                  <c:v>8.1999999999999993</c:v>
                </c:pt>
                <c:pt idx="50">
                  <c:v>8.0333333333333297</c:v>
                </c:pt>
                <c:pt idx="51">
                  <c:v>7.8</c:v>
                </c:pt>
                <c:pt idx="52">
                  <c:v>7.7333333333333298</c:v>
                </c:pt>
                <c:pt idx="53">
                  <c:v>7.5333333333333297</c:v>
                </c:pt>
                <c:pt idx="54">
                  <c:v>7.3</c:v>
                </c:pt>
                <c:pt idx="55">
                  <c:v>6.93333333333333</c:v>
                </c:pt>
                <c:pt idx="56">
                  <c:v>6.6666666666666599</c:v>
                </c:pt>
                <c:pt idx="57">
                  <c:v>6.1666666666666599</c:v>
                </c:pt>
                <c:pt idx="58">
                  <c:v>6.1333333333333302</c:v>
                </c:pt>
                <c:pt idx="59">
                  <c:v>5.7</c:v>
                </c:pt>
                <c:pt idx="60">
                  <c:v>5.5666666666666602</c:v>
                </c:pt>
                <c:pt idx="61">
                  <c:v>5.4</c:v>
                </c:pt>
                <c:pt idx="62">
                  <c:v>5.1666666666666599</c:v>
                </c:pt>
                <c:pt idx="63">
                  <c:v>5</c:v>
                </c:pt>
                <c:pt idx="64">
                  <c:v>4.93333333333333</c:v>
                </c:pt>
                <c:pt idx="65">
                  <c:v>4.86666666666666</c:v>
                </c:pt>
                <c:pt idx="66">
                  <c:v>4.9000050000000002</c:v>
                </c:pt>
                <c:pt idx="67">
                  <c:v>4.80201999999999</c:v>
                </c:pt>
                <c:pt idx="68">
                  <c:v>4.7385919999999997</c:v>
                </c:pt>
                <c:pt idx="69">
                  <c:v>4.7121630000000003</c:v>
                </c:pt>
                <c:pt idx="70">
                  <c:v>4.7262519999999899</c:v>
                </c:pt>
                <c:pt idx="71">
                  <c:v>4.750254</c:v>
                </c:pt>
                <c:pt idx="72">
                  <c:v>4.7319339999999999</c:v>
                </c:pt>
                <c:pt idx="73">
                  <c:v>4.7298470000000004</c:v>
                </c:pt>
                <c:pt idx="74">
                  <c:v>4.7580410000000004</c:v>
                </c:pt>
                <c:pt idx="75">
                  <c:v>4.8102090000000004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A67-4416-9860-1618E0D9B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79968"/>
        <c:axId val="83781888"/>
      </c:lineChart>
      <c:catAx>
        <c:axId val="8377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83781888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83781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Unemployment Rate (%)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8377996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1369859456464972"/>
          <c:y val="3.1163134625361008E-2"/>
          <c:w val="0.17604729603009958"/>
          <c:h val="0.15294690577870948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0435987168271"/>
          <c:y val="2.8902584688072937E-2"/>
          <c:w val="0.85365206085350442"/>
          <c:h val="0.80359528729236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434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D-4EF2-8700-20C887B699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Sheet1!$A$2:$A$70</c:f>
              <c:strCache>
                <c:ptCount val="69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Jul-
2016</c:v>
                </c:pt>
              </c:strCache>
            </c:str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58.8</c:v>
                </c:pt>
                <c:pt idx="1">
                  <c:v>58.9</c:v>
                </c:pt>
                <c:pt idx="2">
                  <c:v>59.2</c:v>
                </c:pt>
                <c:pt idx="3">
                  <c:v>59.2</c:v>
                </c:pt>
                <c:pt idx="4">
                  <c:v>59</c:v>
                </c:pt>
                <c:pt idx="5">
                  <c:v>58.9</c:v>
                </c:pt>
                <c:pt idx="6">
                  <c:v>58.8</c:v>
                </c:pt>
                <c:pt idx="7">
                  <c:v>59.3</c:v>
                </c:pt>
                <c:pt idx="8">
                  <c:v>60</c:v>
                </c:pt>
                <c:pt idx="9">
                  <c:v>59.6</c:v>
                </c:pt>
                <c:pt idx="10">
                  <c:v>59.5</c:v>
                </c:pt>
                <c:pt idx="11">
                  <c:v>59.3</c:v>
                </c:pt>
                <c:pt idx="12">
                  <c:v>59.4</c:v>
                </c:pt>
                <c:pt idx="13">
                  <c:v>59.3</c:v>
                </c:pt>
                <c:pt idx="14">
                  <c:v>58.8</c:v>
                </c:pt>
                <c:pt idx="15">
                  <c:v>58.7</c:v>
                </c:pt>
                <c:pt idx="16">
                  <c:v>58.7</c:v>
                </c:pt>
                <c:pt idx="17">
                  <c:v>58.9</c:v>
                </c:pt>
                <c:pt idx="18">
                  <c:v>59.2</c:v>
                </c:pt>
                <c:pt idx="19">
                  <c:v>59.6</c:v>
                </c:pt>
                <c:pt idx="20">
                  <c:v>59.6</c:v>
                </c:pt>
                <c:pt idx="21">
                  <c:v>60.1</c:v>
                </c:pt>
                <c:pt idx="22">
                  <c:v>60.4</c:v>
                </c:pt>
                <c:pt idx="23">
                  <c:v>60.2</c:v>
                </c:pt>
                <c:pt idx="24">
                  <c:v>60.4</c:v>
                </c:pt>
                <c:pt idx="25">
                  <c:v>60.8</c:v>
                </c:pt>
                <c:pt idx="26">
                  <c:v>61.3</c:v>
                </c:pt>
                <c:pt idx="27">
                  <c:v>61.2</c:v>
                </c:pt>
                <c:pt idx="28">
                  <c:v>61.6</c:v>
                </c:pt>
                <c:pt idx="29">
                  <c:v>62.3</c:v>
                </c:pt>
                <c:pt idx="30">
                  <c:v>63.2</c:v>
                </c:pt>
                <c:pt idx="31">
                  <c:v>63.7</c:v>
                </c:pt>
                <c:pt idx="32">
                  <c:v>63.8</c:v>
                </c:pt>
                <c:pt idx="33">
                  <c:v>63.9</c:v>
                </c:pt>
                <c:pt idx="34">
                  <c:v>64</c:v>
                </c:pt>
                <c:pt idx="35">
                  <c:v>64</c:v>
                </c:pt>
                <c:pt idx="36">
                  <c:v>64.400000000000006</c:v>
                </c:pt>
                <c:pt idx="37">
                  <c:v>64.8</c:v>
                </c:pt>
                <c:pt idx="38">
                  <c:v>65.3</c:v>
                </c:pt>
                <c:pt idx="39">
                  <c:v>65.599999999999994</c:v>
                </c:pt>
                <c:pt idx="40">
                  <c:v>65.900000000000006</c:v>
                </c:pt>
                <c:pt idx="41">
                  <c:v>66.5</c:v>
                </c:pt>
                <c:pt idx="42">
                  <c:v>66.5</c:v>
                </c:pt>
                <c:pt idx="43">
                  <c:v>66.2</c:v>
                </c:pt>
                <c:pt idx="44">
                  <c:v>66.400000000000006</c:v>
                </c:pt>
                <c:pt idx="45">
                  <c:v>66.3</c:v>
                </c:pt>
                <c:pt idx="46">
                  <c:v>66.599999999999994</c:v>
                </c:pt>
                <c:pt idx="47">
                  <c:v>66.599999999999994</c:v>
                </c:pt>
                <c:pt idx="48">
                  <c:v>66.8</c:v>
                </c:pt>
                <c:pt idx="49">
                  <c:v>67.099999999999994</c:v>
                </c:pt>
                <c:pt idx="50">
                  <c:v>67.099999999999994</c:v>
                </c:pt>
                <c:pt idx="51">
                  <c:v>67.099999999999994</c:v>
                </c:pt>
                <c:pt idx="52">
                  <c:v>67.099999999999994</c:v>
                </c:pt>
                <c:pt idx="53">
                  <c:v>66.8</c:v>
                </c:pt>
                <c:pt idx="54">
                  <c:v>66.599999999999994</c:v>
                </c:pt>
                <c:pt idx="55">
                  <c:v>66.2</c:v>
                </c:pt>
                <c:pt idx="56">
                  <c:v>66</c:v>
                </c:pt>
                <c:pt idx="57">
                  <c:v>66</c:v>
                </c:pt>
                <c:pt idx="58">
                  <c:v>66.2</c:v>
                </c:pt>
                <c:pt idx="59">
                  <c:v>66</c:v>
                </c:pt>
                <c:pt idx="60">
                  <c:v>66</c:v>
                </c:pt>
                <c:pt idx="61">
                  <c:v>65.400000000000006</c:v>
                </c:pt>
                <c:pt idx="62">
                  <c:v>64.7</c:v>
                </c:pt>
                <c:pt idx="63">
                  <c:v>64.099999999999994</c:v>
                </c:pt>
                <c:pt idx="64">
                  <c:v>63.7</c:v>
                </c:pt>
                <c:pt idx="65">
                  <c:v>63.2</c:v>
                </c:pt>
                <c:pt idx="66">
                  <c:v>62.9</c:v>
                </c:pt>
                <c:pt idx="67">
                  <c:v>62.7</c:v>
                </c:pt>
                <c:pt idx="68" formatCode="#,##0.0">
                  <c:v>62.8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0D-4EF2-8700-20C887B699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ln w="34925" cmpd="sng">
              <a:solidFill>
                <a:schemeClr val="accent3">
                  <a:lumMod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434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D-4EF2-8700-20C887B699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Sheet1!$A$2:$A$70</c:f>
              <c:strCache>
                <c:ptCount val="69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Jul-
2016</c:v>
                </c:pt>
              </c:strCache>
            </c:strRef>
          </c:cat>
          <c:val>
            <c:numRef>
              <c:f>Sheet1!$C$2:$C$70</c:f>
              <c:numCache>
                <c:formatCode>General</c:formatCode>
                <c:ptCount val="69"/>
                <c:pt idx="0">
                  <c:v>86.6</c:v>
                </c:pt>
                <c:pt idx="1">
                  <c:v>86.4</c:v>
                </c:pt>
                <c:pt idx="2">
                  <c:v>86.4</c:v>
                </c:pt>
                <c:pt idx="3">
                  <c:v>86.5</c:v>
                </c:pt>
                <c:pt idx="4">
                  <c:v>86.3</c:v>
                </c:pt>
                <c:pt idx="5">
                  <c:v>86</c:v>
                </c:pt>
                <c:pt idx="6">
                  <c:v>85.5</c:v>
                </c:pt>
                <c:pt idx="7">
                  <c:v>85.4</c:v>
                </c:pt>
                <c:pt idx="8">
                  <c:v>85.5</c:v>
                </c:pt>
                <c:pt idx="9">
                  <c:v>84.8</c:v>
                </c:pt>
                <c:pt idx="10">
                  <c:v>84.2</c:v>
                </c:pt>
                <c:pt idx="11">
                  <c:v>83.7</c:v>
                </c:pt>
                <c:pt idx="12">
                  <c:v>83.3</c:v>
                </c:pt>
                <c:pt idx="13">
                  <c:v>82.9</c:v>
                </c:pt>
                <c:pt idx="14">
                  <c:v>82</c:v>
                </c:pt>
                <c:pt idx="15">
                  <c:v>81.400000000000006</c:v>
                </c:pt>
                <c:pt idx="16">
                  <c:v>81</c:v>
                </c:pt>
                <c:pt idx="17">
                  <c:v>80.7</c:v>
                </c:pt>
                <c:pt idx="18">
                  <c:v>80.400000000000006</c:v>
                </c:pt>
                <c:pt idx="19">
                  <c:v>80.400000000000006</c:v>
                </c:pt>
                <c:pt idx="20">
                  <c:v>80.099999999999994</c:v>
                </c:pt>
                <c:pt idx="21">
                  <c:v>79.8</c:v>
                </c:pt>
                <c:pt idx="22">
                  <c:v>79.7</c:v>
                </c:pt>
                <c:pt idx="23">
                  <c:v>79.099999999999994</c:v>
                </c:pt>
                <c:pt idx="24">
                  <c:v>78.900000000000006</c:v>
                </c:pt>
                <c:pt idx="25">
                  <c:v>78.8</c:v>
                </c:pt>
                <c:pt idx="26">
                  <c:v>78.7</c:v>
                </c:pt>
                <c:pt idx="27">
                  <c:v>77.900000000000006</c:v>
                </c:pt>
                <c:pt idx="28">
                  <c:v>77.5</c:v>
                </c:pt>
                <c:pt idx="29">
                  <c:v>77.7</c:v>
                </c:pt>
                <c:pt idx="30">
                  <c:v>77.900000000000006</c:v>
                </c:pt>
                <c:pt idx="31">
                  <c:v>77.8</c:v>
                </c:pt>
                <c:pt idx="32">
                  <c:v>77.400000000000006</c:v>
                </c:pt>
                <c:pt idx="33">
                  <c:v>77</c:v>
                </c:pt>
                <c:pt idx="34">
                  <c:v>76.599999999999994</c:v>
                </c:pt>
                <c:pt idx="35">
                  <c:v>76.400000000000006</c:v>
                </c:pt>
                <c:pt idx="36">
                  <c:v>76.400000000000006</c:v>
                </c:pt>
                <c:pt idx="37">
                  <c:v>76.3</c:v>
                </c:pt>
                <c:pt idx="38">
                  <c:v>76.3</c:v>
                </c:pt>
                <c:pt idx="39">
                  <c:v>76.2</c:v>
                </c:pt>
                <c:pt idx="40">
                  <c:v>76.2</c:v>
                </c:pt>
                <c:pt idx="41">
                  <c:v>76.400000000000006</c:v>
                </c:pt>
                <c:pt idx="42">
                  <c:v>76.400000000000006</c:v>
                </c:pt>
                <c:pt idx="43">
                  <c:v>75.8</c:v>
                </c:pt>
                <c:pt idx="44">
                  <c:v>75.8</c:v>
                </c:pt>
                <c:pt idx="45">
                  <c:v>75.400000000000006</c:v>
                </c:pt>
                <c:pt idx="46">
                  <c:v>75.099999999999994</c:v>
                </c:pt>
                <c:pt idx="47">
                  <c:v>75</c:v>
                </c:pt>
                <c:pt idx="48">
                  <c:v>74.900000000000006</c:v>
                </c:pt>
                <c:pt idx="49">
                  <c:v>75</c:v>
                </c:pt>
                <c:pt idx="50">
                  <c:v>74.900000000000006</c:v>
                </c:pt>
                <c:pt idx="51">
                  <c:v>74.7</c:v>
                </c:pt>
                <c:pt idx="52">
                  <c:v>74.8</c:v>
                </c:pt>
                <c:pt idx="53">
                  <c:v>74.400000000000006</c:v>
                </c:pt>
                <c:pt idx="54">
                  <c:v>74.099999999999994</c:v>
                </c:pt>
                <c:pt idx="55">
                  <c:v>73.5</c:v>
                </c:pt>
                <c:pt idx="56">
                  <c:v>73.3</c:v>
                </c:pt>
                <c:pt idx="57">
                  <c:v>73.3</c:v>
                </c:pt>
                <c:pt idx="58">
                  <c:v>73.5</c:v>
                </c:pt>
                <c:pt idx="59">
                  <c:v>73.2</c:v>
                </c:pt>
                <c:pt idx="60">
                  <c:v>73</c:v>
                </c:pt>
                <c:pt idx="61">
                  <c:v>72</c:v>
                </c:pt>
                <c:pt idx="62">
                  <c:v>71.2</c:v>
                </c:pt>
                <c:pt idx="63">
                  <c:v>70.5</c:v>
                </c:pt>
                <c:pt idx="64">
                  <c:v>70.2</c:v>
                </c:pt>
                <c:pt idx="65">
                  <c:v>69.7</c:v>
                </c:pt>
                <c:pt idx="66">
                  <c:v>69.2</c:v>
                </c:pt>
                <c:pt idx="67">
                  <c:v>69.099999999999994</c:v>
                </c:pt>
                <c:pt idx="68" formatCode="#,##0.0">
                  <c:v>69.2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50D-4EF2-8700-20C887B699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</c:v>
                </c:pt>
              </c:strCache>
            </c:strRef>
          </c:tx>
          <c:spPr>
            <a:ln w="34925"/>
          </c:spPr>
          <c:marker>
            <c:symbol val="circle"/>
            <c:size val="4"/>
            <c:spPr>
              <a:ln>
                <a:noFill/>
              </a:ln>
            </c:spPr>
          </c:marker>
          <c:cat>
            <c:strRef>
              <c:f>Sheet1!$A$2:$A$70</c:f>
              <c:strCache>
                <c:ptCount val="69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Jul-
2016</c:v>
                </c:pt>
              </c:strCache>
            </c:strRef>
          </c:cat>
          <c:val>
            <c:numRef>
              <c:f>Sheet1!$D$2:$D$70</c:f>
              <c:numCache>
                <c:formatCode>General</c:formatCode>
                <c:ptCount val="69"/>
                <c:pt idx="0">
                  <c:v>32.700000000000003</c:v>
                </c:pt>
                <c:pt idx="1">
                  <c:v>33.1</c:v>
                </c:pt>
                <c:pt idx="2">
                  <c:v>33.9</c:v>
                </c:pt>
                <c:pt idx="3">
                  <c:v>34.6</c:v>
                </c:pt>
                <c:pt idx="4">
                  <c:v>34.700000000000003</c:v>
                </c:pt>
                <c:pt idx="5">
                  <c:v>34.4</c:v>
                </c:pt>
                <c:pt idx="6">
                  <c:v>34.6</c:v>
                </c:pt>
                <c:pt idx="7">
                  <c:v>35.700000000000003</c:v>
                </c:pt>
                <c:pt idx="8">
                  <c:v>36.9</c:v>
                </c:pt>
                <c:pt idx="9">
                  <c:v>36.9</c:v>
                </c:pt>
                <c:pt idx="10">
                  <c:v>37.1</c:v>
                </c:pt>
                <c:pt idx="11">
                  <c:v>37.1</c:v>
                </c:pt>
                <c:pt idx="12">
                  <c:v>37.700000000000003</c:v>
                </c:pt>
                <c:pt idx="13">
                  <c:v>38.1</c:v>
                </c:pt>
                <c:pt idx="14">
                  <c:v>37.9</c:v>
                </c:pt>
                <c:pt idx="15">
                  <c:v>38.299999999999997</c:v>
                </c:pt>
                <c:pt idx="16">
                  <c:v>38.700000000000003</c:v>
                </c:pt>
                <c:pt idx="17">
                  <c:v>39.299999999999997</c:v>
                </c:pt>
                <c:pt idx="18">
                  <c:v>40.299999999999997</c:v>
                </c:pt>
                <c:pt idx="19">
                  <c:v>41.1</c:v>
                </c:pt>
                <c:pt idx="20">
                  <c:v>41.6</c:v>
                </c:pt>
                <c:pt idx="21">
                  <c:v>42.7</c:v>
                </c:pt>
                <c:pt idx="22">
                  <c:v>43.3</c:v>
                </c:pt>
                <c:pt idx="23">
                  <c:v>43.4</c:v>
                </c:pt>
                <c:pt idx="24">
                  <c:v>43.9</c:v>
                </c:pt>
                <c:pt idx="25">
                  <c:v>44.7</c:v>
                </c:pt>
                <c:pt idx="26">
                  <c:v>45.7</c:v>
                </c:pt>
                <c:pt idx="27">
                  <c:v>46.3</c:v>
                </c:pt>
                <c:pt idx="28">
                  <c:v>47.3</c:v>
                </c:pt>
                <c:pt idx="29">
                  <c:v>48.4</c:v>
                </c:pt>
                <c:pt idx="30">
                  <c:v>50</c:v>
                </c:pt>
                <c:pt idx="31">
                  <c:v>50.9</c:v>
                </c:pt>
                <c:pt idx="32">
                  <c:v>51.5</c:v>
                </c:pt>
                <c:pt idx="33">
                  <c:v>52.1</c:v>
                </c:pt>
                <c:pt idx="34">
                  <c:v>52.6</c:v>
                </c:pt>
                <c:pt idx="35">
                  <c:v>52.9</c:v>
                </c:pt>
                <c:pt idx="36">
                  <c:v>53.6</c:v>
                </c:pt>
                <c:pt idx="37">
                  <c:v>54.5</c:v>
                </c:pt>
                <c:pt idx="38">
                  <c:v>55.3</c:v>
                </c:pt>
                <c:pt idx="39">
                  <c:v>56</c:v>
                </c:pt>
                <c:pt idx="40">
                  <c:v>56.6</c:v>
                </c:pt>
                <c:pt idx="41">
                  <c:v>57.4</c:v>
                </c:pt>
                <c:pt idx="42">
                  <c:v>57.5</c:v>
                </c:pt>
                <c:pt idx="43">
                  <c:v>57.4</c:v>
                </c:pt>
                <c:pt idx="44">
                  <c:v>57.8</c:v>
                </c:pt>
                <c:pt idx="45">
                  <c:v>57.9</c:v>
                </c:pt>
                <c:pt idx="46">
                  <c:v>58.8</c:v>
                </c:pt>
                <c:pt idx="47">
                  <c:v>58.9</c:v>
                </c:pt>
                <c:pt idx="48">
                  <c:v>59.3</c:v>
                </c:pt>
                <c:pt idx="49">
                  <c:v>59.8</c:v>
                </c:pt>
                <c:pt idx="50">
                  <c:v>59.8</c:v>
                </c:pt>
                <c:pt idx="51">
                  <c:v>60</c:v>
                </c:pt>
                <c:pt idx="52">
                  <c:v>59.9</c:v>
                </c:pt>
                <c:pt idx="53">
                  <c:v>59.8</c:v>
                </c:pt>
                <c:pt idx="54">
                  <c:v>59.6</c:v>
                </c:pt>
                <c:pt idx="55">
                  <c:v>59.5</c:v>
                </c:pt>
                <c:pt idx="56">
                  <c:v>59.2</c:v>
                </c:pt>
                <c:pt idx="57">
                  <c:v>59.3</c:v>
                </c:pt>
                <c:pt idx="58">
                  <c:v>59.4</c:v>
                </c:pt>
                <c:pt idx="59">
                  <c:v>59.3</c:v>
                </c:pt>
                <c:pt idx="60">
                  <c:v>59.5</c:v>
                </c:pt>
                <c:pt idx="61">
                  <c:v>59.2</c:v>
                </c:pt>
                <c:pt idx="62">
                  <c:v>58.6</c:v>
                </c:pt>
                <c:pt idx="63">
                  <c:v>58.1</c:v>
                </c:pt>
                <c:pt idx="64">
                  <c:v>57.7</c:v>
                </c:pt>
                <c:pt idx="65">
                  <c:v>57.2</c:v>
                </c:pt>
                <c:pt idx="66">
                  <c:v>57</c:v>
                </c:pt>
                <c:pt idx="67">
                  <c:v>56.7</c:v>
                </c:pt>
                <c:pt idx="68" formatCode="#,##0.0">
                  <c:v>56.8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50D-4EF2-8700-20C887B69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60288"/>
        <c:axId val="84462208"/>
      </c:lineChart>
      <c:dateAx>
        <c:axId val="8446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84462208"/>
        <c:crosses val="autoZero"/>
        <c:auto val="0"/>
        <c:lblOffset val="100"/>
        <c:baseTimeUnit val="months"/>
        <c:majorUnit val="4"/>
      </c:dateAx>
      <c:valAx>
        <c:axId val="84462208"/>
        <c:scaling>
          <c:orientation val="minMax"/>
          <c:max val="100"/>
          <c:min val="3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Participation Rate (%)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84460288"/>
        <c:crosses val="autoZero"/>
        <c:crossBetween val="midCat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82503074268494214"/>
          <c:y val="0"/>
          <c:w val="0.16262357830271215"/>
          <c:h val="0.1877768748389845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5442101891899"/>
          <c:y val="3.9604646529395972E-2"/>
          <c:w val="0.86962245695836216"/>
          <c:h val="0.8347659735276028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40000"/>
              </a:schemeClr>
            </a:solidFill>
          </c:spPr>
          <c:invertIfNegative val="0"/>
          <c:cat>
            <c:numRef>
              <c:f>Sheet1!$A$2:$A$440</c:f>
              <c:numCache>
                <c:formatCode>[$-409]mmm\-yy;@</c:formatCode>
                <c:ptCount val="439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</c:numCache>
            </c:numRef>
          </c:cat>
          <c:val>
            <c:numRef>
              <c:f>Sheet1!$D$2:$D$440</c:f>
              <c:numCache>
                <c:formatCode>General</c:formatCode>
                <c:ptCount val="439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68</c:v>
                </c:pt>
                <c:pt idx="34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254">
                  <c:v>68</c:v>
                </c:pt>
                <c:pt idx="255">
                  <c:v>68</c:v>
                </c:pt>
                <c:pt idx="256">
                  <c:v>68</c:v>
                </c:pt>
                <c:pt idx="257">
                  <c:v>68</c:v>
                </c:pt>
                <c:pt idx="258">
                  <c:v>68</c:v>
                </c:pt>
                <c:pt idx="259">
                  <c:v>68</c:v>
                </c:pt>
                <c:pt idx="260">
                  <c:v>68</c:v>
                </c:pt>
                <c:pt idx="261">
                  <c:v>68</c:v>
                </c:pt>
                <c:pt idx="262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68</c:v>
                </c:pt>
                <c:pt idx="350">
                  <c:v>68</c:v>
                </c:pt>
                <c:pt idx="351">
                  <c:v>68</c:v>
                </c:pt>
                <c:pt idx="352">
                  <c:v>68</c:v>
                </c:pt>
                <c:pt idx="35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92-4758-A10F-5B04B780E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3652992"/>
        <c:axId val="8365452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Tennessee</c:v>
                </c:pt>
              </c:strCache>
            </c:strRef>
          </c:tx>
          <c:spPr>
            <a:ln>
              <a:solidFill>
                <a:srgbClr val="F7941E"/>
              </a:solidFill>
            </a:ln>
          </c:spPr>
          <c:marker>
            <c:symbol val="none"/>
          </c:marker>
          <c:dLbls>
            <c:dLbl>
              <c:idx val="438"/>
              <c:layout/>
              <c:spPr/>
              <c:txPr>
                <a:bodyPr/>
                <a:lstStyle/>
                <a:p>
                  <a:pPr>
                    <a:defRPr sz="1000">
                      <a:solidFill>
                        <a:srgbClr val="F7941E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2-4758-A10F-5B04B780EF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Sheet1!$A$2:$A$440</c:f>
              <c:numCache>
                <c:formatCode>[$-409]mmm\-yy;@</c:formatCode>
                <c:ptCount val="439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</c:numCache>
            </c:numRef>
          </c:cat>
          <c:val>
            <c:numRef>
              <c:f>Sheet1!$B$2:$B$440</c:f>
              <c:numCache>
                <c:formatCode>0.0</c:formatCode>
                <c:ptCount val="439"/>
                <c:pt idx="0">
                  <c:v>61.569543297746101</c:v>
                </c:pt>
                <c:pt idx="1">
                  <c:v>61.470849363717001</c:v>
                </c:pt>
                <c:pt idx="2">
                  <c:v>61.376898079763599</c:v>
                </c:pt>
                <c:pt idx="3">
                  <c:v>61.271816037735803</c:v>
                </c:pt>
                <c:pt idx="4">
                  <c:v>61.2635935198821</c:v>
                </c:pt>
                <c:pt idx="5">
                  <c:v>61.277405119152597</c:v>
                </c:pt>
                <c:pt idx="6">
                  <c:v>61.318283362727797</c:v>
                </c:pt>
                <c:pt idx="7">
                  <c:v>61.314973576042199</c:v>
                </c:pt>
                <c:pt idx="8">
                  <c:v>61.2903490759753</c:v>
                </c:pt>
                <c:pt idx="9">
                  <c:v>61.224728977439199</c:v>
                </c:pt>
                <c:pt idx="10">
                  <c:v>61.204010538641597</c:v>
                </c:pt>
                <c:pt idx="11">
                  <c:v>61.256374269005804</c:v>
                </c:pt>
                <c:pt idx="12">
                  <c:v>61.433829973707198</c:v>
                </c:pt>
                <c:pt idx="13">
                  <c:v>61.648117887364997</c:v>
                </c:pt>
                <c:pt idx="14">
                  <c:v>61.851428571428499</c:v>
                </c:pt>
                <c:pt idx="15">
                  <c:v>61.925800815375602</c:v>
                </c:pt>
                <c:pt idx="16">
                  <c:v>61.863601978469603</c:v>
                </c:pt>
                <c:pt idx="17">
                  <c:v>61.651060738157497</c:v>
                </c:pt>
                <c:pt idx="18">
                  <c:v>61.3944831591173</c:v>
                </c:pt>
                <c:pt idx="19">
                  <c:v>61.141456338845302</c:v>
                </c:pt>
                <c:pt idx="20">
                  <c:v>60.934173913043402</c:v>
                </c:pt>
                <c:pt idx="21">
                  <c:v>60.803475238922601</c:v>
                </c:pt>
                <c:pt idx="22">
                  <c:v>60.734056712962897</c:v>
                </c:pt>
                <c:pt idx="23">
                  <c:v>60.710523272622098</c:v>
                </c:pt>
                <c:pt idx="24">
                  <c:v>60.746171626697397</c:v>
                </c:pt>
                <c:pt idx="25">
                  <c:v>60.818620092378701</c:v>
                </c:pt>
                <c:pt idx="26">
                  <c:v>60.934756273435198</c:v>
                </c:pt>
                <c:pt idx="27">
                  <c:v>61.081239193083498</c:v>
                </c:pt>
                <c:pt idx="28">
                  <c:v>61.234840195796103</c:v>
                </c:pt>
                <c:pt idx="29">
                  <c:v>61.359263521288803</c:v>
                </c:pt>
                <c:pt idx="30">
                  <c:v>61.4576315033055</c:v>
                </c:pt>
                <c:pt idx="31">
                  <c:v>61.5694915254237</c:v>
                </c:pt>
                <c:pt idx="32">
                  <c:v>61.685501004880798</c:v>
                </c:pt>
                <c:pt idx="33">
                  <c:v>61.788235294117598</c:v>
                </c:pt>
                <c:pt idx="34">
                  <c:v>61.846961009174301</c:v>
                </c:pt>
                <c:pt idx="35">
                  <c:v>61.864498567335197</c:v>
                </c:pt>
                <c:pt idx="36">
                  <c:v>61.821420389461601</c:v>
                </c:pt>
                <c:pt idx="37">
                  <c:v>61.747366914710902</c:v>
                </c:pt>
                <c:pt idx="38">
                  <c:v>61.689988558352397</c:v>
                </c:pt>
                <c:pt idx="39">
                  <c:v>61.713036020583097</c:v>
                </c:pt>
                <c:pt idx="40">
                  <c:v>61.824278777492097</c:v>
                </c:pt>
                <c:pt idx="41">
                  <c:v>62.041735655152699</c:v>
                </c:pt>
                <c:pt idx="42">
                  <c:v>62.2950071326676</c:v>
                </c:pt>
                <c:pt idx="43">
                  <c:v>62.499458380843699</c:v>
                </c:pt>
                <c:pt idx="44">
                  <c:v>62.627399601253202</c:v>
                </c:pt>
                <c:pt idx="45">
                  <c:v>62.665338645418302</c:v>
                </c:pt>
                <c:pt idx="46">
                  <c:v>62.6352857549047</c:v>
                </c:pt>
                <c:pt idx="47">
                  <c:v>62.582045454545401</c:v>
                </c:pt>
                <c:pt idx="48">
                  <c:v>62.554215157536099</c:v>
                </c:pt>
                <c:pt idx="49">
                  <c:v>62.579381735677799</c:v>
                </c:pt>
                <c:pt idx="50">
                  <c:v>62.6737035987531</c:v>
                </c:pt>
                <c:pt idx="51">
                  <c:v>62.803567383918399</c:v>
                </c:pt>
                <c:pt idx="52">
                  <c:v>62.938048090523303</c:v>
                </c:pt>
                <c:pt idx="53">
                  <c:v>63.0442622950819</c:v>
                </c:pt>
                <c:pt idx="54">
                  <c:v>63.086557469641299</c:v>
                </c:pt>
                <c:pt idx="55">
                  <c:v>63.035279187817203</c:v>
                </c:pt>
                <c:pt idx="56">
                  <c:v>62.962517600675802</c:v>
                </c:pt>
                <c:pt idx="57">
                  <c:v>62.9097019122609</c:v>
                </c:pt>
                <c:pt idx="58">
                  <c:v>62.910502667789899</c:v>
                </c:pt>
                <c:pt idx="59">
                  <c:v>62.970274817722903</c:v>
                </c:pt>
                <c:pt idx="60">
                  <c:v>63.047213665639802</c:v>
                </c:pt>
                <c:pt idx="61">
                  <c:v>63.071624266144802</c:v>
                </c:pt>
                <c:pt idx="62">
                  <c:v>63.034450027917302</c:v>
                </c:pt>
                <c:pt idx="63">
                  <c:v>62.920295511569499</c:v>
                </c:pt>
                <c:pt idx="64">
                  <c:v>62.7639198218262</c:v>
                </c:pt>
                <c:pt idx="65">
                  <c:v>62.615540728384701</c:v>
                </c:pt>
                <c:pt idx="66">
                  <c:v>62.525458078844999</c:v>
                </c:pt>
                <c:pt idx="67">
                  <c:v>62.5634017758046</c:v>
                </c:pt>
                <c:pt idx="68">
                  <c:v>62.660260676649997</c:v>
                </c:pt>
                <c:pt idx="69">
                  <c:v>62.786446784922298</c:v>
                </c:pt>
                <c:pt idx="70">
                  <c:v>62.907008310249303</c:v>
                </c:pt>
                <c:pt idx="71">
                  <c:v>62.992912513842697</c:v>
                </c:pt>
                <c:pt idx="72">
                  <c:v>63.053182069728798</c:v>
                </c:pt>
                <c:pt idx="73">
                  <c:v>63.118390486725602</c:v>
                </c:pt>
                <c:pt idx="74">
                  <c:v>63.198645660585903</c:v>
                </c:pt>
                <c:pt idx="75">
                  <c:v>63.296602209944702</c:v>
                </c:pt>
                <c:pt idx="76">
                  <c:v>63.398978464936398</c:v>
                </c:pt>
                <c:pt idx="77">
                  <c:v>63.505711920529798</c:v>
                </c:pt>
                <c:pt idx="78">
                  <c:v>63.612630998345203</c:v>
                </c:pt>
                <c:pt idx="79">
                  <c:v>63.650068851556</c:v>
                </c:pt>
                <c:pt idx="80">
                  <c:v>63.660918591859101</c:v>
                </c:pt>
                <c:pt idx="81">
                  <c:v>63.645536940400902</c:v>
                </c:pt>
                <c:pt idx="82">
                  <c:v>63.602770159078403</c:v>
                </c:pt>
                <c:pt idx="83">
                  <c:v>63.564831552999102</c:v>
                </c:pt>
                <c:pt idx="84">
                  <c:v>63.552789934354401</c:v>
                </c:pt>
                <c:pt idx="85">
                  <c:v>63.571666666666601</c:v>
                </c:pt>
                <c:pt idx="86">
                  <c:v>63.589495225102297</c:v>
                </c:pt>
                <c:pt idx="87">
                  <c:v>63.610653950953598</c:v>
                </c:pt>
                <c:pt idx="88">
                  <c:v>63.611537414965902</c:v>
                </c:pt>
                <c:pt idx="89">
                  <c:v>63.577717391304297</c:v>
                </c:pt>
                <c:pt idx="90">
                  <c:v>63.514355495251003</c:v>
                </c:pt>
                <c:pt idx="91">
                  <c:v>63.476382863340497</c:v>
                </c:pt>
                <c:pt idx="92">
                  <c:v>63.451855865619002</c:v>
                </c:pt>
                <c:pt idx="93">
                  <c:v>63.443638332430901</c:v>
                </c:pt>
                <c:pt idx="94">
                  <c:v>63.425743645213601</c:v>
                </c:pt>
                <c:pt idx="95">
                  <c:v>63.404890570116102</c:v>
                </c:pt>
                <c:pt idx="96">
                  <c:v>63.3311285097192</c:v>
                </c:pt>
                <c:pt idx="97">
                  <c:v>63.216266522794697</c:v>
                </c:pt>
                <c:pt idx="98">
                  <c:v>63.085606469002698</c:v>
                </c:pt>
                <c:pt idx="99">
                  <c:v>62.974064099111203</c:v>
                </c:pt>
                <c:pt idx="100">
                  <c:v>62.899838579499601</c:v>
                </c:pt>
                <c:pt idx="101">
                  <c:v>62.902096774193502</c:v>
                </c:pt>
                <c:pt idx="102">
                  <c:v>62.949395648670396</c:v>
                </c:pt>
                <c:pt idx="103">
                  <c:v>63.027670424047201</c:v>
                </c:pt>
                <c:pt idx="104">
                  <c:v>63.126448497854</c:v>
                </c:pt>
                <c:pt idx="105">
                  <c:v>63.180970249262899</c:v>
                </c:pt>
                <c:pt idx="106">
                  <c:v>63.214278060541098</c:v>
                </c:pt>
                <c:pt idx="107">
                  <c:v>63.187152034261203</c:v>
                </c:pt>
                <c:pt idx="108">
                  <c:v>63.147913322632398</c:v>
                </c:pt>
                <c:pt idx="109">
                  <c:v>63.078668805132303</c:v>
                </c:pt>
                <c:pt idx="110">
                  <c:v>63.021287393162297</c:v>
                </c:pt>
                <c:pt idx="111">
                  <c:v>63.010224239188403</c:v>
                </c:pt>
                <c:pt idx="112">
                  <c:v>63.017097892771403</c:v>
                </c:pt>
                <c:pt idx="113">
                  <c:v>63.075739802719198</c:v>
                </c:pt>
                <c:pt idx="114">
                  <c:v>63.130527437400097</c:v>
                </c:pt>
                <c:pt idx="115">
                  <c:v>63.1915335463258</c:v>
                </c:pt>
                <c:pt idx="116">
                  <c:v>63.2165203511572</c:v>
                </c:pt>
                <c:pt idx="117">
                  <c:v>63.235114300903703</c:v>
                </c:pt>
                <c:pt idx="118">
                  <c:v>63.268012752391002</c:v>
                </c:pt>
                <c:pt idx="119">
                  <c:v>63.301274223519997</c:v>
                </c:pt>
                <c:pt idx="120">
                  <c:v>63.991784154841902</c:v>
                </c:pt>
                <c:pt idx="121">
                  <c:v>64.000148699043805</c:v>
                </c:pt>
                <c:pt idx="122">
                  <c:v>63.990409581874303</c:v>
                </c:pt>
                <c:pt idx="123">
                  <c:v>63.955878432417997</c:v>
                </c:pt>
                <c:pt idx="124">
                  <c:v>63.846021854361801</c:v>
                </c:pt>
                <c:pt idx="125">
                  <c:v>63.738674005264798</c:v>
                </c:pt>
                <c:pt idx="126">
                  <c:v>63.610939146976499</c:v>
                </c:pt>
                <c:pt idx="127">
                  <c:v>63.499516923058103</c:v>
                </c:pt>
                <c:pt idx="128">
                  <c:v>63.398658395768997</c:v>
                </c:pt>
                <c:pt idx="129">
                  <c:v>63.302166923693299</c:v>
                </c:pt>
                <c:pt idx="130">
                  <c:v>63.263594108634599</c:v>
                </c:pt>
                <c:pt idx="131">
                  <c:v>63.256742435244199</c:v>
                </c:pt>
                <c:pt idx="132">
                  <c:v>63.267755379684097</c:v>
                </c:pt>
                <c:pt idx="133">
                  <c:v>63.313162373291497</c:v>
                </c:pt>
                <c:pt idx="134">
                  <c:v>63.345608926710597</c:v>
                </c:pt>
                <c:pt idx="135">
                  <c:v>63.330027573657198</c:v>
                </c:pt>
                <c:pt idx="136">
                  <c:v>63.288219807733199</c:v>
                </c:pt>
                <c:pt idx="137">
                  <c:v>63.236930752090899</c:v>
                </c:pt>
                <c:pt idx="138">
                  <c:v>63.184274480127797</c:v>
                </c:pt>
                <c:pt idx="139">
                  <c:v>63.135018864415898</c:v>
                </c:pt>
                <c:pt idx="140">
                  <c:v>63.078912305838202</c:v>
                </c:pt>
                <c:pt idx="141">
                  <c:v>63.044360489407403</c:v>
                </c:pt>
                <c:pt idx="142">
                  <c:v>63.011218135087397</c:v>
                </c:pt>
                <c:pt idx="143">
                  <c:v>62.993796659563799</c:v>
                </c:pt>
                <c:pt idx="144">
                  <c:v>62.978984012210098</c:v>
                </c:pt>
                <c:pt idx="145">
                  <c:v>63.026920418672098</c:v>
                </c:pt>
                <c:pt idx="146">
                  <c:v>63.084755978582301</c:v>
                </c:pt>
                <c:pt idx="147">
                  <c:v>63.185133689230497</c:v>
                </c:pt>
                <c:pt idx="148">
                  <c:v>63.307248522660899</c:v>
                </c:pt>
                <c:pt idx="149">
                  <c:v>63.399969833557599</c:v>
                </c:pt>
                <c:pt idx="150">
                  <c:v>63.484525907357899</c:v>
                </c:pt>
                <c:pt idx="151">
                  <c:v>63.541301201790098</c:v>
                </c:pt>
                <c:pt idx="152">
                  <c:v>63.569926924761702</c:v>
                </c:pt>
                <c:pt idx="153">
                  <c:v>63.576595595485799</c:v>
                </c:pt>
                <c:pt idx="154">
                  <c:v>63.562332064917896</c:v>
                </c:pt>
                <c:pt idx="155">
                  <c:v>63.557959257810303</c:v>
                </c:pt>
                <c:pt idx="156">
                  <c:v>63.551613218460403</c:v>
                </c:pt>
                <c:pt idx="157">
                  <c:v>63.5912646447157</c:v>
                </c:pt>
                <c:pt idx="158">
                  <c:v>63.701059530155099</c:v>
                </c:pt>
                <c:pt idx="159">
                  <c:v>63.836598473081601</c:v>
                </c:pt>
                <c:pt idx="160">
                  <c:v>64.024934575003599</c:v>
                </c:pt>
                <c:pt idx="161">
                  <c:v>64.213008517563395</c:v>
                </c:pt>
                <c:pt idx="162">
                  <c:v>64.341673125781497</c:v>
                </c:pt>
                <c:pt idx="163">
                  <c:v>64.431222187760497</c:v>
                </c:pt>
                <c:pt idx="164">
                  <c:v>64.518512179671802</c:v>
                </c:pt>
                <c:pt idx="165">
                  <c:v>64.659019763808899</c:v>
                </c:pt>
                <c:pt idx="166">
                  <c:v>64.880416782665307</c:v>
                </c:pt>
                <c:pt idx="167">
                  <c:v>65.160461179706203</c:v>
                </c:pt>
                <c:pt idx="168">
                  <c:v>65.455397078244204</c:v>
                </c:pt>
                <c:pt idx="169">
                  <c:v>65.729554919685796</c:v>
                </c:pt>
                <c:pt idx="170">
                  <c:v>65.942613266692504</c:v>
                </c:pt>
                <c:pt idx="171">
                  <c:v>66.079639032042493</c:v>
                </c:pt>
                <c:pt idx="172">
                  <c:v>66.195547357869799</c:v>
                </c:pt>
                <c:pt idx="173">
                  <c:v>66.329885420193406</c:v>
                </c:pt>
                <c:pt idx="174">
                  <c:v>66.509843737241596</c:v>
                </c:pt>
                <c:pt idx="175">
                  <c:v>66.715279045023493</c:v>
                </c:pt>
                <c:pt idx="176">
                  <c:v>66.930990893544603</c:v>
                </c:pt>
                <c:pt idx="177">
                  <c:v>67.113569489384304</c:v>
                </c:pt>
                <c:pt idx="178">
                  <c:v>67.263292382414406</c:v>
                </c:pt>
                <c:pt idx="179">
                  <c:v>67.332515009147301</c:v>
                </c:pt>
                <c:pt idx="180">
                  <c:v>67.352151003141699</c:v>
                </c:pt>
                <c:pt idx="181">
                  <c:v>67.331119013709497</c:v>
                </c:pt>
                <c:pt idx="182">
                  <c:v>67.291963221816204</c:v>
                </c:pt>
                <c:pt idx="183">
                  <c:v>67.248998234823802</c:v>
                </c:pt>
                <c:pt idx="184">
                  <c:v>67.204649652702599</c:v>
                </c:pt>
                <c:pt idx="185">
                  <c:v>67.1873553125249</c:v>
                </c:pt>
                <c:pt idx="186">
                  <c:v>67.148020903069494</c:v>
                </c:pt>
                <c:pt idx="187">
                  <c:v>67.081588408763395</c:v>
                </c:pt>
                <c:pt idx="188">
                  <c:v>66.984204582675403</c:v>
                </c:pt>
                <c:pt idx="189">
                  <c:v>66.851662313612593</c:v>
                </c:pt>
                <c:pt idx="190">
                  <c:v>66.748248766522494</c:v>
                </c:pt>
                <c:pt idx="191">
                  <c:v>66.645495025961793</c:v>
                </c:pt>
                <c:pt idx="192">
                  <c:v>66.602776524672606</c:v>
                </c:pt>
                <c:pt idx="193">
                  <c:v>66.629459194241406</c:v>
                </c:pt>
                <c:pt idx="194">
                  <c:v>66.657411963423996</c:v>
                </c:pt>
                <c:pt idx="195">
                  <c:v>66.686775227091999</c:v>
                </c:pt>
                <c:pt idx="196">
                  <c:v>66.714696118503596</c:v>
                </c:pt>
                <c:pt idx="197">
                  <c:v>66.720247076028997</c:v>
                </c:pt>
                <c:pt idx="198">
                  <c:v>66.736688152282696</c:v>
                </c:pt>
                <c:pt idx="199">
                  <c:v>66.765770604235101</c:v>
                </c:pt>
                <c:pt idx="200">
                  <c:v>66.782927659995195</c:v>
                </c:pt>
                <c:pt idx="201">
                  <c:v>66.764203186544407</c:v>
                </c:pt>
                <c:pt idx="202">
                  <c:v>66.700004857166903</c:v>
                </c:pt>
                <c:pt idx="203">
                  <c:v>66.603974302422998</c:v>
                </c:pt>
                <c:pt idx="204">
                  <c:v>66.472548794546597</c:v>
                </c:pt>
                <c:pt idx="205">
                  <c:v>66.348761923513507</c:v>
                </c:pt>
                <c:pt idx="206">
                  <c:v>66.248882082170098</c:v>
                </c:pt>
                <c:pt idx="207">
                  <c:v>66.1861616358334</c:v>
                </c:pt>
                <c:pt idx="208">
                  <c:v>66.156949409659802</c:v>
                </c:pt>
                <c:pt idx="209">
                  <c:v>66.125205944091306</c:v>
                </c:pt>
                <c:pt idx="210">
                  <c:v>66.074575240304</c:v>
                </c:pt>
                <c:pt idx="211">
                  <c:v>65.999289929127698</c:v>
                </c:pt>
                <c:pt idx="212">
                  <c:v>65.908591507964104</c:v>
                </c:pt>
                <c:pt idx="213">
                  <c:v>65.784673061444707</c:v>
                </c:pt>
                <c:pt idx="214">
                  <c:v>65.670924815652498</c:v>
                </c:pt>
                <c:pt idx="215">
                  <c:v>65.594293340731397</c:v>
                </c:pt>
                <c:pt idx="216">
                  <c:v>65.537925086608794</c:v>
                </c:pt>
                <c:pt idx="217">
                  <c:v>65.533057362674199</c:v>
                </c:pt>
                <c:pt idx="218">
                  <c:v>65.554666230772199</c:v>
                </c:pt>
                <c:pt idx="219">
                  <c:v>65.598421967059494</c:v>
                </c:pt>
                <c:pt idx="220">
                  <c:v>65.653454686865203</c:v>
                </c:pt>
                <c:pt idx="221">
                  <c:v>65.734313219993496</c:v>
                </c:pt>
                <c:pt idx="222">
                  <c:v>65.846258082915696</c:v>
                </c:pt>
                <c:pt idx="223">
                  <c:v>65.958024608262605</c:v>
                </c:pt>
                <c:pt idx="224">
                  <c:v>66.086103294912107</c:v>
                </c:pt>
                <c:pt idx="225">
                  <c:v>66.226460073737798</c:v>
                </c:pt>
                <c:pt idx="226">
                  <c:v>66.317657472971405</c:v>
                </c:pt>
                <c:pt idx="227">
                  <c:v>66.377534533351493</c:v>
                </c:pt>
                <c:pt idx="228">
                  <c:v>66.384878978464698</c:v>
                </c:pt>
                <c:pt idx="229">
                  <c:v>66.3674037965731</c:v>
                </c:pt>
                <c:pt idx="230">
                  <c:v>66.330061456027593</c:v>
                </c:pt>
                <c:pt idx="231">
                  <c:v>66.272058441172504</c:v>
                </c:pt>
                <c:pt idx="232">
                  <c:v>66.213626507801393</c:v>
                </c:pt>
                <c:pt idx="233">
                  <c:v>66.158505566488103</c:v>
                </c:pt>
                <c:pt idx="234">
                  <c:v>66.098845090604598</c:v>
                </c:pt>
                <c:pt idx="235">
                  <c:v>66.008463047552993</c:v>
                </c:pt>
                <c:pt idx="236">
                  <c:v>65.925187860096003</c:v>
                </c:pt>
                <c:pt idx="237">
                  <c:v>65.831097434694399</c:v>
                </c:pt>
                <c:pt idx="238">
                  <c:v>65.772395309233502</c:v>
                </c:pt>
                <c:pt idx="239">
                  <c:v>65.726583178303301</c:v>
                </c:pt>
                <c:pt idx="240">
                  <c:v>65.697451557289497</c:v>
                </c:pt>
                <c:pt idx="241">
                  <c:v>65.651824673502304</c:v>
                </c:pt>
                <c:pt idx="242">
                  <c:v>65.579792342449494</c:v>
                </c:pt>
                <c:pt idx="243">
                  <c:v>65.512934366487499</c:v>
                </c:pt>
                <c:pt idx="244">
                  <c:v>65.365600497558802</c:v>
                </c:pt>
                <c:pt idx="245">
                  <c:v>65.207355601884501</c:v>
                </c:pt>
                <c:pt idx="246">
                  <c:v>65.064087493230602</c:v>
                </c:pt>
                <c:pt idx="247">
                  <c:v>64.969157233257803</c:v>
                </c:pt>
                <c:pt idx="248">
                  <c:v>64.922348666096696</c:v>
                </c:pt>
                <c:pt idx="249">
                  <c:v>64.927267911280396</c:v>
                </c:pt>
                <c:pt idx="250">
                  <c:v>64.978945770961403</c:v>
                </c:pt>
                <c:pt idx="251">
                  <c:v>65.049029929518696</c:v>
                </c:pt>
                <c:pt idx="252">
                  <c:v>65.103108358025295</c:v>
                </c:pt>
                <c:pt idx="253">
                  <c:v>65.116366576093995</c:v>
                </c:pt>
                <c:pt idx="254">
                  <c:v>65.078982013153094</c:v>
                </c:pt>
                <c:pt idx="255">
                  <c:v>64.996761932347596</c:v>
                </c:pt>
                <c:pt idx="256">
                  <c:v>64.907084697927999</c:v>
                </c:pt>
                <c:pt idx="257">
                  <c:v>64.842133069986801</c:v>
                </c:pt>
                <c:pt idx="258">
                  <c:v>64.829829522868394</c:v>
                </c:pt>
                <c:pt idx="259">
                  <c:v>64.861168823004903</c:v>
                </c:pt>
                <c:pt idx="260">
                  <c:v>64.934843221532105</c:v>
                </c:pt>
                <c:pt idx="261">
                  <c:v>65.045131487120301</c:v>
                </c:pt>
                <c:pt idx="262">
                  <c:v>65.170503157465802</c:v>
                </c:pt>
                <c:pt idx="263">
                  <c:v>65.284466441235395</c:v>
                </c:pt>
                <c:pt idx="264">
                  <c:v>65.372705478647106</c:v>
                </c:pt>
                <c:pt idx="265">
                  <c:v>65.433657078524305</c:v>
                </c:pt>
                <c:pt idx="266">
                  <c:v>65.454322232538402</c:v>
                </c:pt>
                <c:pt idx="267">
                  <c:v>65.459129766051404</c:v>
                </c:pt>
                <c:pt idx="268">
                  <c:v>65.461243569739693</c:v>
                </c:pt>
                <c:pt idx="269">
                  <c:v>65.4682398120583</c:v>
                </c:pt>
                <c:pt idx="270">
                  <c:v>65.472423939745696</c:v>
                </c:pt>
                <c:pt idx="271">
                  <c:v>65.447711436424498</c:v>
                </c:pt>
                <c:pt idx="272">
                  <c:v>65.403208192183499</c:v>
                </c:pt>
                <c:pt idx="273">
                  <c:v>65.332811912083699</c:v>
                </c:pt>
                <c:pt idx="274">
                  <c:v>65.2579231741082</c:v>
                </c:pt>
                <c:pt idx="275">
                  <c:v>65.202242148953601</c:v>
                </c:pt>
                <c:pt idx="276">
                  <c:v>65.184188841220902</c:v>
                </c:pt>
                <c:pt idx="277">
                  <c:v>65.223283404906496</c:v>
                </c:pt>
                <c:pt idx="278">
                  <c:v>65.273089700996593</c:v>
                </c:pt>
                <c:pt idx="279">
                  <c:v>65.277843183160797</c:v>
                </c:pt>
                <c:pt idx="280">
                  <c:v>65.191678656127905</c:v>
                </c:pt>
                <c:pt idx="281">
                  <c:v>65.053228469094805</c:v>
                </c:pt>
                <c:pt idx="282">
                  <c:v>64.871932327448903</c:v>
                </c:pt>
                <c:pt idx="283">
                  <c:v>64.6843733944213</c:v>
                </c:pt>
                <c:pt idx="284">
                  <c:v>64.501701368846199</c:v>
                </c:pt>
                <c:pt idx="285">
                  <c:v>64.342659269576501</c:v>
                </c:pt>
                <c:pt idx="286">
                  <c:v>64.218223522529797</c:v>
                </c:pt>
                <c:pt idx="287">
                  <c:v>64.102557287700705</c:v>
                </c:pt>
                <c:pt idx="288">
                  <c:v>63.9819664925053</c:v>
                </c:pt>
                <c:pt idx="289">
                  <c:v>63.850651772217901</c:v>
                </c:pt>
                <c:pt idx="290">
                  <c:v>63.728488114592103</c:v>
                </c:pt>
                <c:pt idx="291">
                  <c:v>63.633727856513303</c:v>
                </c:pt>
                <c:pt idx="292">
                  <c:v>63.561780799946703</c:v>
                </c:pt>
                <c:pt idx="293">
                  <c:v>63.500262842066597</c:v>
                </c:pt>
                <c:pt idx="294">
                  <c:v>63.436904667789896</c:v>
                </c:pt>
                <c:pt idx="295">
                  <c:v>63.329078028221303</c:v>
                </c:pt>
                <c:pt idx="296">
                  <c:v>63.200553610602697</c:v>
                </c:pt>
                <c:pt idx="297">
                  <c:v>63.051043282076598</c:v>
                </c:pt>
                <c:pt idx="298">
                  <c:v>62.905552734615398</c:v>
                </c:pt>
                <c:pt idx="299">
                  <c:v>62.784851337106097</c:v>
                </c:pt>
                <c:pt idx="300">
                  <c:v>62.707080057552297</c:v>
                </c:pt>
                <c:pt idx="301">
                  <c:v>62.675915684891599</c:v>
                </c:pt>
                <c:pt idx="302">
                  <c:v>62.686666091068297</c:v>
                </c:pt>
                <c:pt idx="303">
                  <c:v>62.724419493157598</c:v>
                </c:pt>
                <c:pt idx="304">
                  <c:v>62.783601271558403</c:v>
                </c:pt>
                <c:pt idx="305">
                  <c:v>62.850699144945303</c:v>
                </c:pt>
                <c:pt idx="306">
                  <c:v>62.920712988383599</c:v>
                </c:pt>
                <c:pt idx="307">
                  <c:v>62.988346936874997</c:v>
                </c:pt>
                <c:pt idx="308">
                  <c:v>63.069839971821899</c:v>
                </c:pt>
                <c:pt idx="309">
                  <c:v>63.11248218867</c:v>
                </c:pt>
                <c:pt idx="310">
                  <c:v>63.2327074610401</c:v>
                </c:pt>
                <c:pt idx="311">
                  <c:v>63.368806877045103</c:v>
                </c:pt>
                <c:pt idx="312">
                  <c:v>63.539570291657498</c:v>
                </c:pt>
                <c:pt idx="313">
                  <c:v>63.746192212053799</c:v>
                </c:pt>
                <c:pt idx="314">
                  <c:v>63.986374487881598</c:v>
                </c:pt>
                <c:pt idx="315">
                  <c:v>64.240736131460807</c:v>
                </c:pt>
                <c:pt idx="316">
                  <c:v>64.491566211549099</c:v>
                </c:pt>
                <c:pt idx="317">
                  <c:v>64.714178096109805</c:v>
                </c:pt>
                <c:pt idx="318">
                  <c:v>64.899171415407096</c:v>
                </c:pt>
                <c:pt idx="319">
                  <c:v>65.055683185228304</c:v>
                </c:pt>
                <c:pt idx="320">
                  <c:v>65.158697019755706</c:v>
                </c:pt>
                <c:pt idx="321">
                  <c:v>65.206953747735696</c:v>
                </c:pt>
                <c:pt idx="322">
                  <c:v>65.201888286214796</c:v>
                </c:pt>
                <c:pt idx="323">
                  <c:v>65.134108859810098</c:v>
                </c:pt>
                <c:pt idx="324">
                  <c:v>65.002590420032703</c:v>
                </c:pt>
                <c:pt idx="325">
                  <c:v>64.830631144645295</c:v>
                </c:pt>
                <c:pt idx="326">
                  <c:v>64.630434800951406</c:v>
                </c:pt>
                <c:pt idx="327">
                  <c:v>64.435565824824906</c:v>
                </c:pt>
                <c:pt idx="328">
                  <c:v>64.284953591648602</c:v>
                </c:pt>
                <c:pt idx="329">
                  <c:v>64.190681930986798</c:v>
                </c:pt>
                <c:pt idx="330">
                  <c:v>64.1516434699017</c:v>
                </c:pt>
                <c:pt idx="331">
                  <c:v>64.146076078284594</c:v>
                </c:pt>
                <c:pt idx="332">
                  <c:v>64.141057195823095</c:v>
                </c:pt>
                <c:pt idx="333">
                  <c:v>64.105044159989404</c:v>
                </c:pt>
                <c:pt idx="334">
                  <c:v>64.015563060676698</c:v>
                </c:pt>
                <c:pt idx="335">
                  <c:v>63.8785394777383</c:v>
                </c:pt>
                <c:pt idx="336">
                  <c:v>63.714365255544102</c:v>
                </c:pt>
                <c:pt idx="337">
                  <c:v>63.562390088237699</c:v>
                </c:pt>
                <c:pt idx="338">
                  <c:v>63.4390662898725</c:v>
                </c:pt>
                <c:pt idx="339">
                  <c:v>63.358234882086101</c:v>
                </c:pt>
                <c:pt idx="340">
                  <c:v>63.311109209601497</c:v>
                </c:pt>
                <c:pt idx="341">
                  <c:v>63.277342251632703</c:v>
                </c:pt>
                <c:pt idx="342">
                  <c:v>63.237287735194101</c:v>
                </c:pt>
                <c:pt idx="343">
                  <c:v>63.193394994899499</c:v>
                </c:pt>
                <c:pt idx="344">
                  <c:v>63.142403630275702</c:v>
                </c:pt>
                <c:pt idx="345">
                  <c:v>63.103399597080802</c:v>
                </c:pt>
                <c:pt idx="346">
                  <c:v>63.091777781724701</c:v>
                </c:pt>
                <c:pt idx="347">
                  <c:v>63.104570529779998</c:v>
                </c:pt>
                <c:pt idx="348">
                  <c:v>63.119607696342001</c:v>
                </c:pt>
                <c:pt idx="349">
                  <c:v>63.133495897524703</c:v>
                </c:pt>
                <c:pt idx="350">
                  <c:v>63.128315562792103</c:v>
                </c:pt>
                <c:pt idx="351">
                  <c:v>63.084288750754901</c:v>
                </c:pt>
                <c:pt idx="352">
                  <c:v>62.978242254214102</c:v>
                </c:pt>
                <c:pt idx="353">
                  <c:v>62.817906329463</c:v>
                </c:pt>
                <c:pt idx="354">
                  <c:v>62.612940486381397</c:v>
                </c:pt>
                <c:pt idx="355">
                  <c:v>62.390738512141603</c:v>
                </c:pt>
                <c:pt idx="356">
                  <c:v>62.205612841065097</c:v>
                </c:pt>
                <c:pt idx="357">
                  <c:v>62.0910054739103</c:v>
                </c:pt>
                <c:pt idx="358">
                  <c:v>62.095735392187102</c:v>
                </c:pt>
                <c:pt idx="359">
                  <c:v>62.215664010734102</c:v>
                </c:pt>
                <c:pt idx="360">
                  <c:v>62.396076859297096</c:v>
                </c:pt>
                <c:pt idx="361">
                  <c:v>62.573264555259001</c:v>
                </c:pt>
                <c:pt idx="362">
                  <c:v>62.698254808809601</c:v>
                </c:pt>
                <c:pt idx="363">
                  <c:v>62.6131620325936</c:v>
                </c:pt>
                <c:pt idx="364">
                  <c:v>62.6277019291039</c:v>
                </c:pt>
                <c:pt idx="365">
                  <c:v>62.630527203548802</c:v>
                </c:pt>
                <c:pt idx="366">
                  <c:v>62.640167852676299</c:v>
                </c:pt>
                <c:pt idx="367">
                  <c:v>62.685863551903203</c:v>
                </c:pt>
                <c:pt idx="368">
                  <c:v>62.746863474610201</c:v>
                </c:pt>
                <c:pt idx="369">
                  <c:v>62.809771602632303</c:v>
                </c:pt>
                <c:pt idx="370">
                  <c:v>62.876430736421099</c:v>
                </c:pt>
                <c:pt idx="371">
                  <c:v>62.930740926704701</c:v>
                </c:pt>
                <c:pt idx="372">
                  <c:v>62.943078035988698</c:v>
                </c:pt>
                <c:pt idx="373">
                  <c:v>62.968380431351001</c:v>
                </c:pt>
                <c:pt idx="374">
                  <c:v>62.9513384943196</c:v>
                </c:pt>
                <c:pt idx="375">
                  <c:v>62.894403287819799</c:v>
                </c:pt>
                <c:pt idx="376">
                  <c:v>62.823117670876798</c:v>
                </c:pt>
                <c:pt idx="377">
                  <c:v>62.761819372249199</c:v>
                </c:pt>
                <c:pt idx="378">
                  <c:v>62.716878117197197</c:v>
                </c:pt>
                <c:pt idx="379">
                  <c:v>62.6771800635142</c:v>
                </c:pt>
                <c:pt idx="380">
                  <c:v>62.619417093478098</c:v>
                </c:pt>
                <c:pt idx="381">
                  <c:v>62.520483858098302</c:v>
                </c:pt>
                <c:pt idx="382">
                  <c:v>62.368108246487203</c:v>
                </c:pt>
                <c:pt idx="383">
                  <c:v>62.162209765346397</c:v>
                </c:pt>
                <c:pt idx="384">
                  <c:v>61.940940100364301</c:v>
                </c:pt>
                <c:pt idx="385">
                  <c:v>61.7576828808917</c:v>
                </c:pt>
                <c:pt idx="386">
                  <c:v>61.634857068463802</c:v>
                </c:pt>
                <c:pt idx="387">
                  <c:v>61.568920312581298</c:v>
                </c:pt>
                <c:pt idx="388">
                  <c:v>61.545897533582</c:v>
                </c:pt>
                <c:pt idx="389">
                  <c:v>61.5396290695506</c:v>
                </c:pt>
                <c:pt idx="390">
                  <c:v>61.528163632455801</c:v>
                </c:pt>
                <c:pt idx="391">
                  <c:v>61.5101565614737</c:v>
                </c:pt>
                <c:pt idx="392">
                  <c:v>61.481538583190897</c:v>
                </c:pt>
                <c:pt idx="393">
                  <c:v>61.4362438117411</c:v>
                </c:pt>
                <c:pt idx="394">
                  <c:v>61.371486675496499</c:v>
                </c:pt>
                <c:pt idx="395">
                  <c:v>61.285595802006704</c:v>
                </c:pt>
                <c:pt idx="396">
                  <c:v>61.177233400278801</c:v>
                </c:pt>
                <c:pt idx="397">
                  <c:v>61.058980742222602</c:v>
                </c:pt>
                <c:pt idx="398">
                  <c:v>60.932121216918397</c:v>
                </c:pt>
                <c:pt idx="399">
                  <c:v>60.810145367199198</c:v>
                </c:pt>
                <c:pt idx="400">
                  <c:v>60.684854892738201</c:v>
                </c:pt>
                <c:pt idx="401">
                  <c:v>60.544706279634099</c:v>
                </c:pt>
                <c:pt idx="402">
                  <c:v>60.3868059286931</c:v>
                </c:pt>
                <c:pt idx="403">
                  <c:v>60.191236253661998</c:v>
                </c:pt>
                <c:pt idx="404">
                  <c:v>59.971820837570696</c:v>
                </c:pt>
                <c:pt idx="405">
                  <c:v>59.761007532007802</c:v>
                </c:pt>
                <c:pt idx="406">
                  <c:v>59.584771589175503</c:v>
                </c:pt>
                <c:pt idx="407">
                  <c:v>59.451537672398999</c:v>
                </c:pt>
                <c:pt idx="408">
                  <c:v>59.354446400473101</c:v>
                </c:pt>
                <c:pt idx="409">
                  <c:v>59.292372452323399</c:v>
                </c:pt>
                <c:pt idx="410">
                  <c:v>59.2438924145698</c:v>
                </c:pt>
                <c:pt idx="411">
                  <c:v>59.202620726358802</c:v>
                </c:pt>
                <c:pt idx="412">
                  <c:v>59.160185248819602</c:v>
                </c:pt>
                <c:pt idx="413">
                  <c:v>59.124609806924298</c:v>
                </c:pt>
                <c:pt idx="414">
                  <c:v>59.099676621349801</c:v>
                </c:pt>
                <c:pt idx="415">
                  <c:v>59.092762463370597</c:v>
                </c:pt>
                <c:pt idx="416">
                  <c:v>59.110678622193298</c:v>
                </c:pt>
                <c:pt idx="417">
                  <c:v>59.142867333452699</c:v>
                </c:pt>
                <c:pt idx="418">
                  <c:v>59.186072234200303</c:v>
                </c:pt>
                <c:pt idx="419">
                  <c:v>59.241922036328802</c:v>
                </c:pt>
                <c:pt idx="420">
                  <c:v>59.296984284215803</c:v>
                </c:pt>
                <c:pt idx="421">
                  <c:v>59.342000577039002</c:v>
                </c:pt>
                <c:pt idx="422">
                  <c:v>59.348302940193101</c:v>
                </c:pt>
                <c:pt idx="423">
                  <c:v>59.309864092534902</c:v>
                </c:pt>
                <c:pt idx="424">
                  <c:v>59.229001356533303</c:v>
                </c:pt>
                <c:pt idx="425">
                  <c:v>59.124337945988302</c:v>
                </c:pt>
                <c:pt idx="426">
                  <c:v>59.038042695867397</c:v>
                </c:pt>
                <c:pt idx="427">
                  <c:v>58.9894761341315</c:v>
                </c:pt>
                <c:pt idx="428">
                  <c:v>58.983562773442799</c:v>
                </c:pt>
                <c:pt idx="429">
                  <c:v>59.009359328488301</c:v>
                </c:pt>
                <c:pt idx="430">
                  <c:v>59.048509045039303</c:v>
                </c:pt>
                <c:pt idx="431">
                  <c:v>59.096287896063501</c:v>
                </c:pt>
                <c:pt idx="432">
                  <c:v>59.508098668933897</c:v>
                </c:pt>
                <c:pt idx="433">
                  <c:v>60.024652945373099</c:v>
                </c:pt>
                <c:pt idx="434">
                  <c:v>60.3089401182336</c:v>
                </c:pt>
                <c:pt idx="435">
                  <c:v>60.429328659219003</c:v>
                </c:pt>
                <c:pt idx="436">
                  <c:v>60.329979763491799</c:v>
                </c:pt>
                <c:pt idx="437">
                  <c:v>60.0432214610248</c:v>
                </c:pt>
                <c:pt idx="438">
                  <c:v>59.842845912641998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92-4758-A10F-5B04B780EF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38"/>
              <c:layout/>
              <c:spPr/>
              <c:txPr>
                <a:bodyPr/>
                <a:lstStyle/>
                <a:p>
                  <a:pPr>
                    <a:defRPr sz="900">
                      <a:solidFill>
                        <a:srgbClr val="77797C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92-4758-A10F-5B04B780E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Sheet1!$A$2:$A$440</c:f>
              <c:numCache>
                <c:formatCode>[$-409]mmm\-yy;@</c:formatCode>
                <c:ptCount val="439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</c:numCache>
            </c:numRef>
          </c:cat>
          <c:val>
            <c:numRef>
              <c:f>Sheet1!$C$2:$C$440</c:f>
              <c:numCache>
                <c:formatCode>0.0</c:formatCode>
                <c:ptCount val="439"/>
                <c:pt idx="0">
                  <c:v>64</c:v>
                </c:pt>
                <c:pt idx="1">
                  <c:v>64</c:v>
                </c:pt>
                <c:pt idx="2">
                  <c:v>63.7</c:v>
                </c:pt>
                <c:pt idx="3">
                  <c:v>63.8</c:v>
                </c:pt>
                <c:pt idx="4">
                  <c:v>63.9</c:v>
                </c:pt>
                <c:pt idx="5">
                  <c:v>63.7</c:v>
                </c:pt>
                <c:pt idx="6">
                  <c:v>63.8</c:v>
                </c:pt>
                <c:pt idx="7">
                  <c:v>63.7</c:v>
                </c:pt>
                <c:pt idx="8">
                  <c:v>63.6</c:v>
                </c:pt>
                <c:pt idx="9">
                  <c:v>63.7</c:v>
                </c:pt>
                <c:pt idx="10">
                  <c:v>63.8</c:v>
                </c:pt>
                <c:pt idx="11">
                  <c:v>63.6</c:v>
                </c:pt>
                <c:pt idx="12">
                  <c:v>63.9</c:v>
                </c:pt>
                <c:pt idx="13">
                  <c:v>63.9</c:v>
                </c:pt>
                <c:pt idx="14">
                  <c:v>64.099999999999895</c:v>
                </c:pt>
                <c:pt idx="15">
                  <c:v>64.2</c:v>
                </c:pt>
                <c:pt idx="16">
                  <c:v>64.3</c:v>
                </c:pt>
                <c:pt idx="17">
                  <c:v>63.7</c:v>
                </c:pt>
                <c:pt idx="18">
                  <c:v>63.8</c:v>
                </c:pt>
                <c:pt idx="19">
                  <c:v>63.8</c:v>
                </c:pt>
                <c:pt idx="20">
                  <c:v>63.5</c:v>
                </c:pt>
                <c:pt idx="21">
                  <c:v>63.8</c:v>
                </c:pt>
                <c:pt idx="22">
                  <c:v>63.9</c:v>
                </c:pt>
                <c:pt idx="23">
                  <c:v>63.6</c:v>
                </c:pt>
                <c:pt idx="24">
                  <c:v>63.7</c:v>
                </c:pt>
                <c:pt idx="25">
                  <c:v>63.8</c:v>
                </c:pt>
                <c:pt idx="26">
                  <c:v>63.8</c:v>
                </c:pt>
                <c:pt idx="27">
                  <c:v>63.9</c:v>
                </c:pt>
                <c:pt idx="28">
                  <c:v>64.2</c:v>
                </c:pt>
                <c:pt idx="29">
                  <c:v>63.9</c:v>
                </c:pt>
                <c:pt idx="30">
                  <c:v>64</c:v>
                </c:pt>
                <c:pt idx="31">
                  <c:v>64.099999999999895</c:v>
                </c:pt>
                <c:pt idx="32">
                  <c:v>64.099999999999895</c:v>
                </c:pt>
                <c:pt idx="33">
                  <c:v>64.099999999999895</c:v>
                </c:pt>
                <c:pt idx="34">
                  <c:v>64.2</c:v>
                </c:pt>
                <c:pt idx="35">
                  <c:v>64.099999999999895</c:v>
                </c:pt>
                <c:pt idx="36">
                  <c:v>63.9</c:v>
                </c:pt>
                <c:pt idx="37">
                  <c:v>63.8</c:v>
                </c:pt>
                <c:pt idx="38">
                  <c:v>63.7</c:v>
                </c:pt>
                <c:pt idx="39">
                  <c:v>63.8</c:v>
                </c:pt>
                <c:pt idx="40">
                  <c:v>63.7</c:v>
                </c:pt>
                <c:pt idx="41">
                  <c:v>64.3</c:v>
                </c:pt>
                <c:pt idx="42">
                  <c:v>64.099999999999895</c:v>
                </c:pt>
                <c:pt idx="43">
                  <c:v>64.3</c:v>
                </c:pt>
                <c:pt idx="44">
                  <c:v>64.3</c:v>
                </c:pt>
                <c:pt idx="45">
                  <c:v>64</c:v>
                </c:pt>
                <c:pt idx="46">
                  <c:v>64.099999999999895</c:v>
                </c:pt>
                <c:pt idx="47">
                  <c:v>64.099999999999895</c:v>
                </c:pt>
                <c:pt idx="48">
                  <c:v>63.9</c:v>
                </c:pt>
                <c:pt idx="49">
                  <c:v>64.099999999999895</c:v>
                </c:pt>
                <c:pt idx="50">
                  <c:v>64.099999999999895</c:v>
                </c:pt>
                <c:pt idx="51">
                  <c:v>64.3</c:v>
                </c:pt>
                <c:pt idx="52">
                  <c:v>64.5</c:v>
                </c:pt>
                <c:pt idx="53">
                  <c:v>64.599999999999895</c:v>
                </c:pt>
                <c:pt idx="54">
                  <c:v>64.599999999999895</c:v>
                </c:pt>
                <c:pt idx="55">
                  <c:v>64.400000000000006</c:v>
                </c:pt>
                <c:pt idx="56">
                  <c:v>64.400000000000006</c:v>
                </c:pt>
                <c:pt idx="57">
                  <c:v>64.400000000000006</c:v>
                </c:pt>
                <c:pt idx="58">
                  <c:v>64.5</c:v>
                </c:pt>
                <c:pt idx="59">
                  <c:v>64.599999999999895</c:v>
                </c:pt>
                <c:pt idx="60">
                  <c:v>64.7</c:v>
                </c:pt>
                <c:pt idx="61">
                  <c:v>64.7</c:v>
                </c:pt>
                <c:pt idx="62">
                  <c:v>64.900000000000006</c:v>
                </c:pt>
                <c:pt idx="63">
                  <c:v>64.900000000000006</c:v>
                </c:pt>
                <c:pt idx="64">
                  <c:v>64.8</c:v>
                </c:pt>
                <c:pt idx="65">
                  <c:v>64.599999999999895</c:v>
                </c:pt>
                <c:pt idx="66">
                  <c:v>64.7</c:v>
                </c:pt>
                <c:pt idx="67">
                  <c:v>64.599999999999895</c:v>
                </c:pt>
                <c:pt idx="68">
                  <c:v>64.900000000000006</c:v>
                </c:pt>
                <c:pt idx="69">
                  <c:v>65</c:v>
                </c:pt>
                <c:pt idx="70">
                  <c:v>64.900000000000006</c:v>
                </c:pt>
                <c:pt idx="71">
                  <c:v>65</c:v>
                </c:pt>
                <c:pt idx="72">
                  <c:v>64.900000000000006</c:v>
                </c:pt>
                <c:pt idx="73">
                  <c:v>65</c:v>
                </c:pt>
                <c:pt idx="74">
                  <c:v>65.099999999999895</c:v>
                </c:pt>
                <c:pt idx="75">
                  <c:v>65.099999999999895</c:v>
                </c:pt>
                <c:pt idx="76">
                  <c:v>65.2</c:v>
                </c:pt>
                <c:pt idx="77">
                  <c:v>65.400000000000006</c:v>
                </c:pt>
                <c:pt idx="78">
                  <c:v>65.400000000000006</c:v>
                </c:pt>
                <c:pt idx="79">
                  <c:v>65.3</c:v>
                </c:pt>
                <c:pt idx="80">
                  <c:v>65.400000000000006</c:v>
                </c:pt>
                <c:pt idx="81">
                  <c:v>65.400000000000006</c:v>
                </c:pt>
                <c:pt idx="82">
                  <c:v>65.400000000000006</c:v>
                </c:pt>
                <c:pt idx="83">
                  <c:v>65.3</c:v>
                </c:pt>
                <c:pt idx="84">
                  <c:v>65.400000000000006</c:v>
                </c:pt>
                <c:pt idx="85">
                  <c:v>65.5</c:v>
                </c:pt>
                <c:pt idx="86">
                  <c:v>65.5</c:v>
                </c:pt>
                <c:pt idx="87">
                  <c:v>65.400000000000006</c:v>
                </c:pt>
                <c:pt idx="88">
                  <c:v>65.7</c:v>
                </c:pt>
                <c:pt idx="89">
                  <c:v>65.5</c:v>
                </c:pt>
                <c:pt idx="90">
                  <c:v>65.599999999999895</c:v>
                </c:pt>
                <c:pt idx="91">
                  <c:v>65.7</c:v>
                </c:pt>
                <c:pt idx="92">
                  <c:v>65.5</c:v>
                </c:pt>
                <c:pt idx="93">
                  <c:v>65.7</c:v>
                </c:pt>
                <c:pt idx="94">
                  <c:v>65.7</c:v>
                </c:pt>
                <c:pt idx="95">
                  <c:v>65.7</c:v>
                </c:pt>
                <c:pt idx="96">
                  <c:v>65.799999999999898</c:v>
                </c:pt>
                <c:pt idx="97">
                  <c:v>65.900000000000006</c:v>
                </c:pt>
                <c:pt idx="98">
                  <c:v>65.7</c:v>
                </c:pt>
                <c:pt idx="99">
                  <c:v>65.799999999999898</c:v>
                </c:pt>
                <c:pt idx="100">
                  <c:v>65.7</c:v>
                </c:pt>
                <c:pt idx="101">
                  <c:v>65.799999999999898</c:v>
                </c:pt>
                <c:pt idx="102">
                  <c:v>65.900000000000006</c:v>
                </c:pt>
                <c:pt idx="103">
                  <c:v>66.099999999999895</c:v>
                </c:pt>
                <c:pt idx="104">
                  <c:v>65.900000000000006</c:v>
                </c:pt>
                <c:pt idx="105">
                  <c:v>66</c:v>
                </c:pt>
                <c:pt idx="106">
                  <c:v>66.2</c:v>
                </c:pt>
                <c:pt idx="107">
                  <c:v>66.099999999999895</c:v>
                </c:pt>
                <c:pt idx="108">
                  <c:v>66.5</c:v>
                </c:pt>
                <c:pt idx="109">
                  <c:v>66.299999999999898</c:v>
                </c:pt>
                <c:pt idx="110">
                  <c:v>66.299999999999898</c:v>
                </c:pt>
                <c:pt idx="111">
                  <c:v>66.400000000000006</c:v>
                </c:pt>
                <c:pt idx="112">
                  <c:v>66.299999999999898</c:v>
                </c:pt>
                <c:pt idx="113">
                  <c:v>66.5</c:v>
                </c:pt>
                <c:pt idx="114">
                  <c:v>66.5</c:v>
                </c:pt>
                <c:pt idx="115">
                  <c:v>66.5</c:v>
                </c:pt>
                <c:pt idx="116">
                  <c:v>66.400000000000006</c:v>
                </c:pt>
                <c:pt idx="117">
                  <c:v>66.5</c:v>
                </c:pt>
                <c:pt idx="118">
                  <c:v>66.599999999999895</c:v>
                </c:pt>
                <c:pt idx="119">
                  <c:v>66.5</c:v>
                </c:pt>
                <c:pt idx="120">
                  <c:v>66.799999999999898</c:v>
                </c:pt>
                <c:pt idx="121">
                  <c:v>66.7</c:v>
                </c:pt>
                <c:pt idx="122">
                  <c:v>66.7</c:v>
                </c:pt>
                <c:pt idx="123">
                  <c:v>66.599999999999895</c:v>
                </c:pt>
                <c:pt idx="124">
                  <c:v>66.599999999999895</c:v>
                </c:pt>
                <c:pt idx="125">
                  <c:v>66.400000000000006</c:v>
                </c:pt>
                <c:pt idx="126">
                  <c:v>66.5</c:v>
                </c:pt>
                <c:pt idx="127">
                  <c:v>66.5</c:v>
                </c:pt>
                <c:pt idx="128">
                  <c:v>66.400000000000006</c:v>
                </c:pt>
                <c:pt idx="129">
                  <c:v>66.400000000000006</c:v>
                </c:pt>
                <c:pt idx="130">
                  <c:v>66.400000000000006</c:v>
                </c:pt>
                <c:pt idx="131">
                  <c:v>66.400000000000006</c:v>
                </c:pt>
                <c:pt idx="132">
                  <c:v>66.2</c:v>
                </c:pt>
                <c:pt idx="133">
                  <c:v>66.2</c:v>
                </c:pt>
                <c:pt idx="134">
                  <c:v>66.299999999999898</c:v>
                </c:pt>
                <c:pt idx="135">
                  <c:v>66.400000000000006</c:v>
                </c:pt>
                <c:pt idx="136">
                  <c:v>66.2</c:v>
                </c:pt>
                <c:pt idx="137">
                  <c:v>66.2</c:v>
                </c:pt>
                <c:pt idx="138">
                  <c:v>66.099999999999895</c:v>
                </c:pt>
                <c:pt idx="139">
                  <c:v>66</c:v>
                </c:pt>
                <c:pt idx="140">
                  <c:v>66.2</c:v>
                </c:pt>
                <c:pt idx="141">
                  <c:v>66.099999999999895</c:v>
                </c:pt>
                <c:pt idx="142">
                  <c:v>66.099999999999895</c:v>
                </c:pt>
                <c:pt idx="143">
                  <c:v>66</c:v>
                </c:pt>
                <c:pt idx="144">
                  <c:v>66.299999999999898</c:v>
                </c:pt>
                <c:pt idx="145">
                  <c:v>66.2</c:v>
                </c:pt>
                <c:pt idx="146">
                  <c:v>66.400000000000006</c:v>
                </c:pt>
                <c:pt idx="147">
                  <c:v>66.5</c:v>
                </c:pt>
                <c:pt idx="148">
                  <c:v>66.599999999999895</c:v>
                </c:pt>
                <c:pt idx="149">
                  <c:v>66.7</c:v>
                </c:pt>
                <c:pt idx="150">
                  <c:v>66.7</c:v>
                </c:pt>
                <c:pt idx="151">
                  <c:v>66.599999999999895</c:v>
                </c:pt>
                <c:pt idx="152">
                  <c:v>66.5</c:v>
                </c:pt>
                <c:pt idx="153">
                  <c:v>66.2</c:v>
                </c:pt>
                <c:pt idx="154">
                  <c:v>66.299999999999898</c:v>
                </c:pt>
                <c:pt idx="155">
                  <c:v>66.299999999999898</c:v>
                </c:pt>
                <c:pt idx="156">
                  <c:v>66.2</c:v>
                </c:pt>
                <c:pt idx="157">
                  <c:v>66.2</c:v>
                </c:pt>
                <c:pt idx="158">
                  <c:v>66.2</c:v>
                </c:pt>
                <c:pt idx="159">
                  <c:v>66.099999999999895</c:v>
                </c:pt>
                <c:pt idx="160">
                  <c:v>66.400000000000006</c:v>
                </c:pt>
                <c:pt idx="161">
                  <c:v>66.5</c:v>
                </c:pt>
                <c:pt idx="162">
                  <c:v>66.400000000000006</c:v>
                </c:pt>
                <c:pt idx="163">
                  <c:v>66.400000000000006</c:v>
                </c:pt>
                <c:pt idx="164">
                  <c:v>66.2</c:v>
                </c:pt>
                <c:pt idx="165">
                  <c:v>66.299999999999898</c:v>
                </c:pt>
                <c:pt idx="166">
                  <c:v>66.299999999999898</c:v>
                </c:pt>
                <c:pt idx="167">
                  <c:v>66.400000000000006</c:v>
                </c:pt>
                <c:pt idx="168">
                  <c:v>66.599999999999895</c:v>
                </c:pt>
                <c:pt idx="169">
                  <c:v>66.599999999999895</c:v>
                </c:pt>
                <c:pt idx="170">
                  <c:v>66.5</c:v>
                </c:pt>
                <c:pt idx="171">
                  <c:v>66.5</c:v>
                </c:pt>
                <c:pt idx="172">
                  <c:v>66.599999999999895</c:v>
                </c:pt>
                <c:pt idx="173">
                  <c:v>66.400000000000006</c:v>
                </c:pt>
                <c:pt idx="174">
                  <c:v>66.400000000000006</c:v>
                </c:pt>
                <c:pt idx="175">
                  <c:v>66.599999999999895</c:v>
                </c:pt>
                <c:pt idx="176">
                  <c:v>66.599999999999895</c:v>
                </c:pt>
                <c:pt idx="177">
                  <c:v>66.7</c:v>
                </c:pt>
                <c:pt idx="178">
                  <c:v>66.7</c:v>
                </c:pt>
                <c:pt idx="179">
                  <c:v>66.7</c:v>
                </c:pt>
                <c:pt idx="180">
                  <c:v>66.799999999999898</c:v>
                </c:pt>
                <c:pt idx="181">
                  <c:v>66.799999999999898</c:v>
                </c:pt>
                <c:pt idx="182">
                  <c:v>66.7</c:v>
                </c:pt>
                <c:pt idx="183">
                  <c:v>66.900000000000006</c:v>
                </c:pt>
                <c:pt idx="184">
                  <c:v>66.5</c:v>
                </c:pt>
                <c:pt idx="185">
                  <c:v>66.5</c:v>
                </c:pt>
                <c:pt idx="186">
                  <c:v>66.599999999999895</c:v>
                </c:pt>
                <c:pt idx="187">
                  <c:v>66.599999999999895</c:v>
                </c:pt>
                <c:pt idx="188">
                  <c:v>66.599999999999895</c:v>
                </c:pt>
                <c:pt idx="189">
                  <c:v>66.599999999999895</c:v>
                </c:pt>
                <c:pt idx="190">
                  <c:v>66.5</c:v>
                </c:pt>
                <c:pt idx="191">
                  <c:v>66.400000000000006</c:v>
                </c:pt>
                <c:pt idx="192">
                  <c:v>66.400000000000006</c:v>
                </c:pt>
                <c:pt idx="193">
                  <c:v>66.599999999999895</c:v>
                </c:pt>
                <c:pt idx="194">
                  <c:v>66.599999999999895</c:v>
                </c:pt>
                <c:pt idx="195">
                  <c:v>66.7</c:v>
                </c:pt>
                <c:pt idx="196">
                  <c:v>66.7</c:v>
                </c:pt>
                <c:pt idx="197">
                  <c:v>66.7</c:v>
                </c:pt>
                <c:pt idx="198">
                  <c:v>66.900000000000006</c:v>
                </c:pt>
                <c:pt idx="199">
                  <c:v>66.7</c:v>
                </c:pt>
                <c:pt idx="200">
                  <c:v>66.900000000000006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66.900000000000006</c:v>
                </c:pt>
                <c:pt idx="206">
                  <c:v>67.099999999999895</c:v>
                </c:pt>
                <c:pt idx="207">
                  <c:v>67.099999999999895</c:v>
                </c:pt>
                <c:pt idx="208">
                  <c:v>67.099999999999895</c:v>
                </c:pt>
                <c:pt idx="209">
                  <c:v>67.099999999999895</c:v>
                </c:pt>
                <c:pt idx="210">
                  <c:v>67.2</c:v>
                </c:pt>
                <c:pt idx="211">
                  <c:v>67.2</c:v>
                </c:pt>
                <c:pt idx="212">
                  <c:v>67.099999999999895</c:v>
                </c:pt>
                <c:pt idx="213">
                  <c:v>67.099999999999895</c:v>
                </c:pt>
                <c:pt idx="214">
                  <c:v>67.2</c:v>
                </c:pt>
                <c:pt idx="215">
                  <c:v>67.2</c:v>
                </c:pt>
                <c:pt idx="216">
                  <c:v>67.099999999999895</c:v>
                </c:pt>
                <c:pt idx="217">
                  <c:v>67.099999999999895</c:v>
                </c:pt>
                <c:pt idx="218">
                  <c:v>67.099999999999895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67.2</c:v>
                </c:pt>
                <c:pt idx="225">
                  <c:v>67.2</c:v>
                </c:pt>
                <c:pt idx="226">
                  <c:v>67.099999999999895</c:v>
                </c:pt>
                <c:pt idx="227">
                  <c:v>67.2</c:v>
                </c:pt>
                <c:pt idx="228">
                  <c:v>67.2</c:v>
                </c:pt>
                <c:pt idx="229">
                  <c:v>67.2</c:v>
                </c:pt>
                <c:pt idx="230">
                  <c:v>67</c:v>
                </c:pt>
                <c:pt idx="231">
                  <c:v>67.099999999999895</c:v>
                </c:pt>
                <c:pt idx="232">
                  <c:v>67.099999999999895</c:v>
                </c:pt>
                <c:pt idx="233">
                  <c:v>67.099999999999895</c:v>
                </c:pt>
                <c:pt idx="234">
                  <c:v>67.099999999999895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67.099999999999895</c:v>
                </c:pt>
                <c:pt idx="239">
                  <c:v>67.099999999999895</c:v>
                </c:pt>
                <c:pt idx="240">
                  <c:v>67.299999999999898</c:v>
                </c:pt>
                <c:pt idx="241">
                  <c:v>67.299999999999898</c:v>
                </c:pt>
                <c:pt idx="242">
                  <c:v>67.299999999999898</c:v>
                </c:pt>
                <c:pt idx="243">
                  <c:v>67.299999999999898</c:v>
                </c:pt>
                <c:pt idx="244">
                  <c:v>67.099999999999895</c:v>
                </c:pt>
                <c:pt idx="245">
                  <c:v>67.099999999999895</c:v>
                </c:pt>
                <c:pt idx="246">
                  <c:v>66.900000000000006</c:v>
                </c:pt>
                <c:pt idx="247">
                  <c:v>66.900000000000006</c:v>
                </c:pt>
                <c:pt idx="248">
                  <c:v>66.900000000000006</c:v>
                </c:pt>
                <c:pt idx="249">
                  <c:v>66.799999999999898</c:v>
                </c:pt>
                <c:pt idx="250">
                  <c:v>66.900000000000006</c:v>
                </c:pt>
                <c:pt idx="251">
                  <c:v>67</c:v>
                </c:pt>
                <c:pt idx="252">
                  <c:v>67.2</c:v>
                </c:pt>
                <c:pt idx="253">
                  <c:v>67.099999999999895</c:v>
                </c:pt>
                <c:pt idx="254">
                  <c:v>67.2</c:v>
                </c:pt>
                <c:pt idx="255">
                  <c:v>66.900000000000006</c:v>
                </c:pt>
                <c:pt idx="256">
                  <c:v>66.7</c:v>
                </c:pt>
                <c:pt idx="257">
                  <c:v>66.7</c:v>
                </c:pt>
                <c:pt idx="258">
                  <c:v>66.799999999999898</c:v>
                </c:pt>
                <c:pt idx="259">
                  <c:v>66.5</c:v>
                </c:pt>
                <c:pt idx="260">
                  <c:v>66.799999999999898</c:v>
                </c:pt>
                <c:pt idx="261">
                  <c:v>66.7</c:v>
                </c:pt>
                <c:pt idx="262">
                  <c:v>66.7</c:v>
                </c:pt>
                <c:pt idx="263">
                  <c:v>66.7</c:v>
                </c:pt>
                <c:pt idx="264">
                  <c:v>66.5</c:v>
                </c:pt>
                <c:pt idx="265">
                  <c:v>66.799999999999898</c:v>
                </c:pt>
                <c:pt idx="266">
                  <c:v>66.599999999999895</c:v>
                </c:pt>
                <c:pt idx="267">
                  <c:v>66.7</c:v>
                </c:pt>
                <c:pt idx="268">
                  <c:v>66.7</c:v>
                </c:pt>
                <c:pt idx="269">
                  <c:v>66.599999999999895</c:v>
                </c:pt>
                <c:pt idx="270">
                  <c:v>66.5</c:v>
                </c:pt>
                <c:pt idx="271">
                  <c:v>66.599999999999895</c:v>
                </c:pt>
                <c:pt idx="272">
                  <c:v>66.7</c:v>
                </c:pt>
                <c:pt idx="273">
                  <c:v>66.599999999999895</c:v>
                </c:pt>
                <c:pt idx="274">
                  <c:v>66.400000000000006</c:v>
                </c:pt>
                <c:pt idx="275">
                  <c:v>66.299999999999898</c:v>
                </c:pt>
                <c:pt idx="276">
                  <c:v>66.400000000000006</c:v>
                </c:pt>
                <c:pt idx="277">
                  <c:v>66.400000000000006</c:v>
                </c:pt>
                <c:pt idx="278">
                  <c:v>66.299999999999898</c:v>
                </c:pt>
                <c:pt idx="279">
                  <c:v>66.400000000000006</c:v>
                </c:pt>
                <c:pt idx="280">
                  <c:v>66.400000000000006</c:v>
                </c:pt>
                <c:pt idx="281">
                  <c:v>66.5</c:v>
                </c:pt>
                <c:pt idx="282">
                  <c:v>66.2</c:v>
                </c:pt>
                <c:pt idx="283">
                  <c:v>66.099999999999895</c:v>
                </c:pt>
                <c:pt idx="284">
                  <c:v>66.099999999999895</c:v>
                </c:pt>
                <c:pt idx="285">
                  <c:v>66.099999999999895</c:v>
                </c:pt>
                <c:pt idx="286">
                  <c:v>66.099999999999895</c:v>
                </c:pt>
                <c:pt idx="287">
                  <c:v>65.900000000000006</c:v>
                </c:pt>
                <c:pt idx="288">
                  <c:v>66.099999999999895</c:v>
                </c:pt>
                <c:pt idx="289">
                  <c:v>66</c:v>
                </c:pt>
                <c:pt idx="290">
                  <c:v>66</c:v>
                </c:pt>
                <c:pt idx="291">
                  <c:v>65.900000000000006</c:v>
                </c:pt>
                <c:pt idx="292">
                  <c:v>66</c:v>
                </c:pt>
                <c:pt idx="293">
                  <c:v>66.099999999999895</c:v>
                </c:pt>
                <c:pt idx="294">
                  <c:v>66.099999999999895</c:v>
                </c:pt>
                <c:pt idx="295">
                  <c:v>66</c:v>
                </c:pt>
                <c:pt idx="296">
                  <c:v>65.799999999999898</c:v>
                </c:pt>
                <c:pt idx="297">
                  <c:v>65.900000000000006</c:v>
                </c:pt>
                <c:pt idx="298">
                  <c:v>66</c:v>
                </c:pt>
                <c:pt idx="299">
                  <c:v>65.900000000000006</c:v>
                </c:pt>
                <c:pt idx="300">
                  <c:v>65.799999999999898</c:v>
                </c:pt>
                <c:pt idx="301">
                  <c:v>65.900000000000006</c:v>
                </c:pt>
                <c:pt idx="302">
                  <c:v>65.900000000000006</c:v>
                </c:pt>
                <c:pt idx="303">
                  <c:v>66.099999999999895</c:v>
                </c:pt>
                <c:pt idx="304">
                  <c:v>66.099999999999895</c:v>
                </c:pt>
                <c:pt idx="305">
                  <c:v>66.099999999999895</c:v>
                </c:pt>
                <c:pt idx="306">
                  <c:v>66.099999999999895</c:v>
                </c:pt>
                <c:pt idx="307">
                  <c:v>66.2</c:v>
                </c:pt>
                <c:pt idx="308">
                  <c:v>66.099999999999895</c:v>
                </c:pt>
                <c:pt idx="309">
                  <c:v>66.099999999999895</c:v>
                </c:pt>
                <c:pt idx="310">
                  <c:v>66</c:v>
                </c:pt>
                <c:pt idx="311">
                  <c:v>66</c:v>
                </c:pt>
                <c:pt idx="312">
                  <c:v>66</c:v>
                </c:pt>
                <c:pt idx="313">
                  <c:v>66.099999999999895</c:v>
                </c:pt>
                <c:pt idx="314">
                  <c:v>66.2</c:v>
                </c:pt>
                <c:pt idx="315">
                  <c:v>66.099999999999895</c:v>
                </c:pt>
                <c:pt idx="316">
                  <c:v>66.099999999999895</c:v>
                </c:pt>
                <c:pt idx="317">
                  <c:v>66.2</c:v>
                </c:pt>
                <c:pt idx="318">
                  <c:v>66.099999999999895</c:v>
                </c:pt>
                <c:pt idx="319">
                  <c:v>66.2</c:v>
                </c:pt>
                <c:pt idx="320">
                  <c:v>66.099999999999895</c:v>
                </c:pt>
                <c:pt idx="321">
                  <c:v>66.2</c:v>
                </c:pt>
                <c:pt idx="322">
                  <c:v>66.299999999999898</c:v>
                </c:pt>
                <c:pt idx="323">
                  <c:v>66.400000000000006</c:v>
                </c:pt>
                <c:pt idx="324">
                  <c:v>66.400000000000006</c:v>
                </c:pt>
                <c:pt idx="325">
                  <c:v>66.299999999999898</c:v>
                </c:pt>
                <c:pt idx="326">
                  <c:v>66.2</c:v>
                </c:pt>
                <c:pt idx="327">
                  <c:v>65.900000000000006</c:v>
                </c:pt>
                <c:pt idx="328">
                  <c:v>66</c:v>
                </c:pt>
                <c:pt idx="329">
                  <c:v>66</c:v>
                </c:pt>
                <c:pt idx="330">
                  <c:v>66</c:v>
                </c:pt>
                <c:pt idx="331">
                  <c:v>65.799999999999898</c:v>
                </c:pt>
                <c:pt idx="332">
                  <c:v>66</c:v>
                </c:pt>
                <c:pt idx="333">
                  <c:v>65.799999999999898</c:v>
                </c:pt>
                <c:pt idx="334">
                  <c:v>66</c:v>
                </c:pt>
                <c:pt idx="335">
                  <c:v>66</c:v>
                </c:pt>
                <c:pt idx="336">
                  <c:v>66.2</c:v>
                </c:pt>
                <c:pt idx="337">
                  <c:v>66</c:v>
                </c:pt>
                <c:pt idx="338">
                  <c:v>66.099999999999895</c:v>
                </c:pt>
                <c:pt idx="339">
                  <c:v>65.900000000000006</c:v>
                </c:pt>
                <c:pt idx="340">
                  <c:v>66.099999999999895</c:v>
                </c:pt>
                <c:pt idx="341">
                  <c:v>66.099999999999895</c:v>
                </c:pt>
                <c:pt idx="342">
                  <c:v>66.099999999999895</c:v>
                </c:pt>
                <c:pt idx="343">
                  <c:v>66.099999999999895</c:v>
                </c:pt>
                <c:pt idx="344">
                  <c:v>66</c:v>
                </c:pt>
                <c:pt idx="345">
                  <c:v>66</c:v>
                </c:pt>
                <c:pt idx="346">
                  <c:v>65.900000000000006</c:v>
                </c:pt>
                <c:pt idx="347">
                  <c:v>65.799999999999898</c:v>
                </c:pt>
                <c:pt idx="348">
                  <c:v>65.7</c:v>
                </c:pt>
                <c:pt idx="349">
                  <c:v>65.799999999999898</c:v>
                </c:pt>
                <c:pt idx="350">
                  <c:v>65.599999999999895</c:v>
                </c:pt>
                <c:pt idx="351">
                  <c:v>65.7</c:v>
                </c:pt>
                <c:pt idx="352">
                  <c:v>65.7</c:v>
                </c:pt>
                <c:pt idx="353">
                  <c:v>65.7</c:v>
                </c:pt>
                <c:pt idx="354">
                  <c:v>65.5</c:v>
                </c:pt>
                <c:pt idx="355">
                  <c:v>65.400000000000006</c:v>
                </c:pt>
                <c:pt idx="356">
                  <c:v>65.099999999999895</c:v>
                </c:pt>
                <c:pt idx="357">
                  <c:v>65</c:v>
                </c:pt>
                <c:pt idx="358">
                  <c:v>65</c:v>
                </c:pt>
                <c:pt idx="359">
                  <c:v>64.599999999999895</c:v>
                </c:pt>
                <c:pt idx="360">
                  <c:v>64.8</c:v>
                </c:pt>
                <c:pt idx="361">
                  <c:v>64.900000000000006</c:v>
                </c:pt>
                <c:pt idx="362">
                  <c:v>64.900000000000006</c:v>
                </c:pt>
                <c:pt idx="363">
                  <c:v>65.2</c:v>
                </c:pt>
                <c:pt idx="364">
                  <c:v>64.900000000000006</c:v>
                </c:pt>
                <c:pt idx="365">
                  <c:v>64.599999999999895</c:v>
                </c:pt>
                <c:pt idx="366">
                  <c:v>64.599999999999895</c:v>
                </c:pt>
                <c:pt idx="367">
                  <c:v>64.7</c:v>
                </c:pt>
                <c:pt idx="368">
                  <c:v>64.599999999999895</c:v>
                </c:pt>
                <c:pt idx="369">
                  <c:v>64.400000000000006</c:v>
                </c:pt>
                <c:pt idx="370">
                  <c:v>64.599999999999895</c:v>
                </c:pt>
                <c:pt idx="371">
                  <c:v>64.3</c:v>
                </c:pt>
                <c:pt idx="372">
                  <c:v>64.2</c:v>
                </c:pt>
                <c:pt idx="373">
                  <c:v>64.099999999999895</c:v>
                </c:pt>
                <c:pt idx="374">
                  <c:v>64.2</c:v>
                </c:pt>
                <c:pt idx="375">
                  <c:v>64.2</c:v>
                </c:pt>
                <c:pt idx="376">
                  <c:v>64.099999999999895</c:v>
                </c:pt>
                <c:pt idx="377">
                  <c:v>64</c:v>
                </c:pt>
                <c:pt idx="378">
                  <c:v>64</c:v>
                </c:pt>
                <c:pt idx="379">
                  <c:v>64.099999999999895</c:v>
                </c:pt>
                <c:pt idx="380">
                  <c:v>64.2</c:v>
                </c:pt>
                <c:pt idx="381">
                  <c:v>64.099999999999895</c:v>
                </c:pt>
                <c:pt idx="382">
                  <c:v>64.099999999999895</c:v>
                </c:pt>
                <c:pt idx="383">
                  <c:v>64</c:v>
                </c:pt>
                <c:pt idx="384">
                  <c:v>63.7</c:v>
                </c:pt>
                <c:pt idx="385">
                  <c:v>63.8</c:v>
                </c:pt>
                <c:pt idx="386">
                  <c:v>63.8</c:v>
                </c:pt>
                <c:pt idx="387">
                  <c:v>63.7</c:v>
                </c:pt>
                <c:pt idx="388">
                  <c:v>63.7</c:v>
                </c:pt>
                <c:pt idx="389">
                  <c:v>63.8</c:v>
                </c:pt>
                <c:pt idx="390">
                  <c:v>63.7</c:v>
                </c:pt>
                <c:pt idx="391">
                  <c:v>63.5</c:v>
                </c:pt>
                <c:pt idx="392">
                  <c:v>63.7</c:v>
                </c:pt>
                <c:pt idx="393">
                  <c:v>63.8</c:v>
                </c:pt>
                <c:pt idx="394">
                  <c:v>63.6</c:v>
                </c:pt>
                <c:pt idx="395">
                  <c:v>63.7</c:v>
                </c:pt>
                <c:pt idx="396">
                  <c:v>63.6</c:v>
                </c:pt>
                <c:pt idx="397">
                  <c:v>63.4</c:v>
                </c:pt>
                <c:pt idx="398">
                  <c:v>63.3</c:v>
                </c:pt>
                <c:pt idx="399">
                  <c:v>63.4</c:v>
                </c:pt>
                <c:pt idx="400">
                  <c:v>63.4</c:v>
                </c:pt>
                <c:pt idx="401">
                  <c:v>63.4</c:v>
                </c:pt>
                <c:pt idx="402">
                  <c:v>63.3</c:v>
                </c:pt>
                <c:pt idx="403">
                  <c:v>63.2</c:v>
                </c:pt>
                <c:pt idx="404">
                  <c:v>63.3</c:v>
                </c:pt>
                <c:pt idx="405">
                  <c:v>62.8</c:v>
                </c:pt>
                <c:pt idx="406">
                  <c:v>63</c:v>
                </c:pt>
                <c:pt idx="407">
                  <c:v>62.9</c:v>
                </c:pt>
                <c:pt idx="408">
                  <c:v>62.9</c:v>
                </c:pt>
                <c:pt idx="409">
                  <c:v>63</c:v>
                </c:pt>
                <c:pt idx="410">
                  <c:v>63.2</c:v>
                </c:pt>
                <c:pt idx="411">
                  <c:v>62.8</c:v>
                </c:pt>
                <c:pt idx="412">
                  <c:v>62.8</c:v>
                </c:pt>
                <c:pt idx="413">
                  <c:v>62.8</c:v>
                </c:pt>
                <c:pt idx="414">
                  <c:v>62.9</c:v>
                </c:pt>
                <c:pt idx="415">
                  <c:v>62.9</c:v>
                </c:pt>
                <c:pt idx="416">
                  <c:v>62.8</c:v>
                </c:pt>
                <c:pt idx="417">
                  <c:v>62.9</c:v>
                </c:pt>
                <c:pt idx="418">
                  <c:v>62.9</c:v>
                </c:pt>
                <c:pt idx="419">
                  <c:v>62.7</c:v>
                </c:pt>
                <c:pt idx="420">
                  <c:v>62.9</c:v>
                </c:pt>
                <c:pt idx="421">
                  <c:v>62.8</c:v>
                </c:pt>
                <c:pt idx="422">
                  <c:v>62.7</c:v>
                </c:pt>
                <c:pt idx="423">
                  <c:v>62.7</c:v>
                </c:pt>
                <c:pt idx="424">
                  <c:v>62.8</c:v>
                </c:pt>
                <c:pt idx="425">
                  <c:v>62.6</c:v>
                </c:pt>
                <c:pt idx="426">
                  <c:v>62.6</c:v>
                </c:pt>
                <c:pt idx="427">
                  <c:v>62.6</c:v>
                </c:pt>
                <c:pt idx="428">
                  <c:v>62.4</c:v>
                </c:pt>
                <c:pt idx="429">
                  <c:v>62.5</c:v>
                </c:pt>
                <c:pt idx="430">
                  <c:v>62.5</c:v>
                </c:pt>
                <c:pt idx="431">
                  <c:v>62.6</c:v>
                </c:pt>
                <c:pt idx="432">
                  <c:v>62.7</c:v>
                </c:pt>
                <c:pt idx="433">
                  <c:v>62.9</c:v>
                </c:pt>
                <c:pt idx="434">
                  <c:v>63</c:v>
                </c:pt>
                <c:pt idx="435">
                  <c:v>62.8</c:v>
                </c:pt>
                <c:pt idx="436">
                  <c:v>62.6</c:v>
                </c:pt>
                <c:pt idx="437">
                  <c:v>62.7</c:v>
                </c:pt>
                <c:pt idx="438">
                  <c:v>62.8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D92-4758-A10F-5B04B780E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52992"/>
        <c:axId val="83654528"/>
      </c:lineChart>
      <c:dateAx>
        <c:axId val="83652992"/>
        <c:scaling>
          <c:orientation val="minMax"/>
        </c:scaling>
        <c:delete val="0"/>
        <c:axPos val="b"/>
        <c:numFmt formatCode="[$-409]yyyy;@" sourceLinked="0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83654528"/>
        <c:crosses val="autoZero"/>
        <c:auto val="1"/>
        <c:lblOffset val="100"/>
        <c:baseTimeUnit val="months"/>
        <c:majorUnit val="24"/>
        <c:majorTimeUnit val="months"/>
      </c:dateAx>
      <c:valAx>
        <c:axId val="83654528"/>
        <c:scaling>
          <c:orientation val="minMax"/>
          <c:max val="68"/>
          <c:min val="5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200" dirty="0"/>
                  <a:t>Participation Rate (%)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1725906925613778E-2"/>
              <c:y val="0.1573533774828700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65299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84276274370064319"/>
          <c:y val="0"/>
          <c:w val="0.14115095085448506"/>
          <c:h val="0.14011242756039882"/>
        </c:manualLayout>
      </c:layout>
      <c:overlay val="0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2014</a:t>
            </a:r>
          </a:p>
        </c:rich>
      </c:tx>
      <c:layout>
        <c:manualLayout>
          <c:xMode val="edge"/>
          <c:yMode val="edge"/>
          <c:x val="0.4569444444444444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19041022649947"/>
          <c:y val="7.7540483468415702E-2"/>
          <c:w val="0.87783428113152517"/>
          <c:h val="0.80624262035450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rgbClr val="F7941E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Heart Attack</c:v>
                </c:pt>
                <c:pt idx="1">
                  <c:v>Coronary Heart Disease</c:v>
                </c:pt>
                <c:pt idx="2">
                  <c:v>Stroke</c:v>
                </c:pt>
                <c:pt idx="3">
                  <c:v>Diabetes</c:v>
                </c:pt>
                <c:pt idx="4">
                  <c:v>Skin Cancer</c:v>
                </c:pt>
                <c:pt idx="5">
                  <c:v>Other types of cancer</c:v>
                </c:pt>
                <c:pt idx="6">
                  <c:v>Kidney disease</c:v>
                </c:pt>
                <c:pt idx="7">
                  <c:v>Depression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5.7</c:v>
                </c:pt>
                <c:pt idx="1">
                  <c:v>5.6</c:v>
                </c:pt>
                <c:pt idx="2">
                  <c:v>4.2</c:v>
                </c:pt>
                <c:pt idx="3">
                  <c:v>13</c:v>
                </c:pt>
                <c:pt idx="4">
                  <c:v>6.8</c:v>
                </c:pt>
                <c:pt idx="5">
                  <c:v>7.4</c:v>
                </c:pt>
                <c:pt idx="6">
                  <c:v>3.1</c:v>
                </c:pt>
                <c:pt idx="7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EF-48BD-981A-CCA4B18D30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Heart Attack</c:v>
                </c:pt>
                <c:pt idx="1">
                  <c:v>Coronary Heart Disease</c:v>
                </c:pt>
                <c:pt idx="2">
                  <c:v>Stroke</c:v>
                </c:pt>
                <c:pt idx="3">
                  <c:v>Diabetes</c:v>
                </c:pt>
                <c:pt idx="4">
                  <c:v>Skin Cancer</c:v>
                </c:pt>
                <c:pt idx="5">
                  <c:v>Other types of cancer</c:v>
                </c:pt>
                <c:pt idx="6">
                  <c:v>Kidney disease</c:v>
                </c:pt>
                <c:pt idx="7">
                  <c:v>Depression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4.2</c:v>
                </c:pt>
                <c:pt idx="2">
                  <c:v>3</c:v>
                </c:pt>
                <c:pt idx="3">
                  <c:v>10</c:v>
                </c:pt>
                <c:pt idx="4">
                  <c:v>6.1</c:v>
                </c:pt>
                <c:pt idx="5">
                  <c:v>6.8</c:v>
                </c:pt>
                <c:pt idx="6">
                  <c:v>2.7</c:v>
                </c:pt>
                <c:pt idx="7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EF-48BD-981A-CCA4B18D3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92096"/>
        <c:axId val="86471424"/>
      </c:barChart>
      <c:catAx>
        <c:axId val="8589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6471424"/>
        <c:crosses val="autoZero"/>
        <c:auto val="1"/>
        <c:lblAlgn val="ctr"/>
        <c:lblOffset val="100"/>
        <c:noMultiLvlLbl val="0"/>
      </c:catAx>
      <c:valAx>
        <c:axId val="864714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Percentage ever told had health issue by a doctor (%)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85892096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5075155536113541"/>
          <c:y val="0.10382320845309606"/>
          <c:w val="0.12990169631573831"/>
          <c:h val="6.4311396270804691E-2"/>
        </c:manualLayout>
      </c:layout>
      <c:overlay val="0"/>
      <c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6886361427043"/>
          <c:y val="4.4216004417181494E-2"/>
          <c:w val="0.84183484008943321"/>
          <c:h val="0.8008956325979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F7941E"/>
              </a:solidFill>
            </a:ln>
          </c:spPr>
          <c:marker>
            <c:symbol val="none"/>
          </c:marker>
          <c:cat>
            <c:numRef>
              <c:f>Sheet1!$A$2:$A$141</c:f>
              <c:numCache>
                <c:formatCode>[$-409]mmm\-yy;@</c:formatCode>
                <c:ptCount val="14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</c:numCache>
            </c:numRef>
          </c:cat>
          <c:val>
            <c:numRef>
              <c:f>Sheet1!$B$2:$B$141</c:f>
              <c:numCache>
                <c:formatCode>0.000</c:formatCode>
                <c:ptCount val="140"/>
                <c:pt idx="0">
                  <c:v>1.8440000000000001</c:v>
                </c:pt>
                <c:pt idx="1">
                  <c:v>1.91</c:v>
                </c:pt>
                <c:pt idx="2">
                  <c:v>2.1067999999999998</c:v>
                </c:pt>
                <c:pt idx="3">
                  <c:v>2.2469999999999999</c:v>
                </c:pt>
                <c:pt idx="4">
                  <c:v>2.1427499999999999</c:v>
                </c:pt>
                <c:pt idx="5">
                  <c:v>2.1696</c:v>
                </c:pt>
                <c:pt idx="6">
                  <c:v>2.3062499999999999</c:v>
                </c:pt>
                <c:pt idx="7">
                  <c:v>2.5350000000000001</c:v>
                </c:pt>
                <c:pt idx="8">
                  <c:v>2.9081999999999999</c:v>
                </c:pt>
                <c:pt idx="9">
                  <c:v>2.6640000000000001</c:v>
                </c:pt>
                <c:pt idx="10">
                  <c:v>2.2567499999999998</c:v>
                </c:pt>
                <c:pt idx="11">
                  <c:v>2.1956000000000002</c:v>
                </c:pt>
                <c:pt idx="12">
                  <c:v>2.335</c:v>
                </c:pt>
                <c:pt idx="13">
                  <c:v>2.2799999999999998</c:v>
                </c:pt>
                <c:pt idx="14">
                  <c:v>2.4573999999999998</c:v>
                </c:pt>
                <c:pt idx="15">
                  <c:v>2.8247499999999999</c:v>
                </c:pt>
                <c:pt idx="16">
                  <c:v>2.9037500000000001</c:v>
                </c:pt>
                <c:pt idx="17">
                  <c:v>2.8944000000000001</c:v>
                </c:pt>
                <c:pt idx="18">
                  <c:v>2.9922499999999999</c:v>
                </c:pt>
                <c:pt idx="19">
                  <c:v>2.9068000000000001</c:v>
                </c:pt>
                <c:pt idx="20">
                  <c:v>2.4507500000000002</c:v>
                </c:pt>
                <c:pt idx="21">
                  <c:v>2.2282500000000001</c:v>
                </c:pt>
                <c:pt idx="22">
                  <c:v>2.2427999999999999</c:v>
                </c:pt>
                <c:pt idx="23">
                  <c:v>2.3220000000000001</c:v>
                </c:pt>
                <c:pt idx="24">
                  <c:v>2.2162500000000001</c:v>
                </c:pt>
                <c:pt idx="25">
                  <c:v>2.2777500000000002</c:v>
                </c:pt>
                <c:pt idx="26">
                  <c:v>2.5916000000000001</c:v>
                </c:pt>
                <c:pt idx="27">
                  <c:v>2.8795000000000002</c:v>
                </c:pt>
                <c:pt idx="28">
                  <c:v>3.1482000000000001</c:v>
                </c:pt>
                <c:pt idx="29">
                  <c:v>3.0065</c:v>
                </c:pt>
                <c:pt idx="30">
                  <c:v>2.9660000000000002</c:v>
                </c:pt>
                <c:pt idx="31">
                  <c:v>2.7877999999999998</c:v>
                </c:pt>
                <c:pt idx="32">
                  <c:v>2.80125</c:v>
                </c:pt>
                <c:pt idx="33">
                  <c:v>2.8067500000000001</c:v>
                </c:pt>
                <c:pt idx="34">
                  <c:v>3.0762</c:v>
                </c:pt>
                <c:pt idx="35">
                  <c:v>3.0077500000000001</c:v>
                </c:pt>
                <c:pt idx="36">
                  <c:v>3.0297999999999998</c:v>
                </c:pt>
                <c:pt idx="37">
                  <c:v>3.0735000000000001</c:v>
                </c:pt>
                <c:pt idx="38">
                  <c:v>3.2645</c:v>
                </c:pt>
                <c:pt idx="39">
                  <c:v>3.4580000000000002</c:v>
                </c:pt>
                <c:pt idx="40">
                  <c:v>3.8077999999999999</c:v>
                </c:pt>
                <c:pt idx="41">
                  <c:v>4.0737499999999898</c:v>
                </c:pt>
                <c:pt idx="42">
                  <c:v>4.0251999999999999</c:v>
                </c:pt>
                <c:pt idx="43">
                  <c:v>3.7284999999999999</c:v>
                </c:pt>
                <c:pt idx="44">
                  <c:v>3.70825</c:v>
                </c:pt>
                <c:pt idx="45">
                  <c:v>2.9209999999999998</c:v>
                </c:pt>
                <c:pt idx="46">
                  <c:v>1.9997499999999999</c:v>
                </c:pt>
                <c:pt idx="47">
                  <c:v>1.6559999999999999</c:v>
                </c:pt>
                <c:pt idx="48">
                  <c:v>1.8089999999999999</c:v>
                </c:pt>
                <c:pt idx="49">
                  <c:v>1.9332499999999999</c:v>
                </c:pt>
                <c:pt idx="50">
                  <c:v>1.96475</c:v>
                </c:pt>
                <c:pt idx="51">
                  <c:v>2.0548000000000002</c:v>
                </c:pt>
                <c:pt idx="52">
                  <c:v>2.3769999999999998</c:v>
                </c:pt>
                <c:pt idx="53">
                  <c:v>2.6572499999999999</c:v>
                </c:pt>
                <c:pt idx="54">
                  <c:v>2.5326</c:v>
                </c:pt>
                <c:pt idx="55">
                  <c:v>2.6312500000000001</c:v>
                </c:pt>
                <c:pt idx="56">
                  <c:v>2.5539999999999998</c:v>
                </c:pt>
                <c:pt idx="57">
                  <c:v>2.5798000000000001</c:v>
                </c:pt>
                <c:pt idx="58">
                  <c:v>2.6407500000000002</c:v>
                </c:pt>
                <c:pt idx="59">
                  <c:v>2.6187999999999998</c:v>
                </c:pt>
                <c:pt idx="60">
                  <c:v>2.714</c:v>
                </c:pt>
                <c:pt idx="61">
                  <c:v>2.6542500000000002</c:v>
                </c:pt>
                <c:pt idx="62">
                  <c:v>2.7890000000000001</c:v>
                </c:pt>
                <c:pt idx="63">
                  <c:v>2.8582000000000001</c:v>
                </c:pt>
                <c:pt idx="64">
                  <c:v>2.8207499999999999</c:v>
                </c:pt>
                <c:pt idx="65">
                  <c:v>2.7315</c:v>
                </c:pt>
                <c:pt idx="66">
                  <c:v>2.73</c:v>
                </c:pt>
                <c:pt idx="67">
                  <c:v>2.7284999999999999</c:v>
                </c:pt>
                <c:pt idx="68">
                  <c:v>2.7103999999999999</c:v>
                </c:pt>
                <c:pt idx="69">
                  <c:v>2.819</c:v>
                </c:pt>
                <c:pt idx="70">
                  <c:v>2.8722500000000002</c:v>
                </c:pt>
                <c:pt idx="71">
                  <c:v>3.0084</c:v>
                </c:pt>
                <c:pt idx="72">
                  <c:v>3.101</c:v>
                </c:pt>
                <c:pt idx="73">
                  <c:v>3.2109999999999999</c:v>
                </c:pt>
                <c:pt idx="74">
                  <c:v>3.5857999999999999</c:v>
                </c:pt>
                <c:pt idx="75">
                  <c:v>3.8692500000000001</c:v>
                </c:pt>
                <c:pt idx="76">
                  <c:v>3.8919999999999999</c:v>
                </c:pt>
                <c:pt idx="77">
                  <c:v>3.6598000000000002</c:v>
                </c:pt>
                <c:pt idx="78">
                  <c:v>3.6832500000000001</c:v>
                </c:pt>
                <c:pt idx="79">
                  <c:v>3.6215000000000002</c:v>
                </c:pt>
                <c:pt idx="80">
                  <c:v>3.5756000000000001</c:v>
                </c:pt>
                <c:pt idx="81">
                  <c:v>3.4517500000000001</c:v>
                </c:pt>
                <c:pt idx="82">
                  <c:v>3.38375</c:v>
                </c:pt>
                <c:pt idx="83">
                  <c:v>3.2724000000000002</c:v>
                </c:pt>
                <c:pt idx="84">
                  <c:v>3.4002500000000002</c:v>
                </c:pt>
                <c:pt idx="85">
                  <c:v>3.57925</c:v>
                </c:pt>
                <c:pt idx="86">
                  <c:v>3.8696000000000002</c:v>
                </c:pt>
                <c:pt idx="87">
                  <c:v>3.89025</c:v>
                </c:pt>
                <c:pt idx="88">
                  <c:v>3.7084000000000001</c:v>
                </c:pt>
                <c:pt idx="89">
                  <c:v>3.4744999999999999</c:v>
                </c:pt>
                <c:pt idx="90">
                  <c:v>3.46</c:v>
                </c:pt>
                <c:pt idx="91">
                  <c:v>3.7458</c:v>
                </c:pt>
                <c:pt idx="92">
                  <c:v>3.8387500000000001</c:v>
                </c:pt>
                <c:pt idx="93">
                  <c:v>3.7309999999999999</c:v>
                </c:pt>
                <c:pt idx="94">
                  <c:v>3.4401999999999999</c:v>
                </c:pt>
                <c:pt idx="95">
                  <c:v>3.2894999999999999</c:v>
                </c:pt>
                <c:pt idx="96">
                  <c:v>3.3624000000000001</c:v>
                </c:pt>
                <c:pt idx="97">
                  <c:v>3.72525</c:v>
                </c:pt>
                <c:pt idx="98">
                  <c:v>3.68275</c:v>
                </c:pt>
                <c:pt idx="99">
                  <c:v>3.5514999999999999</c:v>
                </c:pt>
                <c:pt idx="100">
                  <c:v>3.621</c:v>
                </c:pt>
                <c:pt idx="101">
                  <c:v>3.5884999999999998</c:v>
                </c:pt>
                <c:pt idx="102">
                  <c:v>3.6147499999999999</c:v>
                </c:pt>
                <c:pt idx="103">
                  <c:v>3.5806</c:v>
                </c:pt>
                <c:pt idx="104">
                  <c:v>3.5135000000000001</c:v>
                </c:pt>
                <c:pt idx="105">
                  <c:v>3.3279999999999998</c:v>
                </c:pt>
                <c:pt idx="106">
                  <c:v>3.2444999999999999</c:v>
                </c:pt>
                <c:pt idx="107">
                  <c:v>3.2774999999999999</c:v>
                </c:pt>
                <c:pt idx="108">
                  <c:v>3.3083999999999998</c:v>
                </c:pt>
                <c:pt idx="109">
                  <c:v>3.403</c:v>
                </c:pt>
                <c:pt idx="110">
                  <c:v>3.5467499999999998</c:v>
                </c:pt>
                <c:pt idx="111">
                  <c:v>3.6607500000000002</c:v>
                </c:pt>
                <c:pt idx="112">
                  <c:v>3.6762000000000001</c:v>
                </c:pt>
                <c:pt idx="113">
                  <c:v>3.6920000000000002</c:v>
                </c:pt>
                <c:pt idx="114">
                  <c:v>3.5920000000000001</c:v>
                </c:pt>
                <c:pt idx="115">
                  <c:v>3.4725000000000001</c:v>
                </c:pt>
                <c:pt idx="116">
                  <c:v>3.3929999999999998</c:v>
                </c:pt>
                <c:pt idx="117">
                  <c:v>3.1349999999999998</c:v>
                </c:pt>
                <c:pt idx="118">
                  <c:v>2.8584999999999998</c:v>
                </c:pt>
                <c:pt idx="119">
                  <c:v>2.4837500000000001</c:v>
                </c:pt>
                <c:pt idx="120">
                  <c:v>2.1061999999999999</c:v>
                </c:pt>
                <c:pt idx="121">
                  <c:v>2.3174999999999999</c:v>
                </c:pt>
                <c:pt idx="122">
                  <c:v>2.4612500000000002</c:v>
                </c:pt>
                <c:pt idx="123">
                  <c:v>2.508</c:v>
                </c:pt>
                <c:pt idx="124">
                  <c:v>2.7472500000000002</c:v>
                </c:pt>
                <c:pt idx="125">
                  <c:v>2.8069999999999999</c:v>
                </c:pt>
                <c:pt idx="126">
                  <c:v>2.7726000000000002</c:v>
                </c:pt>
                <c:pt idx="127">
                  <c:v>2.6230000000000002</c:v>
                </c:pt>
                <c:pt idx="128">
                  <c:v>2.3652499999999996</c:v>
                </c:pt>
                <c:pt idx="129">
                  <c:v>2.29</c:v>
                </c:pt>
                <c:pt idx="130">
                  <c:v>2.1579999999999999</c:v>
                </c:pt>
                <c:pt idx="131">
                  <c:v>2.0374999999999996</c:v>
                </c:pt>
                <c:pt idx="132">
                  <c:v>1.9484999999999999</c:v>
                </c:pt>
                <c:pt idx="133">
                  <c:v>1.7636000000000001</c:v>
                </c:pt>
                <c:pt idx="134">
                  <c:v>1.96875</c:v>
                </c:pt>
                <c:pt idx="135">
                  <c:v>2.1127500000000001</c:v>
                </c:pt>
                <c:pt idx="136">
                  <c:v>2.2682000000000002</c:v>
                </c:pt>
                <c:pt idx="137">
                  <c:v>2.3654999999999999</c:v>
                </c:pt>
                <c:pt idx="138">
                  <c:v>2.2389999999999999</c:v>
                </c:pt>
                <c:pt idx="139">
                  <c:v>2.1930000000000001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B9-4CA7-95E4-AADB85126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23168"/>
        <c:axId val="80429056"/>
      </c:lineChart>
      <c:dateAx>
        <c:axId val="80423168"/>
        <c:scaling>
          <c:orientation val="minMax"/>
          <c:min val="38565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0429056"/>
        <c:crosses val="autoZero"/>
        <c:auto val="1"/>
        <c:lblOffset val="100"/>
        <c:baseTimeUnit val="months"/>
        <c:majorUnit val="6"/>
        <c:majorTimeUnit val="months"/>
      </c:dateAx>
      <c:valAx>
        <c:axId val="80429056"/>
        <c:scaling>
          <c:orientation val="minMax"/>
          <c:min val="1.5"/>
        </c:scaling>
        <c:delete val="0"/>
        <c:axPos val="l"/>
        <c:majorGridlines>
          <c:spPr>
            <a:ln>
              <a:solidFill>
                <a:schemeClr val="tx1">
                  <a:alpha val="62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Dollars Per Gallon</a:t>
                </a:r>
              </a:p>
            </c:rich>
          </c:tx>
          <c:layout>
            <c:manualLayout>
              <c:xMode val="edge"/>
              <c:yMode val="edge"/>
              <c:x val="1.06033100029163E-2"/>
              <c:y val="0.29442887222030845"/>
            </c:manualLayout>
          </c:layout>
          <c:overlay val="0"/>
        </c:title>
        <c:numFmt formatCode="&quot;$&quot;#,##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0423168"/>
        <c:crosses val="autoZero"/>
        <c:crossBetween val="midCat"/>
        <c:minorUnit val="0.5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High School Graduate or Higher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7333630466003069"/>
          <c:y val="9.4683054192002888E-2"/>
          <c:w val="0.79207250037141586"/>
          <c:h val="0.8091407287244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80.900000000000006</c:v>
                </c:pt>
                <c:pt idx="1">
                  <c:v>81.8</c:v>
                </c:pt>
                <c:pt idx="2">
                  <c:v>82.5</c:v>
                </c:pt>
                <c:pt idx="3">
                  <c:v>83.2</c:v>
                </c:pt>
                <c:pt idx="4">
                  <c:v>83.9</c:v>
                </c:pt>
                <c:pt idx="5">
                  <c:v>84.4</c:v>
                </c:pt>
                <c:pt idx="6">
                  <c:v>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5A-4DEA-95FE-9419BB48B9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84.1</c:v>
                </c:pt>
                <c:pt idx="1">
                  <c:v>84.6</c:v>
                </c:pt>
                <c:pt idx="2">
                  <c:v>85</c:v>
                </c:pt>
                <c:pt idx="3">
                  <c:v>85.4</c:v>
                </c:pt>
                <c:pt idx="4">
                  <c:v>85.7</c:v>
                </c:pt>
                <c:pt idx="5">
                  <c:v>86</c:v>
                </c:pt>
                <c:pt idx="6">
                  <c:v>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5A-4DEA-95FE-9419BB48B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3705216"/>
        <c:axId val="83739776"/>
      </c:barChart>
      <c:catAx>
        <c:axId val="837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739776"/>
        <c:crosses val="autoZero"/>
        <c:auto val="1"/>
        <c:lblAlgn val="ctr"/>
        <c:lblOffset val="100"/>
        <c:noMultiLvlLbl val="0"/>
      </c:catAx>
      <c:valAx>
        <c:axId val="837397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705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285222601891746"/>
          <c:y val="9.5405110470412599E-2"/>
          <c:w val="0.14441019165057195"/>
          <c:h val="0.10359585352332754"/>
        </c:manualLayout>
      </c:layout>
      <c:overlay val="0"/>
      <c:spPr>
        <a:solidFill>
          <a:schemeClr val="bg1"/>
        </a:solidFill>
        <a:ln>
          <a:solidFill>
            <a:schemeClr val="bg2">
              <a:lumMod val="25000"/>
            </a:schemeClr>
          </a:solidFill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Bachelor's Degree or Higher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7333630466003069"/>
          <c:y val="9.4683054192002888E-2"/>
          <c:w val="0.79207250037141586"/>
          <c:h val="0.8091407287244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21.7</c:v>
                </c:pt>
                <c:pt idx="1">
                  <c:v>22.4</c:v>
                </c:pt>
                <c:pt idx="2">
                  <c:v>22.7</c:v>
                </c:pt>
                <c:pt idx="3">
                  <c:v>23</c:v>
                </c:pt>
                <c:pt idx="4">
                  <c:v>23.5</c:v>
                </c:pt>
                <c:pt idx="5">
                  <c:v>23.8</c:v>
                </c:pt>
                <c:pt idx="6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15-461C-A0DF-4BA594A154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27</c:v>
                </c:pt>
                <c:pt idx="1">
                  <c:v>27.5</c:v>
                </c:pt>
                <c:pt idx="2">
                  <c:v>27.9</c:v>
                </c:pt>
                <c:pt idx="3">
                  <c:v>28.2</c:v>
                </c:pt>
                <c:pt idx="4">
                  <c:v>28.5</c:v>
                </c:pt>
                <c:pt idx="5">
                  <c:v>28.8</c:v>
                </c:pt>
                <c:pt idx="6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15-461C-A0DF-4BA594A15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6556032"/>
        <c:axId val="86561920"/>
      </c:barChart>
      <c:catAx>
        <c:axId val="865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6561920"/>
        <c:crosses val="autoZero"/>
        <c:auto val="1"/>
        <c:lblAlgn val="ctr"/>
        <c:lblOffset val="100"/>
        <c:noMultiLvlLbl val="0"/>
      </c:catAx>
      <c:valAx>
        <c:axId val="86561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6556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285222601891746"/>
          <c:y val="9.5405110470412599E-2"/>
          <c:w val="0.14441019165057195"/>
          <c:h val="0.10359585352332754"/>
        </c:manualLayout>
      </c:layout>
      <c:overlay val="0"/>
      <c:spPr>
        <a:solidFill>
          <a:schemeClr val="bg1"/>
        </a:solidFill>
        <a:ln>
          <a:solidFill>
            <a:schemeClr val="bg2">
              <a:lumMod val="25000"/>
            </a:schemeClr>
          </a:solidFill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layout>
        <c:manualLayout>
          <c:xMode val="edge"/>
          <c:yMode val="edge"/>
          <c:x val="0.89521604938271604"/>
          <c:y val="3.9284457252522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0253475260037"/>
          <c:y val="2.6556116344742545E-2"/>
          <c:w val="0.86296527170214821"/>
          <c:h val="0.84864105163917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8D3-4ED1-8BE1-BE1E62FB38B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D3-4ED1-8BE1-BE1E62FB38B3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bg1"/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rgbClr val="FD6D08"/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D3-4ED1-8BE1-BE1E62FB38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VA</c:v>
                </c:pt>
                <c:pt idx="1">
                  <c:v>U.S.</c:v>
                </c:pt>
                <c:pt idx="2">
                  <c:v>FL</c:v>
                </c:pt>
                <c:pt idx="3">
                  <c:v>LA</c:v>
                </c:pt>
                <c:pt idx="4">
                  <c:v>Southeast</c:v>
                </c:pt>
                <c:pt idx="5">
                  <c:v>TN</c:v>
                </c:pt>
                <c:pt idx="6">
                  <c:v>NC</c:v>
                </c:pt>
                <c:pt idx="7">
                  <c:v>GA</c:v>
                </c:pt>
                <c:pt idx="8">
                  <c:v>AR</c:v>
                </c:pt>
                <c:pt idx="9">
                  <c:v>KY</c:v>
                </c:pt>
                <c:pt idx="10">
                  <c:v>AL</c:v>
                </c:pt>
                <c:pt idx="11">
                  <c:v>SC</c:v>
                </c:pt>
                <c:pt idx="12">
                  <c:v>WV</c:v>
                </c:pt>
                <c:pt idx="13">
                  <c:v>MS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52136</c:v>
                </c:pt>
                <c:pt idx="1">
                  <c:v>47669</c:v>
                </c:pt>
                <c:pt idx="2">
                  <c:v>44101</c:v>
                </c:pt>
                <c:pt idx="3">
                  <c:v>43252</c:v>
                </c:pt>
                <c:pt idx="4">
                  <c:v>42252</c:v>
                </c:pt>
                <c:pt idx="5">
                  <c:v>42069</c:v>
                </c:pt>
                <c:pt idx="6">
                  <c:v>40656</c:v>
                </c:pt>
                <c:pt idx="7">
                  <c:v>40551</c:v>
                </c:pt>
                <c:pt idx="8">
                  <c:v>39107</c:v>
                </c:pt>
                <c:pt idx="9">
                  <c:v>38989</c:v>
                </c:pt>
                <c:pt idx="10">
                  <c:v>38965</c:v>
                </c:pt>
                <c:pt idx="11">
                  <c:v>38041</c:v>
                </c:pt>
                <c:pt idx="12">
                  <c:v>37047</c:v>
                </c:pt>
                <c:pt idx="13">
                  <c:v>35444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D3-4ED1-8BE1-BE1E62FB3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6630400"/>
        <c:axId val="86631936"/>
      </c:barChart>
      <c:catAx>
        <c:axId val="8663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86631936"/>
        <c:crosses val="autoZero"/>
        <c:auto val="1"/>
        <c:lblAlgn val="ctr"/>
        <c:lblOffset val="100"/>
        <c:tickLblSkip val="1"/>
        <c:noMultiLvlLbl val="0"/>
      </c:catAx>
      <c:valAx>
        <c:axId val="86631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 Per Capita Personal Income ($)</a:t>
                </a:r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663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0428009524819"/>
          <c:y val="4.4080656206061122E-2"/>
          <c:w val="0.78655465541322001"/>
          <c:h val="0.805470086580297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Tax Revenues as Share of PI</c:v>
                </c:pt>
              </c:strCache>
            </c:strRef>
          </c:tx>
          <c:spPr>
            <a:ln w="34925">
              <a:solidFill>
                <a:srgbClr val="77797C"/>
              </a:solidFill>
              <a:prstDash val="dash"/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00</c:v>
                </c:pt>
                <c:pt idx="13">
                  <c:v>01</c:v>
                </c:pt>
                <c:pt idx="14">
                  <c:v>02</c:v>
                </c:pt>
                <c:pt idx="15">
                  <c:v>03</c:v>
                </c:pt>
                <c:pt idx="16">
                  <c:v>04</c:v>
                </c:pt>
                <c:pt idx="17">
                  <c:v>05</c:v>
                </c:pt>
                <c:pt idx="18">
                  <c:v>06</c:v>
                </c:pt>
                <c:pt idx="19">
                  <c:v>07</c:v>
                </c:pt>
                <c:pt idx="20">
                  <c:v>08</c:v>
                </c:pt>
                <c:pt idx="21">
                  <c:v>09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5.5023896219056674</c:v>
                </c:pt>
                <c:pt idx="1">
                  <c:v>5.3477784681483174</c:v>
                </c:pt>
                <c:pt idx="2">
                  <c:v>5.2390676067160058</c:v>
                </c:pt>
                <c:pt idx="3">
                  <c:v>4.9950534483757307</c:v>
                </c:pt>
                <c:pt idx="4">
                  <c:v>4.9156396935918076</c:v>
                </c:pt>
                <c:pt idx="5">
                  <c:v>5.4395075720597159</c:v>
                </c:pt>
                <c:pt idx="6">
                  <c:v>5.3247838297595811</c:v>
                </c:pt>
                <c:pt idx="7">
                  <c:v>5.2182515228584174</c:v>
                </c:pt>
                <c:pt idx="8">
                  <c:v>5.1603560252118621</c:v>
                </c:pt>
                <c:pt idx="9">
                  <c:v>5.1512796561966949</c:v>
                </c:pt>
                <c:pt idx="10">
                  <c:v>5.1167542330582627</c:v>
                </c:pt>
                <c:pt idx="11">
                  <c:v>4.8643587455654922</c:v>
                </c:pt>
                <c:pt idx="12">
                  <c:v>5.0028765691559727</c:v>
                </c:pt>
                <c:pt idx="13">
                  <c:v>4.7959159503864095</c:v>
                </c:pt>
                <c:pt idx="14">
                  <c:v>4.5830749011936307</c:v>
                </c:pt>
                <c:pt idx="15">
                  <c:v>5.0432076614622598</c:v>
                </c:pt>
                <c:pt idx="16">
                  <c:v>5.1453552140435423</c:v>
                </c:pt>
                <c:pt idx="17">
                  <c:v>5.1921832905963941</c:v>
                </c:pt>
                <c:pt idx="18">
                  <c:v>5.2685964928657851</c:v>
                </c:pt>
                <c:pt idx="19">
                  <c:v>5.3776149480485804</c:v>
                </c:pt>
                <c:pt idx="20">
                  <c:v>5.1192199905800475</c:v>
                </c:pt>
                <c:pt idx="21">
                  <c:v>4.6698338344049306</c:v>
                </c:pt>
                <c:pt idx="22">
                  <c:v>4.5409197887599584</c:v>
                </c:pt>
                <c:pt idx="23">
                  <c:v>4.5437567534773873</c:v>
                </c:pt>
                <c:pt idx="24">
                  <c:v>4.6320451964426166</c:v>
                </c:pt>
                <c:pt idx="25">
                  <c:v>4.578514078339369</c:v>
                </c:pt>
                <c:pt idx="26" formatCode="0.0000000">
                  <c:v>4.525081296125431</c:v>
                </c:pt>
                <c:pt idx="27" formatCode="0.0000000">
                  <c:v>4.6692747736187759</c:v>
                </c:pt>
                <c:pt idx="28" formatCode="0.0000000">
                  <c:v>4.7241890433763141</c:v>
                </c:pt>
                <c:pt idx="29" formatCode="0.0000000">
                  <c:v>4.6626836477929405</c:v>
                </c:pt>
                <c:pt idx="30" formatCode="0.0000000">
                  <c:v>4.591312998636683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10C-405C-9C65-6AA781697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57120"/>
        <c:axId val="8635904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Tax Revenues</c:v>
                </c:pt>
              </c:strCache>
            </c:strRef>
          </c:tx>
          <c:spPr>
            <a:ln w="34925">
              <a:solidFill>
                <a:srgbClr val="FD6D08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00</c:v>
                </c:pt>
                <c:pt idx="13">
                  <c:v>01</c:v>
                </c:pt>
                <c:pt idx="14">
                  <c:v>02</c:v>
                </c:pt>
                <c:pt idx="15">
                  <c:v>03</c:v>
                </c:pt>
                <c:pt idx="16">
                  <c:v>04</c:v>
                </c:pt>
                <c:pt idx="17">
                  <c:v>05</c:v>
                </c:pt>
                <c:pt idx="18">
                  <c:v>06</c:v>
                </c:pt>
                <c:pt idx="19">
                  <c:v>07</c:v>
                </c:pt>
                <c:pt idx="20">
                  <c:v>08</c:v>
                </c:pt>
                <c:pt idx="21">
                  <c:v>09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3779.9683999999997</c:v>
                </c:pt>
                <c:pt idx="1">
                  <c:v>3996.1149999999998</c:v>
                </c:pt>
                <c:pt idx="2">
                  <c:v>4164.8549999999996</c:v>
                </c:pt>
                <c:pt idx="3">
                  <c:v>4190.1360999999997</c:v>
                </c:pt>
                <c:pt idx="4">
                  <c:v>4426.6847000000007</c:v>
                </c:pt>
                <c:pt idx="5">
                  <c:v>5297.8049999999985</c:v>
                </c:pt>
                <c:pt idx="6">
                  <c:v>5493.320999999999</c:v>
                </c:pt>
                <c:pt idx="7">
                  <c:v>5825.7415000000001</c:v>
                </c:pt>
                <c:pt idx="8">
                  <c:v>6107.3157469999987</c:v>
                </c:pt>
                <c:pt idx="9">
                  <c:v>6453.9639799999995</c:v>
                </c:pt>
                <c:pt idx="10">
                  <c:v>6915.422700000001</c:v>
                </c:pt>
                <c:pt idx="11">
                  <c:v>7028.6948999999995</c:v>
                </c:pt>
                <c:pt idx="12">
                  <c:v>7592.5811553599997</c:v>
                </c:pt>
                <c:pt idx="13">
                  <c:v>7688.0558000000001</c:v>
                </c:pt>
                <c:pt idx="14">
                  <c:v>7499.4774000000007</c:v>
                </c:pt>
                <c:pt idx="15">
                  <c:v>8494.9850000000006</c:v>
                </c:pt>
                <c:pt idx="16">
                  <c:v>9125.9805000000015</c:v>
                </c:pt>
                <c:pt idx="17">
                  <c:v>9670.5973000000013</c:v>
                </c:pt>
                <c:pt idx="18">
                  <c:v>10322.758000000002</c:v>
                </c:pt>
                <c:pt idx="19">
                  <c:v>11084.700500000001</c:v>
                </c:pt>
                <c:pt idx="20">
                  <c:v>11152.183200000003</c:v>
                </c:pt>
                <c:pt idx="21">
                  <c:v>10188.129999999999</c:v>
                </c:pt>
                <c:pt idx="22">
                  <c:v>10045.845799999999</c:v>
                </c:pt>
                <c:pt idx="23" formatCode="0.0000">
                  <c:v>10573.302200000002</c:v>
                </c:pt>
                <c:pt idx="24" formatCode="0.0000">
                  <c:v>11370.715099999999</c:v>
                </c:pt>
                <c:pt idx="25">
                  <c:v>11661.1114</c:v>
                </c:pt>
                <c:pt idx="26" formatCode="0.0000">
                  <c:v>11744.7111</c:v>
                </c:pt>
                <c:pt idx="27" formatCode="0.0000">
                  <c:v>12645.236999999999</c:v>
                </c:pt>
                <c:pt idx="28" formatCode="0.0000">
                  <c:v>13478.8</c:v>
                </c:pt>
                <c:pt idx="29" formatCode="0.0000">
                  <c:v>13922.941833333334</c:v>
                </c:pt>
                <c:pt idx="30" formatCode="0.0000">
                  <c:v>14407.157208064382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10C-405C-9C65-6AA781697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69408"/>
        <c:axId val="86370944"/>
      </c:lineChart>
      <c:catAx>
        <c:axId val="8635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86359040"/>
        <c:crosses val="autoZero"/>
        <c:auto val="1"/>
        <c:lblAlgn val="ctr"/>
        <c:lblOffset val="100"/>
        <c:tickMarkSkip val="1"/>
        <c:noMultiLvlLbl val="0"/>
      </c:catAx>
      <c:valAx>
        <c:axId val="86359040"/>
        <c:scaling>
          <c:orientation val="minMax"/>
          <c:min val="2.5"/>
        </c:scaling>
        <c:delete val="0"/>
        <c:axPos val="r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200"/>
                </a:pPr>
                <a:r>
                  <a:rPr lang="en-US" sz="1200" dirty="0"/>
                  <a:t>Tax Revenues as Share of  PI (%)</a:t>
                </a:r>
              </a:p>
            </c:rich>
          </c:tx>
          <c:layout>
            <c:manualLayout>
              <c:xMode val="edge"/>
              <c:yMode val="edge"/>
              <c:x val="0.95983765437858903"/>
              <c:y val="0.1524193718612139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crossAx val="86357120"/>
        <c:crosses val="max"/>
        <c:crossBetween val="midCat"/>
      </c:valAx>
      <c:catAx>
        <c:axId val="8636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6370944"/>
        <c:crosses val="autoZero"/>
        <c:auto val="1"/>
        <c:lblAlgn val="ctr"/>
        <c:lblOffset val="100"/>
        <c:noMultiLvlLbl val="0"/>
      </c:catAx>
      <c:valAx>
        <c:axId val="86370944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crossAx val="86369408"/>
        <c:crosses val="autoZero"/>
        <c:crossBetween val="between"/>
      </c:valAx>
      <c:spPr>
        <a:ln>
          <a:solidFill>
            <a:prstClr val="black">
              <a:alpha val="73000"/>
            </a:prstClr>
          </a:solidFill>
        </a:ln>
      </c:spPr>
    </c:plotArea>
    <c:legend>
      <c:legendPos val="r"/>
      <c:layout>
        <c:manualLayout>
          <c:xMode val="edge"/>
          <c:yMode val="edge"/>
          <c:x val="0.51413802998269309"/>
          <c:y val="0.6489755359378323"/>
          <c:w val="0.36016208500253255"/>
          <c:h val="0.1287582942581615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403965129359"/>
          <c:y val="1.7111253869568591E-2"/>
          <c:w val="0.65309031683539553"/>
          <c:h val="0.85124068716639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yr over yr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F7-45E4-A38A-B6D01F0804B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8F7-45E4-A38A-B6D01F0804B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Apparel &amp; Accessory Stores</c:v>
                </c:pt>
                <c:pt idx="1">
                  <c:v>Gen Merchandise &amp; Food Stores</c:v>
                </c:pt>
                <c:pt idx="2">
                  <c:v>Total Non-Retail Non-Services</c:v>
                </c:pt>
                <c:pt idx="3">
                  <c:v>Furniture &amp; Home Furnishings</c:v>
                </c:pt>
                <c:pt idx="4">
                  <c:v>Grand Total</c:v>
                </c:pt>
                <c:pt idx="5">
                  <c:v>Eating &amp; Drinking Places</c:v>
                </c:pt>
                <c:pt idx="6">
                  <c:v>Auto Dealers &amp; Service Stations</c:v>
                </c:pt>
                <c:pt idx="7">
                  <c:v>Building Materials</c:v>
                </c:pt>
                <c:pt idx="8">
                  <c:v>Miscellaneous Retail Stores</c:v>
                </c:pt>
                <c:pt idx="9">
                  <c:v>Total Services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1.9055238154487248E-2</c:v>
                </c:pt>
                <c:pt idx="1">
                  <c:v>1.907543036201571E-2</c:v>
                </c:pt>
                <c:pt idx="2">
                  <c:v>3.6572205542364129E-2</c:v>
                </c:pt>
                <c:pt idx="3">
                  <c:v>4.0134610342324448E-2</c:v>
                </c:pt>
                <c:pt idx="4">
                  <c:v>4.5589684972177927E-2</c:v>
                </c:pt>
                <c:pt idx="5">
                  <c:v>4.6907928504882124E-2</c:v>
                </c:pt>
                <c:pt idx="6">
                  <c:v>5.1760973550231286E-2</c:v>
                </c:pt>
                <c:pt idx="7">
                  <c:v>5.2578373138941641E-2</c:v>
                </c:pt>
                <c:pt idx="8">
                  <c:v>5.9452991427667454E-2</c:v>
                </c:pt>
                <c:pt idx="9">
                  <c:v>6.1331726767417945E-2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F7-45E4-A38A-B6D01F080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"/>
        <c:axId val="86916096"/>
        <c:axId val="86921984"/>
      </c:barChart>
      <c:catAx>
        <c:axId val="8691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86921984"/>
        <c:crosses val="autoZero"/>
        <c:auto val="1"/>
        <c:lblAlgn val="ctr"/>
        <c:lblOffset val="100"/>
        <c:noMultiLvlLbl val="0"/>
      </c:catAx>
      <c:valAx>
        <c:axId val="8692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Growth</a:t>
                </a:r>
              </a:p>
            </c:rich>
          </c:tx>
          <c:layout/>
          <c:overlay val="0"/>
        </c:title>
        <c:numFmt formatCode="0.0%" sourceLinked="0"/>
        <c:majorTickMark val="none"/>
        <c:minorTickMark val="none"/>
        <c:tickLblPos val="nextTo"/>
        <c:crossAx val="869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8094856608788"/>
          <c:y val="3.9677653805372116E-2"/>
          <c:w val="0.86171842778792973"/>
          <c:h val="0.786473786075443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Sheet1!$A$2:$A$118</c:f>
              <c:strCache>
                <c:ptCount val="117"/>
                <c:pt idx="0">
                  <c:v>87Q2</c:v>
                </c:pt>
                <c:pt idx="1">
                  <c:v>87Q3</c:v>
                </c:pt>
                <c:pt idx="2">
                  <c:v>87Q4</c:v>
                </c:pt>
                <c:pt idx="3">
                  <c:v>88Q1</c:v>
                </c:pt>
                <c:pt idx="4">
                  <c:v>88Q2</c:v>
                </c:pt>
                <c:pt idx="5">
                  <c:v>88Q3</c:v>
                </c:pt>
                <c:pt idx="6">
                  <c:v>88Q4</c:v>
                </c:pt>
                <c:pt idx="7">
                  <c:v>89Q1</c:v>
                </c:pt>
                <c:pt idx="8">
                  <c:v>89Q2</c:v>
                </c:pt>
                <c:pt idx="9">
                  <c:v>89Q3</c:v>
                </c:pt>
                <c:pt idx="10">
                  <c:v>89Q4</c:v>
                </c:pt>
                <c:pt idx="11">
                  <c:v>90Q1</c:v>
                </c:pt>
                <c:pt idx="12">
                  <c:v>90Q2</c:v>
                </c:pt>
                <c:pt idx="13">
                  <c:v>90Q3</c:v>
                </c:pt>
                <c:pt idx="14">
                  <c:v>90Q4</c:v>
                </c:pt>
                <c:pt idx="15">
                  <c:v>91Q1</c:v>
                </c:pt>
                <c:pt idx="16">
                  <c:v>91Q2</c:v>
                </c:pt>
                <c:pt idx="17">
                  <c:v>91Q3</c:v>
                </c:pt>
                <c:pt idx="18">
                  <c:v>91Q4</c:v>
                </c:pt>
                <c:pt idx="19">
                  <c:v>92Q1</c:v>
                </c:pt>
                <c:pt idx="20">
                  <c:v>92Q2</c:v>
                </c:pt>
                <c:pt idx="21">
                  <c:v>92Q3</c:v>
                </c:pt>
                <c:pt idx="22">
                  <c:v>92Q4</c:v>
                </c:pt>
                <c:pt idx="23">
                  <c:v>93Q1</c:v>
                </c:pt>
                <c:pt idx="24">
                  <c:v>93Q2</c:v>
                </c:pt>
                <c:pt idx="25">
                  <c:v>93Q3</c:v>
                </c:pt>
                <c:pt idx="26">
                  <c:v>93Q4</c:v>
                </c:pt>
                <c:pt idx="27">
                  <c:v>94Q1</c:v>
                </c:pt>
                <c:pt idx="28">
                  <c:v>94Q2</c:v>
                </c:pt>
                <c:pt idx="29">
                  <c:v>94Q3</c:v>
                </c:pt>
                <c:pt idx="30">
                  <c:v>94Q4</c:v>
                </c:pt>
                <c:pt idx="31">
                  <c:v>95Q1</c:v>
                </c:pt>
                <c:pt idx="32">
                  <c:v>95Q2</c:v>
                </c:pt>
                <c:pt idx="33">
                  <c:v>95Q3</c:v>
                </c:pt>
                <c:pt idx="34">
                  <c:v>95Q4</c:v>
                </c:pt>
                <c:pt idx="35">
                  <c:v>96Q1</c:v>
                </c:pt>
                <c:pt idx="36">
                  <c:v>96Q2</c:v>
                </c:pt>
                <c:pt idx="37">
                  <c:v>96Q3</c:v>
                </c:pt>
                <c:pt idx="38">
                  <c:v>96Q4</c:v>
                </c:pt>
                <c:pt idx="39">
                  <c:v>97Q1</c:v>
                </c:pt>
                <c:pt idx="40">
                  <c:v>97Q2</c:v>
                </c:pt>
                <c:pt idx="41">
                  <c:v>97Q3</c:v>
                </c:pt>
                <c:pt idx="42">
                  <c:v>97Q4</c:v>
                </c:pt>
                <c:pt idx="43">
                  <c:v>98Q1</c:v>
                </c:pt>
                <c:pt idx="44">
                  <c:v>98Q2</c:v>
                </c:pt>
                <c:pt idx="45">
                  <c:v>98Q3</c:v>
                </c:pt>
                <c:pt idx="46">
                  <c:v>98Q4</c:v>
                </c:pt>
                <c:pt idx="47">
                  <c:v>99Q1</c:v>
                </c:pt>
                <c:pt idx="48">
                  <c:v>99Q2</c:v>
                </c:pt>
                <c:pt idx="49">
                  <c:v>99Q3</c:v>
                </c:pt>
                <c:pt idx="50">
                  <c:v>99Q4</c:v>
                </c:pt>
                <c:pt idx="51">
                  <c:v>00Q1</c:v>
                </c:pt>
                <c:pt idx="52">
                  <c:v>00Q2</c:v>
                </c:pt>
                <c:pt idx="53">
                  <c:v>00Q3</c:v>
                </c:pt>
                <c:pt idx="54">
                  <c:v>00Q4</c:v>
                </c:pt>
                <c:pt idx="55">
                  <c:v>01Q1</c:v>
                </c:pt>
                <c:pt idx="56">
                  <c:v>01Q2</c:v>
                </c:pt>
                <c:pt idx="57">
                  <c:v>01Q3</c:v>
                </c:pt>
                <c:pt idx="58">
                  <c:v>01Q4</c:v>
                </c:pt>
                <c:pt idx="59">
                  <c:v>02Q1</c:v>
                </c:pt>
                <c:pt idx="60">
                  <c:v>02Q2</c:v>
                </c:pt>
                <c:pt idx="61">
                  <c:v>02Q3</c:v>
                </c:pt>
                <c:pt idx="62">
                  <c:v>02Q4</c:v>
                </c:pt>
                <c:pt idx="63">
                  <c:v>03Q1</c:v>
                </c:pt>
                <c:pt idx="64">
                  <c:v>03Q2</c:v>
                </c:pt>
                <c:pt idx="65">
                  <c:v>03Q3</c:v>
                </c:pt>
                <c:pt idx="66">
                  <c:v>03Q4</c:v>
                </c:pt>
                <c:pt idx="67">
                  <c:v>04Q1</c:v>
                </c:pt>
                <c:pt idx="68">
                  <c:v>04Q2</c:v>
                </c:pt>
                <c:pt idx="69">
                  <c:v>04Q3</c:v>
                </c:pt>
                <c:pt idx="70">
                  <c:v>04Q4</c:v>
                </c:pt>
                <c:pt idx="71">
                  <c:v>05Q1</c:v>
                </c:pt>
                <c:pt idx="72">
                  <c:v>05Q2</c:v>
                </c:pt>
                <c:pt idx="73">
                  <c:v>05Q3</c:v>
                </c:pt>
                <c:pt idx="74">
                  <c:v>05Q4</c:v>
                </c:pt>
                <c:pt idx="75">
                  <c:v>06Q1</c:v>
                </c:pt>
                <c:pt idx="76">
                  <c:v>06Q2</c:v>
                </c:pt>
                <c:pt idx="77">
                  <c:v>06Q3</c:v>
                </c:pt>
                <c:pt idx="78">
                  <c:v>06Q4</c:v>
                </c:pt>
                <c:pt idx="79">
                  <c:v>07Q1</c:v>
                </c:pt>
                <c:pt idx="80">
                  <c:v>07Q2</c:v>
                </c:pt>
                <c:pt idx="81">
                  <c:v>07Q3</c:v>
                </c:pt>
                <c:pt idx="82">
                  <c:v>07Q4</c:v>
                </c:pt>
                <c:pt idx="83">
                  <c:v>08Q1</c:v>
                </c:pt>
                <c:pt idx="84">
                  <c:v>08Q2</c:v>
                </c:pt>
                <c:pt idx="85">
                  <c:v>08Q3</c:v>
                </c:pt>
                <c:pt idx="86">
                  <c:v>08Q4</c:v>
                </c:pt>
                <c:pt idx="87">
                  <c:v>09Q1</c:v>
                </c:pt>
                <c:pt idx="88">
                  <c:v>09Q2</c:v>
                </c:pt>
                <c:pt idx="89">
                  <c:v>09Q3</c:v>
                </c:pt>
                <c:pt idx="90">
                  <c:v>09Q4</c:v>
                </c:pt>
                <c:pt idx="91">
                  <c:v>10Q1</c:v>
                </c:pt>
                <c:pt idx="92">
                  <c:v>10Q2</c:v>
                </c:pt>
                <c:pt idx="93">
                  <c:v>10Q3</c:v>
                </c:pt>
                <c:pt idx="94">
                  <c:v>10Q4</c:v>
                </c:pt>
                <c:pt idx="95">
                  <c:v>11Q1</c:v>
                </c:pt>
                <c:pt idx="96">
                  <c:v>11Q2</c:v>
                </c:pt>
                <c:pt idx="97">
                  <c:v>11Q3</c:v>
                </c:pt>
                <c:pt idx="98">
                  <c:v>11Q4</c:v>
                </c:pt>
                <c:pt idx="99">
                  <c:v>12Q1</c:v>
                </c:pt>
                <c:pt idx="100">
                  <c:v>12Q2</c:v>
                </c:pt>
                <c:pt idx="101">
                  <c:v>12Q3</c:v>
                </c:pt>
                <c:pt idx="102">
                  <c:v>12Q4</c:v>
                </c:pt>
                <c:pt idx="103">
                  <c:v>13Q1</c:v>
                </c:pt>
                <c:pt idx="104">
                  <c:v>13Q2</c:v>
                </c:pt>
                <c:pt idx="105">
                  <c:v>13Q3</c:v>
                </c:pt>
                <c:pt idx="106">
                  <c:v>13Q4</c:v>
                </c:pt>
                <c:pt idx="107">
                  <c:v>14Q1</c:v>
                </c:pt>
                <c:pt idx="108">
                  <c:v>14Q2</c:v>
                </c:pt>
                <c:pt idx="109">
                  <c:v>14Q3</c:v>
                </c:pt>
                <c:pt idx="110">
                  <c:v>14Q4</c:v>
                </c:pt>
                <c:pt idx="111">
                  <c:v>15Q1</c:v>
                </c:pt>
                <c:pt idx="112">
                  <c:v>15Q2</c:v>
                </c:pt>
                <c:pt idx="113">
                  <c:v>15Q3</c:v>
                </c:pt>
                <c:pt idx="114">
                  <c:v>15Q4</c:v>
                </c:pt>
                <c:pt idx="115">
                  <c:v>16Q1</c:v>
                </c:pt>
                <c:pt idx="116">
                  <c:v>16Q2</c:v>
                </c:pt>
              </c:strCache>
            </c:strRef>
          </c:cat>
          <c:val>
            <c:numRef>
              <c:f>Sheet1!$B$2:$B$118</c:f>
              <c:numCache>
                <c:formatCode>0.0</c:formatCode>
                <c:ptCount val="117"/>
                <c:pt idx="0">
                  <c:v>14.93</c:v>
                </c:pt>
                <c:pt idx="1">
                  <c:v>15.993</c:v>
                </c:pt>
                <c:pt idx="2">
                  <c:v>14.519</c:v>
                </c:pt>
                <c:pt idx="3">
                  <c:v>15.93</c:v>
                </c:pt>
                <c:pt idx="4">
                  <c:v>15.444000000000001</c:v>
                </c:pt>
                <c:pt idx="5">
                  <c:v>15.054</c:v>
                </c:pt>
                <c:pt idx="6">
                  <c:v>15.317</c:v>
                </c:pt>
                <c:pt idx="7">
                  <c:v>14.682</c:v>
                </c:pt>
                <c:pt idx="8">
                  <c:v>14.901999999999999</c:v>
                </c:pt>
                <c:pt idx="9">
                  <c:v>15.327999999999999</c:v>
                </c:pt>
                <c:pt idx="10">
                  <c:v>13.204000000000001</c:v>
                </c:pt>
                <c:pt idx="11">
                  <c:v>14.76</c:v>
                </c:pt>
                <c:pt idx="12">
                  <c:v>13.872999999999999</c:v>
                </c:pt>
                <c:pt idx="13">
                  <c:v>13.798999999999999</c:v>
                </c:pt>
                <c:pt idx="14">
                  <c:v>13.021000000000001</c:v>
                </c:pt>
                <c:pt idx="15">
                  <c:v>12.129</c:v>
                </c:pt>
                <c:pt idx="16">
                  <c:v>12.2</c:v>
                </c:pt>
                <c:pt idx="17">
                  <c:v>12.661</c:v>
                </c:pt>
                <c:pt idx="18">
                  <c:v>12.266</c:v>
                </c:pt>
                <c:pt idx="19">
                  <c:v>12.552</c:v>
                </c:pt>
                <c:pt idx="20">
                  <c:v>12.829000000000001</c:v>
                </c:pt>
                <c:pt idx="21">
                  <c:v>12.778</c:v>
                </c:pt>
                <c:pt idx="22">
                  <c:v>13.28</c:v>
                </c:pt>
                <c:pt idx="23">
                  <c:v>12.977</c:v>
                </c:pt>
                <c:pt idx="24">
                  <c:v>14.212</c:v>
                </c:pt>
                <c:pt idx="25">
                  <c:v>13.698</c:v>
                </c:pt>
                <c:pt idx="26">
                  <c:v>14.606999999999999</c:v>
                </c:pt>
                <c:pt idx="27">
                  <c:v>15.068</c:v>
                </c:pt>
                <c:pt idx="28">
                  <c:v>14.897</c:v>
                </c:pt>
                <c:pt idx="29">
                  <c:v>14.807</c:v>
                </c:pt>
                <c:pt idx="30">
                  <c:v>15.404</c:v>
                </c:pt>
                <c:pt idx="31">
                  <c:v>14.561999999999999</c:v>
                </c:pt>
                <c:pt idx="32">
                  <c:v>14.472</c:v>
                </c:pt>
                <c:pt idx="33">
                  <c:v>14.763999999999999</c:v>
                </c:pt>
                <c:pt idx="34">
                  <c:v>15.115</c:v>
                </c:pt>
                <c:pt idx="35">
                  <c:v>15.114000000000001</c:v>
                </c:pt>
                <c:pt idx="36">
                  <c:v>15.2</c:v>
                </c:pt>
                <c:pt idx="37">
                  <c:v>15.004</c:v>
                </c:pt>
                <c:pt idx="38">
                  <c:v>15.071</c:v>
                </c:pt>
                <c:pt idx="39">
                  <c:v>15.231</c:v>
                </c:pt>
                <c:pt idx="40">
                  <c:v>14.53</c:v>
                </c:pt>
                <c:pt idx="41">
                  <c:v>15.223000000000001</c:v>
                </c:pt>
                <c:pt idx="42">
                  <c:v>15.505000000000001</c:v>
                </c:pt>
                <c:pt idx="43">
                  <c:v>14.747</c:v>
                </c:pt>
                <c:pt idx="44">
                  <c:v>16.183</c:v>
                </c:pt>
                <c:pt idx="45">
                  <c:v>14.824999999999999</c:v>
                </c:pt>
                <c:pt idx="46">
                  <c:v>16.417999999999999</c:v>
                </c:pt>
                <c:pt idx="47">
                  <c:v>16.331</c:v>
                </c:pt>
                <c:pt idx="48">
                  <c:v>16.773</c:v>
                </c:pt>
                <c:pt idx="49">
                  <c:v>17.135999999999999</c:v>
                </c:pt>
                <c:pt idx="50">
                  <c:v>17.335000000000001</c:v>
                </c:pt>
                <c:pt idx="51">
                  <c:v>18.271999999999998</c:v>
                </c:pt>
                <c:pt idx="52">
                  <c:v>17.329000000000001</c:v>
                </c:pt>
                <c:pt idx="53">
                  <c:v>17.395</c:v>
                </c:pt>
                <c:pt idx="54">
                  <c:v>16.402000000000001</c:v>
                </c:pt>
                <c:pt idx="55">
                  <c:v>17.184000000000001</c:v>
                </c:pt>
                <c:pt idx="56">
                  <c:v>16.713000000000001</c:v>
                </c:pt>
                <c:pt idx="57">
                  <c:v>16.065000000000001</c:v>
                </c:pt>
                <c:pt idx="58">
                  <c:v>18.527000000000001</c:v>
                </c:pt>
                <c:pt idx="59">
                  <c:v>16.670999999999999</c:v>
                </c:pt>
                <c:pt idx="60">
                  <c:v>16.603999999999999</c:v>
                </c:pt>
                <c:pt idx="61">
                  <c:v>17.420000000000002</c:v>
                </c:pt>
                <c:pt idx="62">
                  <c:v>16.57</c:v>
                </c:pt>
                <c:pt idx="63">
                  <c:v>16.137</c:v>
                </c:pt>
                <c:pt idx="64">
                  <c:v>16.423999999999999</c:v>
                </c:pt>
                <c:pt idx="65">
                  <c:v>17.218</c:v>
                </c:pt>
                <c:pt idx="66">
                  <c:v>16.777000000000001</c:v>
                </c:pt>
                <c:pt idx="67">
                  <c:v>16.591999999999999</c:v>
                </c:pt>
                <c:pt idx="68">
                  <c:v>16.670999999999999</c:v>
                </c:pt>
                <c:pt idx="69">
                  <c:v>17.006</c:v>
                </c:pt>
                <c:pt idx="70">
                  <c:v>17.198</c:v>
                </c:pt>
                <c:pt idx="71">
                  <c:v>16.567</c:v>
                </c:pt>
                <c:pt idx="72">
                  <c:v>17.39</c:v>
                </c:pt>
                <c:pt idx="73">
                  <c:v>17.984000000000002</c:v>
                </c:pt>
                <c:pt idx="74">
                  <c:v>15.852</c:v>
                </c:pt>
                <c:pt idx="75">
                  <c:v>16.832000000000001</c:v>
                </c:pt>
                <c:pt idx="76">
                  <c:v>16.363</c:v>
                </c:pt>
                <c:pt idx="77">
                  <c:v>16.481999999999999</c:v>
                </c:pt>
                <c:pt idx="78">
                  <c:v>16.34</c:v>
                </c:pt>
                <c:pt idx="79">
                  <c:v>16.373000000000001</c:v>
                </c:pt>
                <c:pt idx="80">
                  <c:v>16.111000000000001</c:v>
                </c:pt>
                <c:pt idx="81">
                  <c:v>15.91</c:v>
                </c:pt>
                <c:pt idx="82">
                  <c:v>15.961</c:v>
                </c:pt>
                <c:pt idx="83">
                  <c:v>15.115</c:v>
                </c:pt>
                <c:pt idx="84">
                  <c:v>14.231999999999999</c:v>
                </c:pt>
                <c:pt idx="85">
                  <c:v>13.079000000000001</c:v>
                </c:pt>
                <c:pt idx="86">
                  <c:v>10.353999999999999</c:v>
                </c:pt>
                <c:pt idx="87">
                  <c:v>9.3829999999999991</c:v>
                </c:pt>
                <c:pt idx="88">
                  <c:v>9.7159999999999993</c:v>
                </c:pt>
                <c:pt idx="89">
                  <c:v>11.760999999999999</c:v>
                </c:pt>
                <c:pt idx="90">
                  <c:v>10.749000000000001</c:v>
                </c:pt>
                <c:pt idx="91">
                  <c:v>10.776</c:v>
                </c:pt>
                <c:pt idx="92">
                  <c:v>11.484999999999999</c:v>
                </c:pt>
                <c:pt idx="93">
                  <c:v>11.74</c:v>
                </c:pt>
                <c:pt idx="94">
                  <c:v>12.217000000000001</c:v>
                </c:pt>
                <c:pt idx="95">
                  <c:v>12.753</c:v>
                </c:pt>
                <c:pt idx="96">
                  <c:v>12.241</c:v>
                </c:pt>
                <c:pt idx="97">
                  <c:v>12.566000000000001</c:v>
                </c:pt>
                <c:pt idx="98">
                  <c:v>13.38</c:v>
                </c:pt>
                <c:pt idx="99">
                  <c:v>14.266</c:v>
                </c:pt>
                <c:pt idx="100">
                  <c:v>14.22</c:v>
                </c:pt>
                <c:pt idx="101">
                  <c:v>14.358000000000001</c:v>
                </c:pt>
                <c:pt idx="102">
                  <c:v>14.927</c:v>
                </c:pt>
                <c:pt idx="103">
                  <c:v>15.473000000000001</c:v>
                </c:pt>
                <c:pt idx="104">
                  <c:v>15.487</c:v>
                </c:pt>
                <c:pt idx="105">
                  <c:v>15.551</c:v>
                </c:pt>
                <c:pt idx="106">
                  <c:v>15.615</c:v>
                </c:pt>
                <c:pt idx="107">
                  <c:v>15.853</c:v>
                </c:pt>
                <c:pt idx="108">
                  <c:v>16.536000000000001</c:v>
                </c:pt>
                <c:pt idx="109">
                  <c:v>16.626999999999999</c:v>
                </c:pt>
                <c:pt idx="110">
                  <c:v>16.736999999999998</c:v>
                </c:pt>
                <c:pt idx="111">
                  <c:v>16.864999999999998</c:v>
                </c:pt>
                <c:pt idx="112">
                  <c:v>17.163</c:v>
                </c:pt>
                <c:pt idx="113">
                  <c:v>17.695</c:v>
                </c:pt>
                <c:pt idx="114">
                  <c:v>17.815999999999999</c:v>
                </c:pt>
                <c:pt idx="115">
                  <c:v>17.22</c:v>
                </c:pt>
                <c:pt idx="116">
                  <c:v>17.126999999999999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926-4101-BD88-88B70FBB1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61184"/>
        <c:axId val="80483456"/>
      </c:lineChart>
      <c:catAx>
        <c:axId val="804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8048345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80483456"/>
        <c:scaling>
          <c:orientation val="minMax"/>
          <c:min val="8"/>
        </c:scaling>
        <c:delete val="0"/>
        <c:axPos val="l"/>
        <c:majorGridlines>
          <c:spPr>
            <a:ln>
              <a:solidFill>
                <a:prstClr val="black">
                  <a:alpha val="21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Unit Sales (millions)</a:t>
                </a:r>
              </a:p>
            </c:rich>
          </c:tx>
          <c:layout>
            <c:manualLayout>
              <c:xMode val="edge"/>
              <c:yMode val="edge"/>
              <c:x val="1.4715911724393651E-2"/>
              <c:y val="0.2290332082178997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046118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568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7226110625062"/>
          <c:y val="4.1431182711833922E-2"/>
          <c:w val="0.82771446971906293"/>
          <c:h val="0.737263407350299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Young Adults (under 30)</c:v>
                </c:pt>
              </c:strCache>
            </c:strRef>
          </c:tx>
          <c:spPr>
            <a:ln w="34925">
              <a:solidFill>
                <a:schemeClr val="accent6">
                  <a:lumMod val="60000"/>
                  <a:lumOff val="40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6876</c:v>
                </c:pt>
                <c:pt idx="1">
                  <c:v>6969</c:v>
                </c:pt>
                <c:pt idx="2">
                  <c:v>7258</c:v>
                </c:pt>
                <c:pt idx="3">
                  <c:v>7275</c:v>
                </c:pt>
                <c:pt idx="4">
                  <c:v>7656</c:v>
                </c:pt>
                <c:pt idx="5">
                  <c:v>8221</c:v>
                </c:pt>
                <c:pt idx="6">
                  <c:v>8562</c:v>
                </c:pt>
                <c:pt idx="7">
                  <c:v>8875</c:v>
                </c:pt>
                <c:pt idx="8">
                  <c:v>9188</c:v>
                </c:pt>
                <c:pt idx="9">
                  <c:v>10004</c:v>
                </c:pt>
                <c:pt idx="10">
                  <c:v>10460</c:v>
                </c:pt>
                <c:pt idx="11">
                  <c:v>10976</c:v>
                </c:pt>
                <c:pt idx="12">
                  <c:v>11988</c:v>
                </c:pt>
                <c:pt idx="13">
                  <c:v>12592</c:v>
                </c:pt>
                <c:pt idx="14">
                  <c:v>13384</c:v>
                </c:pt>
                <c:pt idx="15">
                  <c:v>13644</c:v>
                </c:pt>
                <c:pt idx="16">
                  <c:v>14175</c:v>
                </c:pt>
                <c:pt idx="17">
                  <c:v>14376</c:v>
                </c:pt>
                <c:pt idx="18">
                  <c:v>14818</c:v>
                </c:pt>
                <c:pt idx="19">
                  <c:v>15021</c:v>
                </c:pt>
                <c:pt idx="20">
                  <c:v>15821</c:v>
                </c:pt>
                <c:pt idx="21">
                  <c:v>15957</c:v>
                </c:pt>
                <c:pt idx="22">
                  <c:v>15634</c:v>
                </c:pt>
                <c:pt idx="23">
                  <c:v>15160</c:v>
                </c:pt>
                <c:pt idx="24">
                  <c:v>15358</c:v>
                </c:pt>
                <c:pt idx="25">
                  <c:v>15075</c:v>
                </c:pt>
                <c:pt idx="26">
                  <c:v>15284</c:v>
                </c:pt>
                <c:pt idx="27">
                  <c:v>14849</c:v>
                </c:pt>
                <c:pt idx="28">
                  <c:v>14842</c:v>
                </c:pt>
                <c:pt idx="29">
                  <c:v>15039</c:v>
                </c:pt>
                <c:pt idx="30">
                  <c:v>14544</c:v>
                </c:pt>
                <c:pt idx="31">
                  <c:v>14128</c:v>
                </c:pt>
                <c:pt idx="32">
                  <c:v>13669</c:v>
                </c:pt>
                <c:pt idx="33">
                  <c:v>14116</c:v>
                </c:pt>
                <c:pt idx="34">
                  <c:v>13737</c:v>
                </c:pt>
                <c:pt idx="35">
                  <c:v>13844</c:v>
                </c:pt>
                <c:pt idx="36">
                  <c:v>13636</c:v>
                </c:pt>
                <c:pt idx="37">
                  <c:v>13807</c:v>
                </c:pt>
                <c:pt idx="38">
                  <c:v>13898</c:v>
                </c:pt>
                <c:pt idx="39">
                  <c:v>14289</c:v>
                </c:pt>
                <c:pt idx="40">
                  <c:v>14380</c:v>
                </c:pt>
                <c:pt idx="41">
                  <c:v>14930</c:v>
                </c:pt>
                <c:pt idx="42">
                  <c:v>14803</c:v>
                </c:pt>
                <c:pt idx="43">
                  <c:v>15146</c:v>
                </c:pt>
                <c:pt idx="44">
                  <c:v>15347</c:v>
                </c:pt>
                <c:pt idx="45">
                  <c:v>15907</c:v>
                </c:pt>
                <c:pt idx="46">
                  <c:v>16018</c:v>
                </c:pt>
                <c:pt idx="47">
                  <c:v>16329</c:v>
                </c:pt>
                <c:pt idx="48">
                  <c:v>15953</c:v>
                </c:pt>
                <c:pt idx="49">
                  <c:v>15820</c:v>
                </c:pt>
                <c:pt idx="50">
                  <c:v>15679</c:v>
                </c:pt>
                <c:pt idx="51">
                  <c:v>15514</c:v>
                </c:pt>
                <c:pt idx="52">
                  <c:v>15388</c:v>
                </c:pt>
                <c:pt idx="53">
                  <c:v>15565</c:v>
                </c:pt>
                <c:pt idx="54">
                  <c:v>15704</c:v>
                </c:pt>
                <c:pt idx="55">
                  <c:v>15720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0B8-489F-896F-26B50CFF67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Older Adults (65+)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9425</c:v>
                </c:pt>
                <c:pt idx="1">
                  <c:v>9534</c:v>
                </c:pt>
                <c:pt idx="2">
                  <c:v>10306</c:v>
                </c:pt>
                <c:pt idx="3">
                  <c:v>10501</c:v>
                </c:pt>
                <c:pt idx="4">
                  <c:v>10628</c:v>
                </c:pt>
                <c:pt idx="5">
                  <c:v>10963</c:v>
                </c:pt>
                <c:pt idx="6">
                  <c:v>11262</c:v>
                </c:pt>
                <c:pt idx="7">
                  <c:v>11464</c:v>
                </c:pt>
                <c:pt idx="8">
                  <c:v>11863</c:v>
                </c:pt>
                <c:pt idx="9">
                  <c:v>12094</c:v>
                </c:pt>
                <c:pt idx="10">
                  <c:v>12500</c:v>
                </c:pt>
                <c:pt idx="11">
                  <c:v>12702</c:v>
                </c:pt>
                <c:pt idx="12">
                  <c:v>13255</c:v>
                </c:pt>
                <c:pt idx="13">
                  <c:v>13473</c:v>
                </c:pt>
                <c:pt idx="14">
                  <c:v>13878</c:v>
                </c:pt>
                <c:pt idx="15">
                  <c:v>14260</c:v>
                </c:pt>
                <c:pt idx="16">
                  <c:v>14802</c:v>
                </c:pt>
                <c:pt idx="17">
                  <c:v>14816</c:v>
                </c:pt>
                <c:pt idx="18">
                  <c:v>15225</c:v>
                </c:pt>
                <c:pt idx="19">
                  <c:v>15795</c:v>
                </c:pt>
                <c:pt idx="20">
                  <c:v>16544</c:v>
                </c:pt>
                <c:pt idx="21">
                  <c:v>16911</c:v>
                </c:pt>
                <c:pt idx="22">
                  <c:v>17312</c:v>
                </c:pt>
                <c:pt idx="23">
                  <c:v>17670</c:v>
                </c:pt>
                <c:pt idx="24">
                  <c:v>17901</c:v>
                </c:pt>
                <c:pt idx="25">
                  <c:v>18156</c:v>
                </c:pt>
                <c:pt idx="26">
                  <c:v>18596</c:v>
                </c:pt>
                <c:pt idx="27">
                  <c:v>18998</c:v>
                </c:pt>
                <c:pt idx="28">
                  <c:v>19455</c:v>
                </c:pt>
                <c:pt idx="29">
                  <c:v>19717</c:v>
                </c:pt>
                <c:pt idx="30">
                  <c:v>20156</c:v>
                </c:pt>
                <c:pt idx="31">
                  <c:v>20527</c:v>
                </c:pt>
                <c:pt idx="32">
                  <c:v>20921</c:v>
                </c:pt>
                <c:pt idx="33">
                  <c:v>20682</c:v>
                </c:pt>
                <c:pt idx="34">
                  <c:v>20807</c:v>
                </c:pt>
                <c:pt idx="35">
                  <c:v>21365</c:v>
                </c:pt>
                <c:pt idx="36">
                  <c:v>21486</c:v>
                </c:pt>
                <c:pt idx="37">
                  <c:v>21408</c:v>
                </c:pt>
                <c:pt idx="38">
                  <c:v>21497</c:v>
                </c:pt>
                <c:pt idx="39">
                  <c:v>21589</c:v>
                </c:pt>
                <c:pt idx="40">
                  <c:v>21744</c:v>
                </c:pt>
                <c:pt idx="41">
                  <c:v>22469</c:v>
                </c:pt>
                <c:pt idx="42">
                  <c:v>22476</c:v>
                </c:pt>
                <c:pt idx="43">
                  <c:v>22660</c:v>
                </c:pt>
                <c:pt idx="44">
                  <c:v>23049</c:v>
                </c:pt>
                <c:pt idx="45">
                  <c:v>23151</c:v>
                </c:pt>
                <c:pt idx="46">
                  <c:v>23459</c:v>
                </c:pt>
                <c:pt idx="47">
                  <c:v>23729</c:v>
                </c:pt>
                <c:pt idx="48">
                  <c:v>24113</c:v>
                </c:pt>
                <c:pt idx="49">
                  <c:v>24834</c:v>
                </c:pt>
                <c:pt idx="50">
                  <c:v>25270</c:v>
                </c:pt>
                <c:pt idx="51">
                  <c:v>25738</c:v>
                </c:pt>
                <c:pt idx="52">
                  <c:v>26843</c:v>
                </c:pt>
                <c:pt idx="53">
                  <c:v>27924</c:v>
                </c:pt>
                <c:pt idx="54">
                  <c:v>28787</c:v>
                </c:pt>
                <c:pt idx="55">
                  <c:v>29947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0B8-489F-896F-26B50CFF6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67040"/>
        <c:axId val="79768576"/>
      </c:lineChart>
      <c:catAx>
        <c:axId val="7976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797685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9768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Households (thousands)</a:t>
                </a:r>
              </a:p>
            </c:rich>
          </c:tx>
          <c:layout>
            <c:manualLayout>
              <c:xMode val="edge"/>
              <c:yMode val="edge"/>
              <c:x val="1.0802469135802469E-2"/>
              <c:y val="0.160741481978531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9767040"/>
        <c:crosses val="autoZero"/>
        <c:crossBetween val="midCat"/>
      </c:valAx>
    </c:plotArea>
    <c:legend>
      <c:legendPos val="b"/>
      <c:layout/>
      <c:overlay val="0"/>
      <c:spPr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53210536182966E-2"/>
          <c:y val="4.1125351292503207E-2"/>
          <c:w val="0.81752480646771475"/>
          <c:h val="0.8351025420129422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Existing Home Sales</c:v>
                </c:pt>
              </c:strCache>
            </c:strRef>
          </c:tx>
          <c:spPr>
            <a:ln w="3492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Sheet1!$C$2:$C$28</c:f>
              <c:numCache>
                <c:formatCode>0.000</c:formatCode>
                <c:ptCount val="27"/>
                <c:pt idx="0">
                  <c:v>3.29</c:v>
                </c:pt>
                <c:pt idx="1">
                  <c:v>3.1840000000000002</c:v>
                </c:pt>
                <c:pt idx="2">
                  <c:v>3.1459999999999999</c:v>
                </c:pt>
                <c:pt idx="3">
                  <c:v>3.431</c:v>
                </c:pt>
                <c:pt idx="4">
                  <c:v>3.7370000000000001</c:v>
                </c:pt>
                <c:pt idx="5">
                  <c:v>3.8839999999999999</c:v>
                </c:pt>
                <c:pt idx="6">
                  <c:v>3.8490000000000002</c:v>
                </c:pt>
                <c:pt idx="7">
                  <c:v>4.1669999999999998</c:v>
                </c:pt>
                <c:pt idx="8">
                  <c:v>4.3739999999999997</c:v>
                </c:pt>
                <c:pt idx="9">
                  <c:v>4.9649999999999999</c:v>
                </c:pt>
                <c:pt idx="10">
                  <c:v>5.1716666666666598</c:v>
                </c:pt>
                <c:pt idx="11">
                  <c:v>5.1875</c:v>
                </c:pt>
                <c:pt idx="12">
                  <c:v>5.32666666666666</c:v>
                </c:pt>
                <c:pt idx="13">
                  <c:v>5.6566666666666601</c:v>
                </c:pt>
                <c:pt idx="14">
                  <c:v>6.1758333333333297</c:v>
                </c:pt>
                <c:pt idx="15">
                  <c:v>6.7266666666666604</c:v>
                </c:pt>
                <c:pt idx="16">
                  <c:v>7.0758333333333301</c:v>
                </c:pt>
                <c:pt idx="17">
                  <c:v>6.5158333333333296</c:v>
                </c:pt>
                <c:pt idx="18">
                  <c:v>5.0408333333333299</c:v>
                </c:pt>
                <c:pt idx="19">
                  <c:v>4.1058333333333303</c:v>
                </c:pt>
                <c:pt idx="20">
                  <c:v>4.3291666666666604</c:v>
                </c:pt>
                <c:pt idx="21">
                  <c:v>4.1825000000000001</c:v>
                </c:pt>
                <c:pt idx="22">
                  <c:v>4.2766666666666602</c:v>
                </c:pt>
                <c:pt idx="23">
                  <c:v>4.6566666666666601</c:v>
                </c:pt>
                <c:pt idx="24">
                  <c:v>5.0783333333333296</c:v>
                </c:pt>
                <c:pt idx="25">
                  <c:v>4.9233333333333302</c:v>
                </c:pt>
                <c:pt idx="26">
                  <c:v>5.2333333333333298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2D5-40A4-B48E-798CDFFEB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42784"/>
        <c:axId val="7994432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Housing Starts</c:v>
                </c:pt>
              </c:strCache>
            </c:strRef>
          </c:tx>
          <c:spPr>
            <a:ln w="34925">
              <a:solidFill>
                <a:srgbClr val="F7941E"/>
              </a:solidFill>
              <a:prstDash val="dash"/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Sheet1!$B$2:$B$28</c:f>
              <c:numCache>
                <c:formatCode>0.000</c:formatCode>
                <c:ptCount val="27"/>
                <c:pt idx="0">
                  <c:v>1.38208333333333</c:v>
                </c:pt>
                <c:pt idx="1">
                  <c:v>1.2031666666666601</c:v>
                </c:pt>
                <c:pt idx="2">
                  <c:v>1.00875</c:v>
                </c:pt>
                <c:pt idx="3">
                  <c:v>1.2014166666666599</c:v>
                </c:pt>
                <c:pt idx="4">
                  <c:v>1.29158333333333</c:v>
                </c:pt>
                <c:pt idx="5">
                  <c:v>1.446</c:v>
                </c:pt>
                <c:pt idx="6">
                  <c:v>1.361</c:v>
                </c:pt>
                <c:pt idx="7">
                  <c:v>1.4686666666666599</c:v>
                </c:pt>
                <c:pt idx="8">
                  <c:v>1.47458333333333</c:v>
                </c:pt>
                <c:pt idx="9">
                  <c:v>1.62116666666666</c:v>
                </c:pt>
                <c:pt idx="10">
                  <c:v>1.6472500000000001</c:v>
                </c:pt>
                <c:pt idx="11">
                  <c:v>1.5733333333333299</c:v>
                </c:pt>
                <c:pt idx="12">
                  <c:v>1.60116666666666</c:v>
                </c:pt>
                <c:pt idx="13">
                  <c:v>1.71025</c:v>
                </c:pt>
                <c:pt idx="14">
                  <c:v>1.85375</c:v>
                </c:pt>
                <c:pt idx="15">
                  <c:v>1.9495</c:v>
                </c:pt>
                <c:pt idx="16">
                  <c:v>2.0729166666666599</c:v>
                </c:pt>
                <c:pt idx="17">
                  <c:v>1.81191666666666</c:v>
                </c:pt>
                <c:pt idx="18">
                  <c:v>1.3418333333333301</c:v>
                </c:pt>
                <c:pt idx="19">
                  <c:v>0.9</c:v>
                </c:pt>
                <c:pt idx="20">
                  <c:v>0.55400000000000005</c:v>
                </c:pt>
                <c:pt idx="21">
                  <c:v>0.58550000000000002</c:v>
                </c:pt>
                <c:pt idx="22">
                  <c:v>0.611916666666666</c:v>
                </c:pt>
                <c:pt idx="23">
                  <c:v>0.78374999999999995</c:v>
                </c:pt>
                <c:pt idx="24">
                  <c:v>0.92825000000000002</c:v>
                </c:pt>
                <c:pt idx="25">
                  <c:v>1.00108333333333</c:v>
                </c:pt>
                <c:pt idx="26">
                  <c:v>1.1081666666666601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2D5-40A4-B48E-798CDFFEB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23616"/>
        <c:axId val="79825152"/>
      </c:lineChart>
      <c:catAx>
        <c:axId val="7994278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/>
          <a:lstStyle/>
          <a:p>
            <a:pPr>
              <a:defRPr sz="1200" b="1"/>
            </a:pPr>
            <a:endParaRPr lang="en-US"/>
          </a:p>
        </c:txPr>
        <c:crossAx val="79944320"/>
        <c:crosses val="autoZero"/>
        <c:auto val="1"/>
        <c:lblAlgn val="ctr"/>
        <c:lblOffset val="100"/>
        <c:noMultiLvlLbl val="0"/>
      </c:catAx>
      <c:valAx>
        <c:axId val="79944320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Units of Existing Homes (Millions)</a:t>
                </a:r>
              </a:p>
            </c:rich>
          </c:tx>
          <c:layout>
            <c:manualLayout>
              <c:xMode val="edge"/>
              <c:yMode val="edge"/>
              <c:x val="7.0128078988294287E-3"/>
              <c:y val="0.1113572084441402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942784"/>
        <c:crosses val="autoZero"/>
        <c:crossBetween val="midCat"/>
      </c:valAx>
      <c:catAx>
        <c:axId val="79823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25152"/>
        <c:crosses val="autoZero"/>
        <c:auto val="1"/>
        <c:lblAlgn val="ctr"/>
        <c:lblOffset val="100"/>
        <c:noMultiLvlLbl val="0"/>
      </c:catAx>
      <c:valAx>
        <c:axId val="79825152"/>
        <c:scaling>
          <c:orientation val="minMax"/>
        </c:scaling>
        <c:delete val="0"/>
        <c:axPos val="r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9823616"/>
        <c:crosses val="max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16439125773340832"/>
          <c:y val="0.60404114839146894"/>
          <c:w val="0.2595614220097488"/>
          <c:h val="0.12470793325407604"/>
        </c:manualLayout>
      </c:layout>
      <c:overlay val="0"/>
      <c:spPr>
        <a:solidFill>
          <a:srgbClr val="FFFFFF"/>
        </a:solidFill>
        <a:ln>
          <a:solidFill>
            <a:prstClr val="black">
              <a:lumMod val="65000"/>
              <a:lumOff val="35000"/>
            </a:prst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40">
          <a:latin typeface="Helvetica" panose="000B0500000000000000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4704491725848"/>
          <c:y val="2.863436123348018E-2"/>
          <c:w val="0.86168588301462312"/>
          <c:h val="0.779735682819391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Realty Transfer</c:v>
                </c:pt>
              </c:strCache>
            </c:strRef>
          </c:tx>
          <c:spPr>
            <a:ln w="31750">
              <a:solidFill>
                <a:srgbClr val="77797C"/>
              </a:solidFill>
              <a:prstDash val="dash"/>
            </a:ln>
          </c:spPr>
          <c:marker>
            <c:symbol val="none"/>
          </c:marker>
          <c:cat>
            <c:numRef>
              <c:f>Sheet1!$A$2:$A$135</c:f>
              <c:numCache>
                <c:formatCode>[$-409]mmm\-yy;@</c:formatCode>
                <c:ptCount val="134"/>
                <c:pt idx="0">
                  <c:v>38504</c:v>
                </c:pt>
                <c:pt idx="1">
                  <c:v>38534</c:v>
                </c:pt>
                <c:pt idx="2">
                  <c:v>38565</c:v>
                </c:pt>
                <c:pt idx="3">
                  <c:v>38596</c:v>
                </c:pt>
                <c:pt idx="4">
                  <c:v>38626</c:v>
                </c:pt>
                <c:pt idx="5">
                  <c:v>38657</c:v>
                </c:pt>
                <c:pt idx="6">
                  <c:v>38687</c:v>
                </c:pt>
                <c:pt idx="7">
                  <c:v>38718</c:v>
                </c:pt>
                <c:pt idx="8">
                  <c:v>38749</c:v>
                </c:pt>
                <c:pt idx="9">
                  <c:v>38777</c:v>
                </c:pt>
                <c:pt idx="10">
                  <c:v>38808</c:v>
                </c:pt>
                <c:pt idx="11">
                  <c:v>38838</c:v>
                </c:pt>
                <c:pt idx="12">
                  <c:v>38869</c:v>
                </c:pt>
                <c:pt idx="13">
                  <c:v>38899</c:v>
                </c:pt>
                <c:pt idx="14">
                  <c:v>38930</c:v>
                </c:pt>
                <c:pt idx="15">
                  <c:v>38961</c:v>
                </c:pt>
                <c:pt idx="16">
                  <c:v>38991</c:v>
                </c:pt>
                <c:pt idx="17">
                  <c:v>39022</c:v>
                </c:pt>
                <c:pt idx="18">
                  <c:v>39052</c:v>
                </c:pt>
                <c:pt idx="19">
                  <c:v>39083</c:v>
                </c:pt>
                <c:pt idx="20">
                  <c:v>39114</c:v>
                </c:pt>
                <c:pt idx="21">
                  <c:v>39142</c:v>
                </c:pt>
                <c:pt idx="22">
                  <c:v>39173</c:v>
                </c:pt>
                <c:pt idx="23">
                  <c:v>39203</c:v>
                </c:pt>
                <c:pt idx="24">
                  <c:v>39234</c:v>
                </c:pt>
                <c:pt idx="25">
                  <c:v>39264</c:v>
                </c:pt>
                <c:pt idx="26">
                  <c:v>39295</c:v>
                </c:pt>
                <c:pt idx="27">
                  <c:v>39326</c:v>
                </c:pt>
                <c:pt idx="28">
                  <c:v>39356</c:v>
                </c:pt>
                <c:pt idx="29">
                  <c:v>39387</c:v>
                </c:pt>
                <c:pt idx="30">
                  <c:v>39417</c:v>
                </c:pt>
                <c:pt idx="31">
                  <c:v>39448</c:v>
                </c:pt>
                <c:pt idx="32">
                  <c:v>39479</c:v>
                </c:pt>
                <c:pt idx="33">
                  <c:v>39508</c:v>
                </c:pt>
                <c:pt idx="34">
                  <c:v>39539</c:v>
                </c:pt>
                <c:pt idx="35">
                  <c:v>39569</c:v>
                </c:pt>
                <c:pt idx="36">
                  <c:v>39600</c:v>
                </c:pt>
                <c:pt idx="37">
                  <c:v>39630</c:v>
                </c:pt>
                <c:pt idx="38">
                  <c:v>39661</c:v>
                </c:pt>
                <c:pt idx="39">
                  <c:v>39692</c:v>
                </c:pt>
                <c:pt idx="40">
                  <c:v>39722</c:v>
                </c:pt>
                <c:pt idx="41">
                  <c:v>39753</c:v>
                </c:pt>
                <c:pt idx="42">
                  <c:v>39783</c:v>
                </c:pt>
                <c:pt idx="43">
                  <c:v>39814</c:v>
                </c:pt>
                <c:pt idx="44">
                  <c:v>39845</c:v>
                </c:pt>
                <c:pt idx="45">
                  <c:v>39873</c:v>
                </c:pt>
                <c:pt idx="46">
                  <c:v>39904</c:v>
                </c:pt>
                <c:pt idx="47">
                  <c:v>39934</c:v>
                </c:pt>
                <c:pt idx="48">
                  <c:v>39965</c:v>
                </c:pt>
                <c:pt idx="49">
                  <c:v>39995</c:v>
                </c:pt>
                <c:pt idx="50">
                  <c:v>40026</c:v>
                </c:pt>
                <c:pt idx="51">
                  <c:v>40057</c:v>
                </c:pt>
                <c:pt idx="52">
                  <c:v>40087</c:v>
                </c:pt>
                <c:pt idx="53">
                  <c:v>40118</c:v>
                </c:pt>
                <c:pt idx="54">
                  <c:v>40148</c:v>
                </c:pt>
                <c:pt idx="55">
                  <c:v>40179</c:v>
                </c:pt>
                <c:pt idx="56">
                  <c:v>40210</c:v>
                </c:pt>
                <c:pt idx="57">
                  <c:v>40238</c:v>
                </c:pt>
                <c:pt idx="58">
                  <c:v>40269</c:v>
                </c:pt>
                <c:pt idx="59">
                  <c:v>40299</c:v>
                </c:pt>
                <c:pt idx="60">
                  <c:v>40330</c:v>
                </c:pt>
                <c:pt idx="61">
                  <c:v>40360</c:v>
                </c:pt>
                <c:pt idx="62">
                  <c:v>40391</c:v>
                </c:pt>
                <c:pt idx="63">
                  <c:v>40422</c:v>
                </c:pt>
                <c:pt idx="64">
                  <c:v>40452</c:v>
                </c:pt>
                <c:pt idx="65">
                  <c:v>40483</c:v>
                </c:pt>
                <c:pt idx="66">
                  <c:v>40513</c:v>
                </c:pt>
                <c:pt idx="67">
                  <c:v>40544</c:v>
                </c:pt>
                <c:pt idx="68">
                  <c:v>40575</c:v>
                </c:pt>
                <c:pt idx="69">
                  <c:v>40603</c:v>
                </c:pt>
                <c:pt idx="70">
                  <c:v>40634</c:v>
                </c:pt>
                <c:pt idx="71">
                  <c:v>40664</c:v>
                </c:pt>
                <c:pt idx="72">
                  <c:v>40695</c:v>
                </c:pt>
                <c:pt idx="73">
                  <c:v>40725</c:v>
                </c:pt>
                <c:pt idx="74">
                  <c:v>40756</c:v>
                </c:pt>
                <c:pt idx="75">
                  <c:v>40787</c:v>
                </c:pt>
                <c:pt idx="76">
                  <c:v>40817</c:v>
                </c:pt>
                <c:pt idx="77">
                  <c:v>40848</c:v>
                </c:pt>
                <c:pt idx="78">
                  <c:v>40878</c:v>
                </c:pt>
                <c:pt idx="79">
                  <c:v>40909</c:v>
                </c:pt>
                <c:pt idx="80">
                  <c:v>40940</c:v>
                </c:pt>
                <c:pt idx="81">
                  <c:v>40969</c:v>
                </c:pt>
                <c:pt idx="82">
                  <c:v>41000</c:v>
                </c:pt>
                <c:pt idx="83">
                  <c:v>41030</c:v>
                </c:pt>
                <c:pt idx="84">
                  <c:v>41061</c:v>
                </c:pt>
                <c:pt idx="85">
                  <c:v>41091</c:v>
                </c:pt>
                <c:pt idx="86">
                  <c:v>41122</c:v>
                </c:pt>
                <c:pt idx="87">
                  <c:v>41153</c:v>
                </c:pt>
                <c:pt idx="88">
                  <c:v>41183</c:v>
                </c:pt>
                <c:pt idx="89">
                  <c:v>41214</c:v>
                </c:pt>
                <c:pt idx="90">
                  <c:v>41244</c:v>
                </c:pt>
                <c:pt idx="91">
                  <c:v>41275</c:v>
                </c:pt>
                <c:pt idx="92">
                  <c:v>41306</c:v>
                </c:pt>
                <c:pt idx="93">
                  <c:v>41334</c:v>
                </c:pt>
                <c:pt idx="94">
                  <c:v>41365</c:v>
                </c:pt>
                <c:pt idx="95">
                  <c:v>41395</c:v>
                </c:pt>
                <c:pt idx="96">
                  <c:v>41426</c:v>
                </c:pt>
                <c:pt idx="97">
                  <c:v>41456</c:v>
                </c:pt>
                <c:pt idx="98">
                  <c:v>41487</c:v>
                </c:pt>
                <c:pt idx="99">
                  <c:v>41518</c:v>
                </c:pt>
                <c:pt idx="100">
                  <c:v>41548</c:v>
                </c:pt>
                <c:pt idx="101">
                  <c:v>41579</c:v>
                </c:pt>
                <c:pt idx="102">
                  <c:v>41609</c:v>
                </c:pt>
                <c:pt idx="103">
                  <c:v>41640</c:v>
                </c:pt>
                <c:pt idx="104">
                  <c:v>41671</c:v>
                </c:pt>
                <c:pt idx="105">
                  <c:v>41699</c:v>
                </c:pt>
                <c:pt idx="106">
                  <c:v>41730</c:v>
                </c:pt>
                <c:pt idx="107">
                  <c:v>41760</c:v>
                </c:pt>
                <c:pt idx="108">
                  <c:v>41791</c:v>
                </c:pt>
                <c:pt idx="109">
                  <c:v>41821</c:v>
                </c:pt>
                <c:pt idx="110">
                  <c:v>41852</c:v>
                </c:pt>
                <c:pt idx="111">
                  <c:v>41883</c:v>
                </c:pt>
                <c:pt idx="112">
                  <c:v>41913</c:v>
                </c:pt>
                <c:pt idx="113">
                  <c:v>41944</c:v>
                </c:pt>
                <c:pt idx="114">
                  <c:v>41974</c:v>
                </c:pt>
                <c:pt idx="115">
                  <c:v>42005</c:v>
                </c:pt>
                <c:pt idx="116">
                  <c:v>42036</c:v>
                </c:pt>
                <c:pt idx="117">
                  <c:v>42064</c:v>
                </c:pt>
                <c:pt idx="118">
                  <c:v>42095</c:v>
                </c:pt>
                <c:pt idx="119">
                  <c:v>42125</c:v>
                </c:pt>
                <c:pt idx="120">
                  <c:v>42156</c:v>
                </c:pt>
                <c:pt idx="121">
                  <c:v>42186</c:v>
                </c:pt>
                <c:pt idx="122">
                  <c:v>42217</c:v>
                </c:pt>
                <c:pt idx="123">
                  <c:v>42248</c:v>
                </c:pt>
                <c:pt idx="124">
                  <c:v>42278</c:v>
                </c:pt>
                <c:pt idx="125">
                  <c:v>42309</c:v>
                </c:pt>
                <c:pt idx="126">
                  <c:v>42339</c:v>
                </c:pt>
                <c:pt idx="127">
                  <c:v>42370</c:v>
                </c:pt>
                <c:pt idx="128">
                  <c:v>42401</c:v>
                </c:pt>
                <c:pt idx="129">
                  <c:v>42430</c:v>
                </c:pt>
                <c:pt idx="130">
                  <c:v>42461</c:v>
                </c:pt>
                <c:pt idx="131">
                  <c:v>42491</c:v>
                </c:pt>
                <c:pt idx="132">
                  <c:v>42522</c:v>
                </c:pt>
                <c:pt idx="133">
                  <c:v>42552</c:v>
                </c:pt>
              </c:numCache>
            </c:numRef>
          </c:cat>
          <c:val>
            <c:numRef>
              <c:f>Sheet1!$B$2:$B$135</c:f>
              <c:numCache>
                <c:formatCode>0.00</c:formatCode>
                <c:ptCount val="134"/>
                <c:pt idx="0">
                  <c:v>25.982549836345601</c:v>
                </c:pt>
                <c:pt idx="1">
                  <c:v>23.050353290296801</c:v>
                </c:pt>
                <c:pt idx="2">
                  <c:v>23.656101096896901</c:v>
                </c:pt>
                <c:pt idx="3">
                  <c:v>20.7366363940158</c:v>
                </c:pt>
                <c:pt idx="4">
                  <c:v>23.5718433429481</c:v>
                </c:pt>
                <c:pt idx="5">
                  <c:v>28.117988907213199</c:v>
                </c:pt>
                <c:pt idx="6">
                  <c:v>23.557679780492698</c:v>
                </c:pt>
                <c:pt idx="7">
                  <c:v>26.8369902549553</c:v>
                </c:pt>
                <c:pt idx="8">
                  <c:v>30.987591713683099</c:v>
                </c:pt>
                <c:pt idx="9">
                  <c:v>42.166931480657802</c:v>
                </c:pt>
                <c:pt idx="10">
                  <c:v>34.7957705167683</c:v>
                </c:pt>
                <c:pt idx="11">
                  <c:v>23.8445316250152</c:v>
                </c:pt>
                <c:pt idx="12">
                  <c:v>11.729848399224201</c:v>
                </c:pt>
                <c:pt idx="13">
                  <c:v>16.2213351531584</c:v>
                </c:pt>
                <c:pt idx="14">
                  <c:v>17.204360154483101</c:v>
                </c:pt>
                <c:pt idx="15">
                  <c:v>13.2956961662758</c:v>
                </c:pt>
                <c:pt idx="16">
                  <c:v>3.9320731546925001</c:v>
                </c:pt>
                <c:pt idx="17">
                  <c:v>2.3378274132092698</c:v>
                </c:pt>
                <c:pt idx="18">
                  <c:v>2.1122995889381202</c:v>
                </c:pt>
                <c:pt idx="19">
                  <c:v>5.68415028731728E-2</c:v>
                </c:pt>
                <c:pt idx="20">
                  <c:v>0.59161062647323703</c:v>
                </c:pt>
                <c:pt idx="21">
                  <c:v>3.54356393565857</c:v>
                </c:pt>
                <c:pt idx="22">
                  <c:v>3.7603620579182899</c:v>
                </c:pt>
                <c:pt idx="23">
                  <c:v>1.8294234834188501</c:v>
                </c:pt>
                <c:pt idx="24">
                  <c:v>1.4334814718326401</c:v>
                </c:pt>
                <c:pt idx="25">
                  <c:v>-1.8837358628613201</c:v>
                </c:pt>
                <c:pt idx="26">
                  <c:v>-3.60347825136482</c:v>
                </c:pt>
                <c:pt idx="27">
                  <c:v>-4.8609620273911496</c:v>
                </c:pt>
                <c:pt idx="28">
                  <c:v>-5.3587191105911502</c:v>
                </c:pt>
                <c:pt idx="29">
                  <c:v>-8.0684409450891099</c:v>
                </c:pt>
                <c:pt idx="30">
                  <c:v>-11.891348542410199</c:v>
                </c:pt>
                <c:pt idx="31">
                  <c:v>-13.6102597203503</c:v>
                </c:pt>
                <c:pt idx="32">
                  <c:v>-20.7947197158507</c:v>
                </c:pt>
                <c:pt idx="33">
                  <c:v>-24.740392568121301</c:v>
                </c:pt>
                <c:pt idx="34">
                  <c:v>-26.025586850540599</c:v>
                </c:pt>
                <c:pt idx="35">
                  <c:v>-24.895326286516099</c:v>
                </c:pt>
                <c:pt idx="36">
                  <c:v>-28.893042218382501</c:v>
                </c:pt>
                <c:pt idx="37">
                  <c:v>-32.827056347825597</c:v>
                </c:pt>
                <c:pt idx="38">
                  <c:v>-36.522293212816301</c:v>
                </c:pt>
                <c:pt idx="39">
                  <c:v>-32.975236695012399</c:v>
                </c:pt>
                <c:pt idx="40">
                  <c:v>-28.283263291164399</c:v>
                </c:pt>
                <c:pt idx="41">
                  <c:v>-30.171542934484801</c:v>
                </c:pt>
                <c:pt idx="42">
                  <c:v>-34.300453517269297</c:v>
                </c:pt>
                <c:pt idx="43">
                  <c:v>-36.445949146310397</c:v>
                </c:pt>
                <c:pt idx="44">
                  <c:v>-37.572597734539102</c:v>
                </c:pt>
                <c:pt idx="45">
                  <c:v>-40.943046432918401</c:v>
                </c:pt>
                <c:pt idx="46">
                  <c:v>-45.882994830444503</c:v>
                </c:pt>
                <c:pt idx="47">
                  <c:v>-41.651638789636401</c:v>
                </c:pt>
                <c:pt idx="48">
                  <c:v>-37.481296497688</c:v>
                </c:pt>
                <c:pt idx="49">
                  <c:v>-28.6085513153674</c:v>
                </c:pt>
                <c:pt idx="50">
                  <c:v>-17.325806414060899</c:v>
                </c:pt>
                <c:pt idx="51">
                  <c:v>-19.7421394713379</c:v>
                </c:pt>
                <c:pt idx="52">
                  <c:v>-23.234566027459501</c:v>
                </c:pt>
                <c:pt idx="53">
                  <c:v>-20.1774264925957</c:v>
                </c:pt>
                <c:pt idx="54">
                  <c:v>-5.21717870824423</c:v>
                </c:pt>
                <c:pt idx="55">
                  <c:v>6.5915616395079102</c:v>
                </c:pt>
                <c:pt idx="56">
                  <c:v>4.7725607637914802</c:v>
                </c:pt>
                <c:pt idx="57">
                  <c:v>4.1680294318823901</c:v>
                </c:pt>
                <c:pt idx="58">
                  <c:v>6.3746337965342397</c:v>
                </c:pt>
                <c:pt idx="59">
                  <c:v>10.9527612498607</c:v>
                </c:pt>
                <c:pt idx="60">
                  <c:v>13.5006400856127</c:v>
                </c:pt>
                <c:pt idx="61">
                  <c:v>6.4237797251597701</c:v>
                </c:pt>
                <c:pt idx="62">
                  <c:v>-5.1667035868396898</c:v>
                </c:pt>
                <c:pt idx="63">
                  <c:v>-11.0589142188162</c:v>
                </c:pt>
                <c:pt idx="64">
                  <c:v>-12.406029566869099</c:v>
                </c:pt>
                <c:pt idx="65">
                  <c:v>-12.4047577364178</c:v>
                </c:pt>
                <c:pt idx="66">
                  <c:v>-11.7798276958884</c:v>
                </c:pt>
                <c:pt idx="67">
                  <c:v>-13.4345589422371</c:v>
                </c:pt>
                <c:pt idx="68">
                  <c:v>-5.30591408737628</c:v>
                </c:pt>
                <c:pt idx="69">
                  <c:v>-2.4996888173468998</c:v>
                </c:pt>
                <c:pt idx="70">
                  <c:v>3.5653858673819001</c:v>
                </c:pt>
                <c:pt idx="71">
                  <c:v>-6.7553463841439196</c:v>
                </c:pt>
                <c:pt idx="72">
                  <c:v>-6.30229485773362</c:v>
                </c:pt>
                <c:pt idx="73">
                  <c:v>-13.372855790984501</c:v>
                </c:pt>
                <c:pt idx="74">
                  <c:v>-4.6011535203291096</c:v>
                </c:pt>
                <c:pt idx="75">
                  <c:v>4.68260634971295</c:v>
                </c:pt>
                <c:pt idx="76">
                  <c:v>18.8910745589397</c:v>
                </c:pt>
                <c:pt idx="77">
                  <c:v>18.240253461151301</c:v>
                </c:pt>
                <c:pt idx="78">
                  <c:v>9.1771508634257994</c:v>
                </c:pt>
                <c:pt idx="79">
                  <c:v>16.207964645741701</c:v>
                </c:pt>
                <c:pt idx="80">
                  <c:v>14.783379324072801</c:v>
                </c:pt>
                <c:pt idx="81">
                  <c:v>25.626644475046799</c:v>
                </c:pt>
                <c:pt idx="82">
                  <c:v>14.069656630215</c:v>
                </c:pt>
                <c:pt idx="83">
                  <c:v>22.8142569666737</c:v>
                </c:pt>
                <c:pt idx="84">
                  <c:v>17.929166644886799</c:v>
                </c:pt>
                <c:pt idx="85">
                  <c:v>27.6937940398652</c:v>
                </c:pt>
                <c:pt idx="86">
                  <c:v>17.177701402975</c:v>
                </c:pt>
                <c:pt idx="87">
                  <c:v>21.509619087773999</c:v>
                </c:pt>
                <c:pt idx="88">
                  <c:v>12.249308641965101</c:v>
                </c:pt>
                <c:pt idx="89">
                  <c:v>16.862356413625399</c:v>
                </c:pt>
                <c:pt idx="90">
                  <c:v>21.4426691291937</c:v>
                </c:pt>
                <c:pt idx="91">
                  <c:v>18.958179503251799</c:v>
                </c:pt>
                <c:pt idx="92">
                  <c:v>19.977688326358798</c:v>
                </c:pt>
                <c:pt idx="93">
                  <c:v>5.2848470204181996</c:v>
                </c:pt>
                <c:pt idx="94">
                  <c:v>9.2521440608337802</c:v>
                </c:pt>
                <c:pt idx="95">
                  <c:v>12.688479675859201</c:v>
                </c:pt>
                <c:pt idx="96">
                  <c:v>16.566622725715899</c:v>
                </c:pt>
                <c:pt idx="97">
                  <c:v>8.3665834053472796</c:v>
                </c:pt>
                <c:pt idx="98">
                  <c:v>21.835361449561798</c:v>
                </c:pt>
                <c:pt idx="99">
                  <c:v>17.8937304056724</c:v>
                </c:pt>
                <c:pt idx="100">
                  <c:v>30.238196510120499</c:v>
                </c:pt>
                <c:pt idx="101">
                  <c:v>16.597508612190499</c:v>
                </c:pt>
                <c:pt idx="102">
                  <c:v>16.591118470230199</c:v>
                </c:pt>
                <c:pt idx="103">
                  <c:v>9.0410501437781097</c:v>
                </c:pt>
                <c:pt idx="104">
                  <c:v>6.3724506555454798</c:v>
                </c:pt>
                <c:pt idx="105">
                  <c:v>11.800986074604401</c:v>
                </c:pt>
                <c:pt idx="106">
                  <c:v>15.5757494318642</c:v>
                </c:pt>
                <c:pt idx="107">
                  <c:v>16.897720813088402</c:v>
                </c:pt>
                <c:pt idx="108">
                  <c:v>10.4439475233302</c:v>
                </c:pt>
                <c:pt idx="109">
                  <c:v>19.190164688468499</c:v>
                </c:pt>
                <c:pt idx="110">
                  <c:v>11.976714797654701</c:v>
                </c:pt>
                <c:pt idx="111">
                  <c:v>12.5489273766562</c:v>
                </c:pt>
                <c:pt idx="112">
                  <c:v>7.5027539228567504</c:v>
                </c:pt>
                <c:pt idx="113">
                  <c:v>14.3456250338286</c:v>
                </c:pt>
                <c:pt idx="114">
                  <c:v>14.469938094229301</c:v>
                </c:pt>
                <c:pt idx="115">
                  <c:v>14.657547373641499</c:v>
                </c:pt>
                <c:pt idx="116">
                  <c:v>11.851315738541199</c:v>
                </c:pt>
                <c:pt idx="117">
                  <c:v>12.403059741980201</c:v>
                </c:pt>
                <c:pt idx="118">
                  <c:v>14.4491107429649</c:v>
                </c:pt>
                <c:pt idx="119">
                  <c:v>11.307813067381399</c:v>
                </c:pt>
                <c:pt idx="120">
                  <c:v>19.087798769267302</c:v>
                </c:pt>
                <c:pt idx="121">
                  <c:v>20.8720030326052</c:v>
                </c:pt>
                <c:pt idx="122">
                  <c:v>19.715092357454601</c:v>
                </c:pt>
                <c:pt idx="123">
                  <c:v>17.147549187263099</c:v>
                </c:pt>
                <c:pt idx="124">
                  <c:v>11.9866793232083</c:v>
                </c:pt>
                <c:pt idx="125">
                  <c:v>9.5475808188907294</c:v>
                </c:pt>
                <c:pt idx="126">
                  <c:v>4.3775261722395804</c:v>
                </c:pt>
                <c:pt idx="127">
                  <c:v>3.3473065984872301</c:v>
                </c:pt>
                <c:pt idx="128">
                  <c:v>14.582942168788501</c:v>
                </c:pt>
                <c:pt idx="129">
                  <c:v>20.751550186874098</c:v>
                </c:pt>
                <c:pt idx="130">
                  <c:v>19.994084625011599</c:v>
                </c:pt>
                <c:pt idx="131">
                  <c:v>18.4193110655903</c:v>
                </c:pt>
                <c:pt idx="132">
                  <c:v>20.982635672942699</c:v>
                </c:pt>
                <c:pt idx="133">
                  <c:v>18.624592220049401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D7-48B5-A41A-1AEEFD0CF6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Realty Mortgage</c:v>
                </c:pt>
              </c:strCache>
            </c:strRef>
          </c:tx>
          <c:spPr>
            <a:ln w="31750">
              <a:solidFill>
                <a:srgbClr val="F7941E"/>
              </a:solidFill>
            </a:ln>
          </c:spPr>
          <c:marker>
            <c:symbol val="none"/>
          </c:marker>
          <c:cat>
            <c:numRef>
              <c:f>Sheet1!$A$2:$A$135</c:f>
              <c:numCache>
                <c:formatCode>[$-409]mmm\-yy;@</c:formatCode>
                <c:ptCount val="134"/>
                <c:pt idx="0">
                  <c:v>38504</c:v>
                </c:pt>
                <c:pt idx="1">
                  <c:v>38534</c:v>
                </c:pt>
                <c:pt idx="2">
                  <c:v>38565</c:v>
                </c:pt>
                <c:pt idx="3">
                  <c:v>38596</c:v>
                </c:pt>
                <c:pt idx="4">
                  <c:v>38626</c:v>
                </c:pt>
                <c:pt idx="5">
                  <c:v>38657</c:v>
                </c:pt>
                <c:pt idx="6">
                  <c:v>38687</c:v>
                </c:pt>
                <c:pt idx="7">
                  <c:v>38718</c:v>
                </c:pt>
                <c:pt idx="8">
                  <c:v>38749</c:v>
                </c:pt>
                <c:pt idx="9">
                  <c:v>38777</c:v>
                </c:pt>
                <c:pt idx="10">
                  <c:v>38808</c:v>
                </c:pt>
                <c:pt idx="11">
                  <c:v>38838</c:v>
                </c:pt>
                <c:pt idx="12">
                  <c:v>38869</c:v>
                </c:pt>
                <c:pt idx="13">
                  <c:v>38899</c:v>
                </c:pt>
                <c:pt idx="14">
                  <c:v>38930</c:v>
                </c:pt>
                <c:pt idx="15">
                  <c:v>38961</c:v>
                </c:pt>
                <c:pt idx="16">
                  <c:v>38991</c:v>
                </c:pt>
                <c:pt idx="17">
                  <c:v>39022</c:v>
                </c:pt>
                <c:pt idx="18">
                  <c:v>39052</c:v>
                </c:pt>
                <c:pt idx="19">
                  <c:v>39083</c:v>
                </c:pt>
                <c:pt idx="20">
                  <c:v>39114</c:v>
                </c:pt>
                <c:pt idx="21">
                  <c:v>39142</c:v>
                </c:pt>
                <c:pt idx="22">
                  <c:v>39173</c:v>
                </c:pt>
                <c:pt idx="23">
                  <c:v>39203</c:v>
                </c:pt>
                <c:pt idx="24">
                  <c:v>39234</c:v>
                </c:pt>
                <c:pt idx="25">
                  <c:v>39264</c:v>
                </c:pt>
                <c:pt idx="26">
                  <c:v>39295</c:v>
                </c:pt>
                <c:pt idx="27">
                  <c:v>39326</c:v>
                </c:pt>
                <c:pt idx="28">
                  <c:v>39356</c:v>
                </c:pt>
                <c:pt idx="29">
                  <c:v>39387</c:v>
                </c:pt>
                <c:pt idx="30">
                  <c:v>39417</c:v>
                </c:pt>
                <c:pt idx="31">
                  <c:v>39448</c:v>
                </c:pt>
                <c:pt idx="32">
                  <c:v>39479</c:v>
                </c:pt>
                <c:pt idx="33">
                  <c:v>39508</c:v>
                </c:pt>
                <c:pt idx="34">
                  <c:v>39539</c:v>
                </c:pt>
                <c:pt idx="35">
                  <c:v>39569</c:v>
                </c:pt>
                <c:pt idx="36">
                  <c:v>39600</c:v>
                </c:pt>
                <c:pt idx="37">
                  <c:v>39630</c:v>
                </c:pt>
                <c:pt idx="38">
                  <c:v>39661</c:v>
                </c:pt>
                <c:pt idx="39">
                  <c:v>39692</c:v>
                </c:pt>
                <c:pt idx="40">
                  <c:v>39722</c:v>
                </c:pt>
                <c:pt idx="41">
                  <c:v>39753</c:v>
                </c:pt>
                <c:pt idx="42">
                  <c:v>39783</c:v>
                </c:pt>
                <c:pt idx="43">
                  <c:v>39814</c:v>
                </c:pt>
                <c:pt idx="44">
                  <c:v>39845</c:v>
                </c:pt>
                <c:pt idx="45">
                  <c:v>39873</c:v>
                </c:pt>
                <c:pt idx="46">
                  <c:v>39904</c:v>
                </c:pt>
                <c:pt idx="47">
                  <c:v>39934</c:v>
                </c:pt>
                <c:pt idx="48">
                  <c:v>39965</c:v>
                </c:pt>
                <c:pt idx="49">
                  <c:v>39995</c:v>
                </c:pt>
                <c:pt idx="50">
                  <c:v>40026</c:v>
                </c:pt>
                <c:pt idx="51">
                  <c:v>40057</c:v>
                </c:pt>
                <c:pt idx="52">
                  <c:v>40087</c:v>
                </c:pt>
                <c:pt idx="53">
                  <c:v>40118</c:v>
                </c:pt>
                <c:pt idx="54">
                  <c:v>40148</c:v>
                </c:pt>
                <c:pt idx="55">
                  <c:v>40179</c:v>
                </c:pt>
                <c:pt idx="56">
                  <c:v>40210</c:v>
                </c:pt>
                <c:pt idx="57">
                  <c:v>40238</c:v>
                </c:pt>
                <c:pt idx="58">
                  <c:v>40269</c:v>
                </c:pt>
                <c:pt idx="59">
                  <c:v>40299</c:v>
                </c:pt>
                <c:pt idx="60">
                  <c:v>40330</c:v>
                </c:pt>
                <c:pt idx="61">
                  <c:v>40360</c:v>
                </c:pt>
                <c:pt idx="62">
                  <c:v>40391</c:v>
                </c:pt>
                <c:pt idx="63">
                  <c:v>40422</c:v>
                </c:pt>
                <c:pt idx="64">
                  <c:v>40452</c:v>
                </c:pt>
                <c:pt idx="65">
                  <c:v>40483</c:v>
                </c:pt>
                <c:pt idx="66">
                  <c:v>40513</c:v>
                </c:pt>
                <c:pt idx="67">
                  <c:v>40544</c:v>
                </c:pt>
                <c:pt idx="68">
                  <c:v>40575</c:v>
                </c:pt>
                <c:pt idx="69">
                  <c:v>40603</c:v>
                </c:pt>
                <c:pt idx="70">
                  <c:v>40634</c:v>
                </c:pt>
                <c:pt idx="71">
                  <c:v>40664</c:v>
                </c:pt>
                <c:pt idx="72">
                  <c:v>40695</c:v>
                </c:pt>
                <c:pt idx="73">
                  <c:v>40725</c:v>
                </c:pt>
                <c:pt idx="74">
                  <c:v>40756</c:v>
                </c:pt>
                <c:pt idx="75">
                  <c:v>40787</c:v>
                </c:pt>
                <c:pt idx="76">
                  <c:v>40817</c:v>
                </c:pt>
                <c:pt idx="77">
                  <c:v>40848</c:v>
                </c:pt>
                <c:pt idx="78">
                  <c:v>40878</c:v>
                </c:pt>
                <c:pt idx="79">
                  <c:v>40909</c:v>
                </c:pt>
                <c:pt idx="80">
                  <c:v>40940</c:v>
                </c:pt>
                <c:pt idx="81">
                  <c:v>40969</c:v>
                </c:pt>
                <c:pt idx="82">
                  <c:v>41000</c:v>
                </c:pt>
                <c:pt idx="83">
                  <c:v>41030</c:v>
                </c:pt>
                <c:pt idx="84">
                  <c:v>41061</c:v>
                </c:pt>
                <c:pt idx="85">
                  <c:v>41091</c:v>
                </c:pt>
                <c:pt idx="86">
                  <c:v>41122</c:v>
                </c:pt>
                <c:pt idx="87">
                  <c:v>41153</c:v>
                </c:pt>
                <c:pt idx="88">
                  <c:v>41183</c:v>
                </c:pt>
                <c:pt idx="89">
                  <c:v>41214</c:v>
                </c:pt>
                <c:pt idx="90">
                  <c:v>41244</c:v>
                </c:pt>
                <c:pt idx="91">
                  <c:v>41275</c:v>
                </c:pt>
                <c:pt idx="92">
                  <c:v>41306</c:v>
                </c:pt>
                <c:pt idx="93">
                  <c:v>41334</c:v>
                </c:pt>
                <c:pt idx="94">
                  <c:v>41365</c:v>
                </c:pt>
                <c:pt idx="95">
                  <c:v>41395</c:v>
                </c:pt>
                <c:pt idx="96">
                  <c:v>41426</c:v>
                </c:pt>
                <c:pt idx="97">
                  <c:v>41456</c:v>
                </c:pt>
                <c:pt idx="98">
                  <c:v>41487</c:v>
                </c:pt>
                <c:pt idx="99">
                  <c:v>41518</c:v>
                </c:pt>
                <c:pt idx="100">
                  <c:v>41548</c:v>
                </c:pt>
                <c:pt idx="101">
                  <c:v>41579</c:v>
                </c:pt>
                <c:pt idx="102">
                  <c:v>41609</c:v>
                </c:pt>
                <c:pt idx="103">
                  <c:v>41640</c:v>
                </c:pt>
                <c:pt idx="104">
                  <c:v>41671</c:v>
                </c:pt>
                <c:pt idx="105">
                  <c:v>41699</c:v>
                </c:pt>
                <c:pt idx="106">
                  <c:v>41730</c:v>
                </c:pt>
                <c:pt idx="107">
                  <c:v>41760</c:v>
                </c:pt>
                <c:pt idx="108">
                  <c:v>41791</c:v>
                </c:pt>
                <c:pt idx="109">
                  <c:v>41821</c:v>
                </c:pt>
                <c:pt idx="110">
                  <c:v>41852</c:v>
                </c:pt>
                <c:pt idx="111">
                  <c:v>41883</c:v>
                </c:pt>
                <c:pt idx="112">
                  <c:v>41913</c:v>
                </c:pt>
                <c:pt idx="113">
                  <c:v>41944</c:v>
                </c:pt>
                <c:pt idx="114">
                  <c:v>41974</c:v>
                </c:pt>
                <c:pt idx="115">
                  <c:v>42005</c:v>
                </c:pt>
                <c:pt idx="116">
                  <c:v>42036</c:v>
                </c:pt>
                <c:pt idx="117">
                  <c:v>42064</c:v>
                </c:pt>
                <c:pt idx="118">
                  <c:v>42095</c:v>
                </c:pt>
                <c:pt idx="119">
                  <c:v>42125</c:v>
                </c:pt>
                <c:pt idx="120">
                  <c:v>42156</c:v>
                </c:pt>
                <c:pt idx="121">
                  <c:v>42186</c:v>
                </c:pt>
                <c:pt idx="122">
                  <c:v>42217</c:v>
                </c:pt>
                <c:pt idx="123">
                  <c:v>42248</c:v>
                </c:pt>
                <c:pt idx="124">
                  <c:v>42278</c:v>
                </c:pt>
                <c:pt idx="125">
                  <c:v>42309</c:v>
                </c:pt>
                <c:pt idx="126">
                  <c:v>42339</c:v>
                </c:pt>
                <c:pt idx="127">
                  <c:v>42370</c:v>
                </c:pt>
                <c:pt idx="128">
                  <c:v>42401</c:v>
                </c:pt>
                <c:pt idx="129">
                  <c:v>42430</c:v>
                </c:pt>
                <c:pt idx="130">
                  <c:v>42461</c:v>
                </c:pt>
                <c:pt idx="131">
                  <c:v>42491</c:v>
                </c:pt>
                <c:pt idx="132">
                  <c:v>42522</c:v>
                </c:pt>
                <c:pt idx="133">
                  <c:v>42552</c:v>
                </c:pt>
              </c:numCache>
            </c:numRef>
          </c:cat>
          <c:val>
            <c:numRef>
              <c:f>Sheet1!$C$2:$C$135</c:f>
              <c:numCache>
                <c:formatCode>0.00</c:formatCode>
                <c:ptCount val="134"/>
                <c:pt idx="0">
                  <c:v>4.22543851650489</c:v>
                </c:pt>
                <c:pt idx="1">
                  <c:v>5.7841281189587201</c:v>
                </c:pt>
                <c:pt idx="2">
                  <c:v>10.431143906926</c:v>
                </c:pt>
                <c:pt idx="3">
                  <c:v>15.5672209017598</c:v>
                </c:pt>
                <c:pt idx="4">
                  <c:v>20.523392341519902</c:v>
                </c:pt>
                <c:pt idx="5">
                  <c:v>25.7306621145725</c:v>
                </c:pt>
                <c:pt idx="6">
                  <c:v>17.474971055741999</c:v>
                </c:pt>
                <c:pt idx="7">
                  <c:v>16.291688585358902</c:v>
                </c:pt>
                <c:pt idx="8">
                  <c:v>15.8736153517939</c:v>
                </c:pt>
                <c:pt idx="9">
                  <c:v>23.527777524648801</c:v>
                </c:pt>
                <c:pt idx="10">
                  <c:v>18.3678859106559</c:v>
                </c:pt>
                <c:pt idx="11">
                  <c:v>10.888946279083701</c:v>
                </c:pt>
                <c:pt idx="12">
                  <c:v>2.8563436425828699</c:v>
                </c:pt>
                <c:pt idx="13">
                  <c:v>-1.4751303515832399</c:v>
                </c:pt>
                <c:pt idx="14">
                  <c:v>3.7726480393414898</c:v>
                </c:pt>
                <c:pt idx="15">
                  <c:v>0.98566921077978198</c:v>
                </c:pt>
                <c:pt idx="16">
                  <c:v>5.6833471134327898</c:v>
                </c:pt>
                <c:pt idx="17">
                  <c:v>2.4578755105668799</c:v>
                </c:pt>
                <c:pt idx="18">
                  <c:v>6.9847308241539103</c:v>
                </c:pt>
                <c:pt idx="19">
                  <c:v>2.0688388388364101</c:v>
                </c:pt>
                <c:pt idx="20">
                  <c:v>5.8042455917905302</c:v>
                </c:pt>
                <c:pt idx="21">
                  <c:v>6.19599441394762</c:v>
                </c:pt>
                <c:pt idx="22">
                  <c:v>8.6581152246513096</c:v>
                </c:pt>
                <c:pt idx="23">
                  <c:v>10.2539783644894</c:v>
                </c:pt>
                <c:pt idx="24">
                  <c:v>10.6626354710851</c:v>
                </c:pt>
                <c:pt idx="25">
                  <c:v>9.6341078439632994</c:v>
                </c:pt>
                <c:pt idx="26">
                  <c:v>2.9203894121561902</c:v>
                </c:pt>
                <c:pt idx="27">
                  <c:v>2.5363616082727498</c:v>
                </c:pt>
                <c:pt idx="28">
                  <c:v>-4.5283364103828303</c:v>
                </c:pt>
                <c:pt idx="29">
                  <c:v>-14.228205391764901</c:v>
                </c:pt>
                <c:pt idx="30">
                  <c:v>-24.037230736670299</c:v>
                </c:pt>
                <c:pt idx="31">
                  <c:v>-20.8583058723239</c:v>
                </c:pt>
                <c:pt idx="32">
                  <c:v>-25.016241845676898</c:v>
                </c:pt>
                <c:pt idx="33">
                  <c:v>-23.919468777128799</c:v>
                </c:pt>
                <c:pt idx="34">
                  <c:v>-27.473955263362502</c:v>
                </c:pt>
                <c:pt idx="35">
                  <c:v>-18.585010421290601</c:v>
                </c:pt>
                <c:pt idx="36">
                  <c:v>-21.721084076559698</c:v>
                </c:pt>
                <c:pt idx="37">
                  <c:v>-17.822369928998601</c:v>
                </c:pt>
                <c:pt idx="38">
                  <c:v>-26.5062547305203</c:v>
                </c:pt>
                <c:pt idx="39">
                  <c:v>-28.231053039915501</c:v>
                </c:pt>
                <c:pt idx="40">
                  <c:v>-30.530020263416599</c:v>
                </c:pt>
                <c:pt idx="41">
                  <c:v>-24.496642423452801</c:v>
                </c:pt>
                <c:pt idx="42">
                  <c:v>-27.465182551134799</c:v>
                </c:pt>
                <c:pt idx="43">
                  <c:v>-34.962689989161902</c:v>
                </c:pt>
                <c:pt idx="44">
                  <c:v>-26.614086849106702</c:v>
                </c:pt>
                <c:pt idx="45">
                  <c:v>-9.85278500160255</c:v>
                </c:pt>
                <c:pt idx="46">
                  <c:v>4.8258564567363402</c:v>
                </c:pt>
                <c:pt idx="47">
                  <c:v>-5.0805021934652803</c:v>
                </c:pt>
                <c:pt idx="48">
                  <c:v>-15.299389791483501</c:v>
                </c:pt>
                <c:pt idx="49">
                  <c:v>-18.672004467845198</c:v>
                </c:pt>
                <c:pt idx="50">
                  <c:v>-16.7769671749287</c:v>
                </c:pt>
                <c:pt idx="51">
                  <c:v>-18.384850211317598</c:v>
                </c:pt>
                <c:pt idx="52">
                  <c:v>-22.3174358216862</c:v>
                </c:pt>
                <c:pt idx="53">
                  <c:v>-18.506884470729201</c:v>
                </c:pt>
                <c:pt idx="54">
                  <c:v>-2.9300033993817601E-2</c:v>
                </c:pt>
                <c:pt idx="55">
                  <c:v>11.151541191893701</c:v>
                </c:pt>
                <c:pt idx="56">
                  <c:v>-3.48410183310359</c:v>
                </c:pt>
                <c:pt idx="57">
                  <c:v>-28.325294296001399</c:v>
                </c:pt>
                <c:pt idx="58">
                  <c:v>-36.374797423170797</c:v>
                </c:pt>
                <c:pt idx="59">
                  <c:v>-37.100907695503501</c:v>
                </c:pt>
                <c:pt idx="60">
                  <c:v>-29.718136351234602</c:v>
                </c:pt>
                <c:pt idx="61">
                  <c:v>-25.5446021233418</c:v>
                </c:pt>
                <c:pt idx="62">
                  <c:v>-18.962892626125701</c:v>
                </c:pt>
                <c:pt idx="63">
                  <c:v>-8.7648738074889607</c:v>
                </c:pt>
                <c:pt idx="64">
                  <c:v>6.8575925034719099</c:v>
                </c:pt>
                <c:pt idx="65">
                  <c:v>7.6695443732558797</c:v>
                </c:pt>
                <c:pt idx="66">
                  <c:v>10.098271747405301</c:v>
                </c:pt>
                <c:pt idx="67">
                  <c:v>14.5052127068953</c:v>
                </c:pt>
                <c:pt idx="68">
                  <c:v>23.379230749501399</c:v>
                </c:pt>
                <c:pt idx="69">
                  <c:v>23.259793408868202</c:v>
                </c:pt>
                <c:pt idx="70">
                  <c:v>12.3046370515329</c:v>
                </c:pt>
                <c:pt idx="71">
                  <c:v>1.00861525795068</c:v>
                </c:pt>
                <c:pt idx="72">
                  <c:v>-1.76167749650297</c:v>
                </c:pt>
                <c:pt idx="73">
                  <c:v>-13.574913061267599</c:v>
                </c:pt>
                <c:pt idx="74">
                  <c:v>-4.1633820875696399</c:v>
                </c:pt>
                <c:pt idx="75">
                  <c:v>-6.9835830863134998</c:v>
                </c:pt>
                <c:pt idx="76">
                  <c:v>-1.5868859666564299</c:v>
                </c:pt>
                <c:pt idx="77">
                  <c:v>2.6230151016877201</c:v>
                </c:pt>
                <c:pt idx="78">
                  <c:v>-1.55547954348432</c:v>
                </c:pt>
                <c:pt idx="79">
                  <c:v>0.88895981626209097</c:v>
                </c:pt>
                <c:pt idx="80">
                  <c:v>11.3516626362183</c:v>
                </c:pt>
                <c:pt idx="81">
                  <c:v>21.808691719616998</c:v>
                </c:pt>
                <c:pt idx="82">
                  <c:v>28.9865636669184</c:v>
                </c:pt>
                <c:pt idx="83">
                  <c:v>22.947318253275402</c:v>
                </c:pt>
                <c:pt idx="84">
                  <c:v>33.635390143029902</c:v>
                </c:pt>
                <c:pt idx="85">
                  <c:v>49.303023310569699</c:v>
                </c:pt>
                <c:pt idx="86">
                  <c:v>36.0408945153467</c:v>
                </c:pt>
                <c:pt idx="87">
                  <c:v>44.909798267927698</c:v>
                </c:pt>
                <c:pt idx="88">
                  <c:v>32.612391751417299</c:v>
                </c:pt>
                <c:pt idx="89">
                  <c:v>32.767701222649798</c:v>
                </c:pt>
                <c:pt idx="90">
                  <c:v>27.292941864368199</c:v>
                </c:pt>
                <c:pt idx="91">
                  <c:v>23.6366502131354</c:v>
                </c:pt>
                <c:pt idx="92">
                  <c:v>8.6384503381521807</c:v>
                </c:pt>
                <c:pt idx="93">
                  <c:v>3.7842544945500398</c:v>
                </c:pt>
                <c:pt idx="94">
                  <c:v>1.69069747739958</c:v>
                </c:pt>
                <c:pt idx="95">
                  <c:v>20.632206710352801</c:v>
                </c:pt>
                <c:pt idx="96">
                  <c:v>13.718492038645399</c:v>
                </c:pt>
                <c:pt idx="97">
                  <c:v>8.4051826782150592</c:v>
                </c:pt>
                <c:pt idx="98">
                  <c:v>16.396191289388</c:v>
                </c:pt>
                <c:pt idx="99">
                  <c:v>5.7051671996462003</c:v>
                </c:pt>
                <c:pt idx="100">
                  <c:v>7.0929833312684396</c:v>
                </c:pt>
                <c:pt idx="101">
                  <c:v>-13.475839075182501</c:v>
                </c:pt>
                <c:pt idx="102">
                  <c:v>-16.6971211308995</c:v>
                </c:pt>
                <c:pt idx="103">
                  <c:v>-20.1043727177595</c:v>
                </c:pt>
                <c:pt idx="104">
                  <c:v>-22.1539305103909</c:v>
                </c:pt>
                <c:pt idx="105">
                  <c:v>-25.009843984669601</c:v>
                </c:pt>
                <c:pt idx="106">
                  <c:v>-28.059215040607199</c:v>
                </c:pt>
                <c:pt idx="107">
                  <c:v>-25.6722307891248</c:v>
                </c:pt>
                <c:pt idx="108">
                  <c:v>-22.2672534143558</c:v>
                </c:pt>
                <c:pt idx="109">
                  <c:v>-12.4803131042781</c:v>
                </c:pt>
                <c:pt idx="110">
                  <c:v>-12.232545305108401</c:v>
                </c:pt>
                <c:pt idx="111">
                  <c:v>-8.7364580920374699</c:v>
                </c:pt>
                <c:pt idx="112">
                  <c:v>-9.5374548316370191</c:v>
                </c:pt>
                <c:pt idx="113">
                  <c:v>-0.178392044809627</c:v>
                </c:pt>
                <c:pt idx="114">
                  <c:v>7.2160560475378999</c:v>
                </c:pt>
                <c:pt idx="115">
                  <c:v>14.227214123136701</c:v>
                </c:pt>
                <c:pt idx="116">
                  <c:v>12.663307912691501</c:v>
                </c:pt>
                <c:pt idx="117">
                  <c:v>21.911864662650999</c:v>
                </c:pt>
                <c:pt idx="118">
                  <c:v>40.405736519629102</c:v>
                </c:pt>
                <c:pt idx="119">
                  <c:v>51.964705825384399</c:v>
                </c:pt>
                <c:pt idx="120">
                  <c:v>52.739360925076902</c:v>
                </c:pt>
                <c:pt idx="121">
                  <c:v>42.664870159173901</c:v>
                </c:pt>
                <c:pt idx="122">
                  <c:v>31.7293741202162</c:v>
                </c:pt>
                <c:pt idx="123">
                  <c:v>25.5878217689257</c:v>
                </c:pt>
                <c:pt idx="124">
                  <c:v>17.393461091362699</c:v>
                </c:pt>
                <c:pt idx="125">
                  <c:v>17.6448769463323</c:v>
                </c:pt>
                <c:pt idx="126">
                  <c:v>16.1480598549348</c:v>
                </c:pt>
                <c:pt idx="127">
                  <c:v>9.1305289862607797</c:v>
                </c:pt>
                <c:pt idx="128">
                  <c:v>12.0700027243567</c:v>
                </c:pt>
                <c:pt idx="129">
                  <c:v>16.704508408958301</c:v>
                </c:pt>
                <c:pt idx="130">
                  <c:v>9.9554940764601003</c:v>
                </c:pt>
                <c:pt idx="131">
                  <c:v>14.288237395912301</c:v>
                </c:pt>
                <c:pt idx="132">
                  <c:v>13.163141130778801</c:v>
                </c:pt>
                <c:pt idx="133">
                  <c:v>17.618630538775299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D7-48B5-A41A-1AEEFD0CF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79168"/>
        <c:axId val="79880960"/>
      </c:lineChart>
      <c:dateAx>
        <c:axId val="79879168"/>
        <c:scaling>
          <c:orientation val="minMax"/>
          <c:min val="38534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79880960"/>
        <c:crosses val="autoZero"/>
        <c:auto val="1"/>
        <c:lblOffset val="100"/>
        <c:baseTimeUnit val="months"/>
        <c:majorUnit val="6"/>
      </c:dateAx>
      <c:valAx>
        <c:axId val="79880960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lumMod val="65000"/>
                  <a:lumOff val="35000"/>
                  <a:alpha val="22000"/>
                </a:prst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Year-over-year growth (percentage)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crossAx val="79879168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153794056992876"/>
          <c:y val="4.7405195040275128E-2"/>
          <c:w val="0.23094371016122983"/>
          <c:h val="0.14259550242638178"/>
        </c:manualLayout>
      </c:layout>
      <c:overlay val="0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4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2413799404383"/>
          <c:y val="3.9677653805372116E-2"/>
          <c:w val="0.86849249411892826"/>
          <c:h val="0.84876355766385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Sheet1!$A$2:$A$110</c:f>
              <c:strCache>
                <c:ptCount val="109"/>
                <c:pt idx="0">
                  <c:v>89Q2</c:v>
                </c:pt>
                <c:pt idx="1">
                  <c:v>89Q3</c:v>
                </c:pt>
                <c:pt idx="2">
                  <c:v>89Q4</c:v>
                </c:pt>
                <c:pt idx="3">
                  <c:v>90Q1</c:v>
                </c:pt>
                <c:pt idx="4">
                  <c:v>90Q2</c:v>
                </c:pt>
                <c:pt idx="5">
                  <c:v>90Q3</c:v>
                </c:pt>
                <c:pt idx="6">
                  <c:v>90Q4</c:v>
                </c:pt>
                <c:pt idx="7">
                  <c:v>91Q1</c:v>
                </c:pt>
                <c:pt idx="8">
                  <c:v>91Q2</c:v>
                </c:pt>
                <c:pt idx="9">
                  <c:v>91Q3</c:v>
                </c:pt>
                <c:pt idx="10">
                  <c:v>91Q4</c:v>
                </c:pt>
                <c:pt idx="11">
                  <c:v>92Q1</c:v>
                </c:pt>
                <c:pt idx="12">
                  <c:v>92Q2</c:v>
                </c:pt>
                <c:pt idx="13">
                  <c:v>92Q3</c:v>
                </c:pt>
                <c:pt idx="14">
                  <c:v>92Q4</c:v>
                </c:pt>
                <c:pt idx="15">
                  <c:v>93Q1</c:v>
                </c:pt>
                <c:pt idx="16">
                  <c:v>93Q2</c:v>
                </c:pt>
                <c:pt idx="17">
                  <c:v>93Q3</c:v>
                </c:pt>
                <c:pt idx="18">
                  <c:v>93Q4</c:v>
                </c:pt>
                <c:pt idx="19">
                  <c:v>94Q1</c:v>
                </c:pt>
                <c:pt idx="20">
                  <c:v>94Q2</c:v>
                </c:pt>
                <c:pt idx="21">
                  <c:v>94Q3</c:v>
                </c:pt>
                <c:pt idx="22">
                  <c:v>94Q4</c:v>
                </c:pt>
                <c:pt idx="23">
                  <c:v>95Q1</c:v>
                </c:pt>
                <c:pt idx="24">
                  <c:v>95Q2</c:v>
                </c:pt>
                <c:pt idx="25">
                  <c:v>95Q3</c:v>
                </c:pt>
                <c:pt idx="26">
                  <c:v>95Q4</c:v>
                </c:pt>
                <c:pt idx="27">
                  <c:v>96Q1</c:v>
                </c:pt>
                <c:pt idx="28">
                  <c:v>96Q2</c:v>
                </c:pt>
                <c:pt idx="29">
                  <c:v>96Q3</c:v>
                </c:pt>
                <c:pt idx="30">
                  <c:v>96Q4</c:v>
                </c:pt>
                <c:pt idx="31">
                  <c:v>97Q1</c:v>
                </c:pt>
                <c:pt idx="32">
                  <c:v>97Q2</c:v>
                </c:pt>
                <c:pt idx="33">
                  <c:v>97Q3</c:v>
                </c:pt>
                <c:pt idx="34">
                  <c:v>97Q4</c:v>
                </c:pt>
                <c:pt idx="35">
                  <c:v>98Q1</c:v>
                </c:pt>
                <c:pt idx="36">
                  <c:v>98Q2</c:v>
                </c:pt>
                <c:pt idx="37">
                  <c:v>98Q3</c:v>
                </c:pt>
                <c:pt idx="38">
                  <c:v>98Q4</c:v>
                </c:pt>
                <c:pt idx="39">
                  <c:v>99Q1</c:v>
                </c:pt>
                <c:pt idx="40">
                  <c:v>99Q2</c:v>
                </c:pt>
                <c:pt idx="41">
                  <c:v>99Q3</c:v>
                </c:pt>
                <c:pt idx="42">
                  <c:v>99Q4</c:v>
                </c:pt>
                <c:pt idx="43">
                  <c:v>00Q1</c:v>
                </c:pt>
                <c:pt idx="44">
                  <c:v>00Q2</c:v>
                </c:pt>
                <c:pt idx="45">
                  <c:v>00Q3</c:v>
                </c:pt>
                <c:pt idx="46">
                  <c:v>00Q4</c:v>
                </c:pt>
                <c:pt idx="47">
                  <c:v>01Q1</c:v>
                </c:pt>
                <c:pt idx="48">
                  <c:v>01Q2</c:v>
                </c:pt>
                <c:pt idx="49">
                  <c:v>01Q3</c:v>
                </c:pt>
                <c:pt idx="50">
                  <c:v>01Q4</c:v>
                </c:pt>
                <c:pt idx="51">
                  <c:v>02Q1</c:v>
                </c:pt>
                <c:pt idx="52">
                  <c:v>02Q2</c:v>
                </c:pt>
                <c:pt idx="53">
                  <c:v>02Q3</c:v>
                </c:pt>
                <c:pt idx="54">
                  <c:v>02Q4</c:v>
                </c:pt>
                <c:pt idx="55">
                  <c:v>03Q1</c:v>
                </c:pt>
                <c:pt idx="56">
                  <c:v>03Q2</c:v>
                </c:pt>
                <c:pt idx="57">
                  <c:v>03Q3</c:v>
                </c:pt>
                <c:pt idx="58">
                  <c:v>03Q4</c:v>
                </c:pt>
                <c:pt idx="59">
                  <c:v>04Q1</c:v>
                </c:pt>
                <c:pt idx="60">
                  <c:v>04Q2</c:v>
                </c:pt>
                <c:pt idx="61">
                  <c:v>04Q3</c:v>
                </c:pt>
                <c:pt idx="62">
                  <c:v>04Q4</c:v>
                </c:pt>
                <c:pt idx="63">
                  <c:v>05Q1</c:v>
                </c:pt>
                <c:pt idx="64">
                  <c:v>05Q2</c:v>
                </c:pt>
                <c:pt idx="65">
                  <c:v>05Q3</c:v>
                </c:pt>
                <c:pt idx="66">
                  <c:v>05Q4</c:v>
                </c:pt>
                <c:pt idx="67">
                  <c:v>06Q1</c:v>
                </c:pt>
                <c:pt idx="68">
                  <c:v>06Q2</c:v>
                </c:pt>
                <c:pt idx="69">
                  <c:v>06Q3</c:v>
                </c:pt>
                <c:pt idx="70">
                  <c:v>06Q4</c:v>
                </c:pt>
                <c:pt idx="71">
                  <c:v>07Q1</c:v>
                </c:pt>
                <c:pt idx="72">
                  <c:v>07Q2</c:v>
                </c:pt>
                <c:pt idx="73">
                  <c:v>07Q3</c:v>
                </c:pt>
                <c:pt idx="74">
                  <c:v>07Q4</c:v>
                </c:pt>
                <c:pt idx="75">
                  <c:v>08Q1</c:v>
                </c:pt>
                <c:pt idx="76">
                  <c:v>08Q2</c:v>
                </c:pt>
                <c:pt idx="77">
                  <c:v>08Q3</c:v>
                </c:pt>
                <c:pt idx="78">
                  <c:v>08Q4</c:v>
                </c:pt>
                <c:pt idx="79">
                  <c:v>09Q1</c:v>
                </c:pt>
                <c:pt idx="80">
                  <c:v>09Q2</c:v>
                </c:pt>
                <c:pt idx="81">
                  <c:v>09Q3</c:v>
                </c:pt>
                <c:pt idx="82">
                  <c:v>09Q4</c:v>
                </c:pt>
                <c:pt idx="83">
                  <c:v>10Q1</c:v>
                </c:pt>
                <c:pt idx="84">
                  <c:v>10Q2</c:v>
                </c:pt>
                <c:pt idx="85">
                  <c:v>10Q3</c:v>
                </c:pt>
                <c:pt idx="86">
                  <c:v>10Q4</c:v>
                </c:pt>
                <c:pt idx="87">
                  <c:v>11Q1</c:v>
                </c:pt>
                <c:pt idx="88">
                  <c:v>11Q2</c:v>
                </c:pt>
                <c:pt idx="89">
                  <c:v>11Q3</c:v>
                </c:pt>
                <c:pt idx="90">
                  <c:v>11Q4</c:v>
                </c:pt>
                <c:pt idx="91">
                  <c:v>12Q1</c:v>
                </c:pt>
                <c:pt idx="92">
                  <c:v>12Q2</c:v>
                </c:pt>
                <c:pt idx="93">
                  <c:v>12Q3</c:v>
                </c:pt>
                <c:pt idx="94">
                  <c:v>12Q4</c:v>
                </c:pt>
                <c:pt idx="95">
                  <c:v>13Q1</c:v>
                </c:pt>
                <c:pt idx="96">
                  <c:v>13Q2</c:v>
                </c:pt>
                <c:pt idx="97">
                  <c:v>13Q3</c:v>
                </c:pt>
                <c:pt idx="98">
                  <c:v>13Q4</c:v>
                </c:pt>
                <c:pt idx="99">
                  <c:v>14Q1</c:v>
                </c:pt>
                <c:pt idx="100">
                  <c:v>14Q2</c:v>
                </c:pt>
                <c:pt idx="101">
                  <c:v>14Q3</c:v>
                </c:pt>
                <c:pt idx="102">
                  <c:v>14Q4</c:v>
                </c:pt>
                <c:pt idx="103">
                  <c:v>15Q1</c:v>
                </c:pt>
                <c:pt idx="104">
                  <c:v>15Q2</c:v>
                </c:pt>
                <c:pt idx="105">
                  <c:v>15Q3</c:v>
                </c:pt>
                <c:pt idx="106">
                  <c:v>15Q4</c:v>
                </c:pt>
                <c:pt idx="107">
                  <c:v>16Q1</c:v>
                </c:pt>
                <c:pt idx="108">
                  <c:v>16Q2</c:v>
                </c:pt>
              </c:strCache>
            </c:strRef>
          </c:cat>
          <c:val>
            <c:numRef>
              <c:f>Sheet1!$B$2:$B$110</c:f>
              <c:numCache>
                <c:formatCode>0.000</c:formatCode>
                <c:ptCount val="109"/>
                <c:pt idx="0">
                  <c:v>11.5204268326495</c:v>
                </c:pt>
                <c:pt idx="1">
                  <c:v>6.9846501744834404</c:v>
                </c:pt>
                <c:pt idx="2">
                  <c:v>-0.47988182989966399</c:v>
                </c:pt>
                <c:pt idx="3">
                  <c:v>1.5058896184892001</c:v>
                </c:pt>
                <c:pt idx="4">
                  <c:v>4.4778690124663996</c:v>
                </c:pt>
                <c:pt idx="5">
                  <c:v>2.8943106076950902</c:v>
                </c:pt>
                <c:pt idx="6">
                  <c:v>-6.4484860324534701</c:v>
                </c:pt>
                <c:pt idx="7">
                  <c:v>-10.941534910611001</c:v>
                </c:pt>
                <c:pt idx="8">
                  <c:v>-11.332341553000701</c:v>
                </c:pt>
                <c:pt idx="9">
                  <c:v>-1.77536645274748</c:v>
                </c:pt>
                <c:pt idx="10">
                  <c:v>6.2650607420459501</c:v>
                </c:pt>
                <c:pt idx="11">
                  <c:v>0.85896523930970503</c:v>
                </c:pt>
                <c:pt idx="12">
                  <c:v>7.0904537854059502</c:v>
                </c:pt>
                <c:pt idx="13">
                  <c:v>3.64566633206835</c:v>
                </c:pt>
                <c:pt idx="14">
                  <c:v>14.518246656471799</c:v>
                </c:pt>
                <c:pt idx="15">
                  <c:v>10.3685743247221</c:v>
                </c:pt>
                <c:pt idx="16">
                  <c:v>9.5209427238286306</c:v>
                </c:pt>
                <c:pt idx="17">
                  <c:v>3.73815421867869</c:v>
                </c:pt>
                <c:pt idx="18">
                  <c:v>6.37907666068027</c:v>
                </c:pt>
                <c:pt idx="19">
                  <c:v>12.084724426827901</c:v>
                </c:pt>
                <c:pt idx="20">
                  <c:v>22.573845831735401</c:v>
                </c:pt>
                <c:pt idx="21">
                  <c:v>12.547923938854201</c:v>
                </c:pt>
                <c:pt idx="22">
                  <c:v>15.252532360088599</c:v>
                </c:pt>
                <c:pt idx="23">
                  <c:v>10.824179179090301</c:v>
                </c:pt>
                <c:pt idx="24">
                  <c:v>10.184399409700401</c:v>
                </c:pt>
                <c:pt idx="25">
                  <c:v>0.40264352016914301</c:v>
                </c:pt>
                <c:pt idx="26">
                  <c:v>0.12054444546403199</c:v>
                </c:pt>
                <c:pt idx="27">
                  <c:v>2.9907771211036698</c:v>
                </c:pt>
                <c:pt idx="28">
                  <c:v>10.8297810377583</c:v>
                </c:pt>
                <c:pt idx="29">
                  <c:v>14.175988240555901</c:v>
                </c:pt>
                <c:pt idx="30">
                  <c:v>13.388296801559299</c:v>
                </c:pt>
                <c:pt idx="31">
                  <c:v>11.736539137341699</c:v>
                </c:pt>
                <c:pt idx="32">
                  <c:v>12.5719119609216</c:v>
                </c:pt>
                <c:pt idx="33">
                  <c:v>14.5694711081126</c:v>
                </c:pt>
                <c:pt idx="34">
                  <c:v>10.8401524460042</c:v>
                </c:pt>
                <c:pt idx="35">
                  <c:v>9.7880112615591397</c:v>
                </c:pt>
                <c:pt idx="36">
                  <c:v>2.81402721859875</c:v>
                </c:pt>
                <c:pt idx="37">
                  <c:v>4.8088560610416602</c:v>
                </c:pt>
                <c:pt idx="38">
                  <c:v>3.5562360901393699</c:v>
                </c:pt>
                <c:pt idx="39">
                  <c:v>13.2678759225997</c:v>
                </c:pt>
                <c:pt idx="40">
                  <c:v>8.1467532041259592</c:v>
                </c:pt>
                <c:pt idx="41">
                  <c:v>7.6332830880167801</c:v>
                </c:pt>
                <c:pt idx="42">
                  <c:v>7.41964175698239</c:v>
                </c:pt>
                <c:pt idx="43">
                  <c:v>7.0665548537939404</c:v>
                </c:pt>
                <c:pt idx="44">
                  <c:v>15.2173700667762</c:v>
                </c:pt>
                <c:pt idx="45">
                  <c:v>8.0996710031641701</c:v>
                </c:pt>
                <c:pt idx="46">
                  <c:v>9.6081103895670292</c:v>
                </c:pt>
                <c:pt idx="47">
                  <c:v>-10.100376162975</c:v>
                </c:pt>
                <c:pt idx="48">
                  <c:v>-10.0375431551451</c:v>
                </c:pt>
                <c:pt idx="49">
                  <c:v>-13.5763106096611</c:v>
                </c:pt>
                <c:pt idx="50">
                  <c:v>-12.9023318040988</c:v>
                </c:pt>
                <c:pt idx="51">
                  <c:v>-8.0465774852190002</c:v>
                </c:pt>
                <c:pt idx="52">
                  <c:v>-4.5974267105699402</c:v>
                </c:pt>
                <c:pt idx="53">
                  <c:v>4.6428201590425804</c:v>
                </c:pt>
                <c:pt idx="54">
                  <c:v>-1.0546845425811699</c:v>
                </c:pt>
                <c:pt idx="55">
                  <c:v>-0.73223519579968999</c:v>
                </c:pt>
                <c:pt idx="56">
                  <c:v>-0.67424959886376301</c:v>
                </c:pt>
                <c:pt idx="57">
                  <c:v>4.3817814078716397</c:v>
                </c:pt>
                <c:pt idx="58">
                  <c:v>9.7662122052996505</c:v>
                </c:pt>
                <c:pt idx="59">
                  <c:v>9.1631009750624095</c:v>
                </c:pt>
                <c:pt idx="60">
                  <c:v>11.725320936901101</c:v>
                </c:pt>
                <c:pt idx="61">
                  <c:v>9.0861580340325201</c:v>
                </c:pt>
                <c:pt idx="62">
                  <c:v>13.927292455528701</c:v>
                </c:pt>
                <c:pt idx="63">
                  <c:v>13.554652916332</c:v>
                </c:pt>
                <c:pt idx="64">
                  <c:v>7.33583861969504</c:v>
                </c:pt>
                <c:pt idx="65">
                  <c:v>5.3889634872484802</c:v>
                </c:pt>
                <c:pt idx="66">
                  <c:v>7.5283848181160797</c:v>
                </c:pt>
                <c:pt idx="67">
                  <c:v>14.8343343008536</c:v>
                </c:pt>
                <c:pt idx="68">
                  <c:v>14.287514142213899</c:v>
                </c:pt>
                <c:pt idx="69">
                  <c:v>8.0515251637233796</c:v>
                </c:pt>
                <c:pt idx="70">
                  <c:v>2.5088287752360801</c:v>
                </c:pt>
                <c:pt idx="71">
                  <c:v>2.3448205441946399</c:v>
                </c:pt>
                <c:pt idx="72">
                  <c:v>5.1158726233027902</c:v>
                </c:pt>
                <c:pt idx="73">
                  <c:v>7.9540684794943504</c:v>
                </c:pt>
                <c:pt idx="74">
                  <c:v>5.8006600907171801</c:v>
                </c:pt>
                <c:pt idx="75">
                  <c:v>-0.600769981748139</c:v>
                </c:pt>
                <c:pt idx="76">
                  <c:v>-2.8999223453057099</c:v>
                </c:pt>
                <c:pt idx="77">
                  <c:v>-4.7922479322764699</c:v>
                </c:pt>
                <c:pt idx="78">
                  <c:v>-12.4691730235688</c:v>
                </c:pt>
                <c:pt idx="79">
                  <c:v>-26.477889427863701</c:v>
                </c:pt>
                <c:pt idx="80">
                  <c:v>-33.568015369388597</c:v>
                </c:pt>
                <c:pt idx="81">
                  <c:v>-30.577646722142401</c:v>
                </c:pt>
                <c:pt idx="82">
                  <c:v>-2.2787841317262498</c:v>
                </c:pt>
                <c:pt idx="83">
                  <c:v>16.9529202439698</c:v>
                </c:pt>
                <c:pt idx="84">
                  <c:v>31.3194180836147</c:v>
                </c:pt>
                <c:pt idx="85">
                  <c:v>24.6815785132708</c:v>
                </c:pt>
                <c:pt idx="86">
                  <c:v>14.991120785183</c:v>
                </c:pt>
                <c:pt idx="87">
                  <c:v>4.7231139556262303</c:v>
                </c:pt>
                <c:pt idx="88">
                  <c:v>3.19557231495553</c:v>
                </c:pt>
                <c:pt idx="89">
                  <c:v>5.0647517505455903</c:v>
                </c:pt>
                <c:pt idx="90">
                  <c:v>20.324000173329001</c:v>
                </c:pt>
                <c:pt idx="91">
                  <c:v>15.7275712881264</c:v>
                </c:pt>
                <c:pt idx="92">
                  <c:v>20.0785661757408</c:v>
                </c:pt>
                <c:pt idx="93">
                  <c:v>6.3572224415813201</c:v>
                </c:pt>
                <c:pt idx="94">
                  <c:v>1.76277809082796</c:v>
                </c:pt>
                <c:pt idx="95">
                  <c:v>1.5544524714594199</c:v>
                </c:pt>
                <c:pt idx="96">
                  <c:v>4.4882413350897599</c:v>
                </c:pt>
                <c:pt idx="97">
                  <c:v>11.8905411645688</c:v>
                </c:pt>
                <c:pt idx="98">
                  <c:v>10.275716036679199</c:v>
                </c:pt>
                <c:pt idx="99">
                  <c:v>6.3445622970499604</c:v>
                </c:pt>
                <c:pt idx="100">
                  <c:v>5.6296920013604703</c:v>
                </c:pt>
                <c:pt idx="101">
                  <c:v>6.3721016070092498</c:v>
                </c:pt>
                <c:pt idx="102">
                  <c:v>8.4835640421135796</c:v>
                </c:pt>
                <c:pt idx="103">
                  <c:v>7.3949973990621496</c:v>
                </c:pt>
                <c:pt idx="104">
                  <c:v>2.7100370566784702</c:v>
                </c:pt>
                <c:pt idx="105">
                  <c:v>2.49035276109201</c:v>
                </c:pt>
                <c:pt idx="106">
                  <c:v>-2.2092907418124001</c:v>
                </c:pt>
                <c:pt idx="107">
                  <c:v>-3.5464898148920598</c:v>
                </c:pt>
                <c:pt idx="108">
                  <c:v>-7.5168337460646004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3BF-48FF-B513-39DC1F08B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39040"/>
        <c:axId val="80840576"/>
      </c:lineChart>
      <c:catAx>
        <c:axId val="8083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200" b="1"/>
            </a:pPr>
            <a:endParaRPr lang="en-US"/>
          </a:p>
        </c:txPr>
        <c:crossAx val="8084057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80840576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alpha val="21000"/>
                </a:prst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Percentage Change, Previous Quarter, SAAR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83904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4F04"/>
            </a:solidFill>
            <a:ln>
              <a:solidFill>
                <a:schemeClr val="tx1"/>
              </a:solidFill>
            </a:ln>
          </c:spPr>
          <c:invertIfNegative val="1"/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BEF-41E9-9E9C-19009D1658C5}"/>
              </c:ext>
            </c:extLst>
          </c:dPt>
          <c:dPt>
            <c:idx val="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BEF-41E9-9E9C-19009D1658C5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BEF-41E9-9E9C-19009D1658C5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BEF-41E9-9E9C-19009D1658C5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BEF-41E9-9E9C-19009D1658C5}"/>
              </c:ext>
            </c:extLst>
          </c:dPt>
          <c:dPt>
            <c:idx val="1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BEF-41E9-9E9C-19009D1658C5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BEF-41E9-9E9C-19009D1658C5}"/>
              </c:ext>
            </c:extLst>
          </c:dPt>
          <c:dPt>
            <c:idx val="1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BEF-41E9-9E9C-19009D1658C5}"/>
              </c:ext>
            </c:extLst>
          </c:dPt>
          <c:dPt>
            <c:idx val="1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BEF-41E9-9E9C-19009D1658C5}"/>
              </c:ext>
            </c:extLst>
          </c:dPt>
          <c:dPt>
            <c:idx val="1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BEF-41E9-9E9C-19009D1658C5}"/>
              </c:ext>
            </c:extLst>
          </c:dPt>
          <c:dPt>
            <c:idx val="2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BEF-41E9-9E9C-19009D1658C5}"/>
              </c:ext>
            </c:extLst>
          </c:dPt>
          <c:dPt>
            <c:idx val="2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BEF-41E9-9E9C-19009D1658C5}"/>
              </c:ext>
            </c:extLst>
          </c:dPt>
          <c:cat>
            <c:strRef>
              <c:f>Sheet1!$A$2:$A$24</c:f>
              <c:strCache>
                <c:ptCount val="23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-107.625</c:v>
                </c:pt>
                <c:pt idx="1">
                  <c:v>-21.954999999999899</c:v>
                </c:pt>
                <c:pt idx="2">
                  <c:v>69.242999999999995</c:v>
                </c:pt>
                <c:pt idx="3">
                  <c:v>124.35899999999999</c:v>
                </c:pt>
                <c:pt idx="4">
                  <c:v>236.917</c:v>
                </c:pt>
                <c:pt idx="5">
                  <c:v>127.274</c:v>
                </c:pt>
                <c:pt idx="6">
                  <c:v>-157.791</c:v>
                </c:pt>
                <c:pt idx="7">
                  <c:v>-377.13900000000001</c:v>
                </c:pt>
                <c:pt idx="8">
                  <c:v>-412.84500000000003</c:v>
                </c:pt>
                <c:pt idx="9">
                  <c:v>-318.74599999999998</c:v>
                </c:pt>
                <c:pt idx="10">
                  <c:v>-248.19900000000001</c:v>
                </c:pt>
                <c:pt idx="11">
                  <c:v>-161.52699999999999</c:v>
                </c:pt>
                <c:pt idx="12">
                  <c:v>-454.79599999999999</c:v>
                </c:pt>
                <c:pt idx="13">
                  <c:v>-1415.7249999999999</c:v>
                </c:pt>
                <c:pt idx="14">
                  <c:v>-1294.204</c:v>
                </c:pt>
                <c:pt idx="15">
                  <c:v>-1296.7940000000001</c:v>
                </c:pt>
                <c:pt idx="16">
                  <c:v>-1089.193</c:v>
                </c:pt>
                <c:pt idx="17">
                  <c:v>-680.21100000000001</c:v>
                </c:pt>
                <c:pt idx="18">
                  <c:v>-483.63299999999998</c:v>
                </c:pt>
                <c:pt idx="19">
                  <c:v>-439.08800000000002</c:v>
                </c:pt>
                <c:pt idx="20">
                  <c:v>-544.51949999999999</c:v>
                </c:pt>
                <c:pt idx="21">
                  <c:v>-537.43280000000004</c:v>
                </c:pt>
                <c:pt idx="22">
                  <c:v>-522.31759999999895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BEF-41E9-9E9C-19009D1658C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EBE7DA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80914688"/>
        <c:axId val="80916864"/>
      </c:barChart>
      <c:catAx>
        <c:axId val="8091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80916864"/>
        <c:crosses val="autoZero"/>
        <c:auto val="1"/>
        <c:lblAlgn val="ctr"/>
        <c:lblOffset val="100"/>
        <c:noMultiLvlLbl val="0"/>
      </c:catAx>
      <c:valAx>
        <c:axId val="809168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Billions of Dollars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0914688"/>
        <c:crosses val="autoZero"/>
        <c:crossBetween val="between"/>
        <c:majorUnit val="4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558423252649"/>
          <c:y val="3.4974214327426006E-2"/>
          <c:w val="0.87406884903275983"/>
          <c:h val="0.82594024741253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7941E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Major Medical Programs</c:v>
                </c:pt>
                <c:pt idx="1">
                  <c:v>Social Security</c:v>
                </c:pt>
                <c:pt idx="2">
                  <c:v>Other Non-Interest Spending</c:v>
                </c:pt>
                <c:pt idx="3">
                  <c:v>Net Interest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4.9000000000000004</c:v>
                </c:pt>
                <c:pt idx="2">
                  <c:v>9.1999999999999993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DC-4F0D-9561-CB8F7E9AD9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2046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Major Medical Programs</c:v>
                </c:pt>
                <c:pt idx="1">
                  <c:v>Social Security</c:v>
                </c:pt>
                <c:pt idx="2">
                  <c:v>Other Non-Interest Spending</c:v>
                </c:pt>
                <c:pt idx="3">
                  <c:v>Net Interest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8.9</c:v>
                </c:pt>
                <c:pt idx="1">
                  <c:v>6.3</c:v>
                </c:pt>
                <c:pt idx="2">
                  <c:v>7.3</c:v>
                </c:pt>
                <c:pt idx="3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DC-4F0D-9561-CB8F7E9AD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68224"/>
        <c:axId val="82069760"/>
      </c:barChart>
      <c:catAx>
        <c:axId val="8206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069760"/>
        <c:crosses val="autoZero"/>
        <c:auto val="1"/>
        <c:lblAlgn val="ctr"/>
        <c:lblOffset val="100"/>
        <c:noMultiLvlLbl val="0"/>
      </c:catAx>
      <c:valAx>
        <c:axId val="8206976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GDP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82068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7729427918732383"/>
          <c:y val="3.3672391930733854E-2"/>
          <c:w val="8.9547244094488207E-2"/>
          <c:h val="0.13446221279316689"/>
        </c:manualLayout>
      </c:layout>
      <c:overlay val="0"/>
      <c:spPr>
        <a:solidFill>
          <a:schemeClr val="bg1"/>
        </a:solidFill>
        <a:ln w="9525" cmpd="sng"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200" b="1">
          <a:latin typeface="Helvetica" panose="000B0500000000000000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0.95356</cdr:x>
      <cdr:y>0.19183</cdr:y>
    </cdr:from>
    <cdr:to>
      <cdr:x>0.99253</cdr:x>
      <cdr:y>0.75237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7395713" y="1575168"/>
          <a:ext cx="2070698" cy="337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Helvetica" panose="000B0500000000000000" pitchFamily="34" charset="0"/>
            </a:rPr>
            <a:t>Housing Starts (Millions)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0.59856</cdr:x>
      <cdr:y>0.04565</cdr:y>
    </cdr:from>
    <cdr:to>
      <cdr:x>0.59856</cdr:x>
      <cdr:y>0.90606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186240" y="165360"/>
          <a:ext cx="0" cy="3116911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0.08566</cdr:y>
    </cdr:from>
    <cdr:to>
      <cdr:x>0.25588</cdr:x>
      <cdr:y>0.19974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16442"/>
          <a:ext cx="2217113" cy="421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r"/>
          <a:r>
            <a:rPr lang="en-US" sz="1100" b="1" dirty="0">
              <a:latin typeface="Helvetica" panose="000B0500000000000000" pitchFamily="34" charset="0"/>
            </a:rPr>
            <a:t>Nashville-Davidson--Murfreesboro--Franklin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0.83461</cdr:x>
      <cdr:y>0.0317</cdr:y>
    </cdr:from>
    <cdr:to>
      <cdr:x>0.83461</cdr:x>
      <cdr:y>0.89267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231541" y="114639"/>
          <a:ext cx="0" cy="3113464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902"/>
            <a:ext cx="3013763" cy="462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6902"/>
            <a:ext cx="3013763" cy="462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79450-E144-4FB3-8383-6E822BFE1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7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A6B2-2C56-4345-AE60-5648A697DBF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61088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0F97-DEE0-4C50-82F6-BE2BC396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17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61088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8/22/2016;</a:t>
            </a:r>
            <a:r>
              <a:rPr lang="en-US" baseline="0" dirty="0"/>
              <a:t> </a:t>
            </a:r>
            <a:r>
              <a:rPr lang="en-US" dirty="0" err="1"/>
              <a:t>netsavgfunify</a:t>
            </a:r>
            <a:r>
              <a:rPr lang="en-US" dirty="0"/>
              <a:t>;  AUG16 IHS,</a:t>
            </a:r>
            <a:r>
              <a:rPr lang="en-US" baseline="0" dirty="0"/>
              <a:t> Inc.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FRED series FYFSD (not unified-budget basis)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FYFSD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40468-BADE-4710-8B6B-93D266187A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5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61088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402">
              <a:defRPr/>
            </a:pPr>
            <a:r>
              <a:rPr lang="en-US" dirty="0"/>
              <a:t>8/22/2016  RMFF &amp; CPI (</a:t>
            </a:r>
            <a:r>
              <a:rPr lang="en-US" dirty="0" err="1"/>
              <a:t>yr</a:t>
            </a:r>
            <a:r>
              <a:rPr lang="en-US" dirty="0"/>
              <a:t>-over-year % change) 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26AD2-314B-4FF7-9602-10DDE4E281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U.S:</a:t>
            </a:r>
            <a:r>
              <a:rPr lang="en-US" baseline="0" dirty="0"/>
              <a:t>  8/19/2016  </a:t>
            </a:r>
            <a:r>
              <a:rPr lang="en-US" dirty="0"/>
              <a:t>USJUL16 GI forecast</a:t>
            </a:r>
          </a:p>
          <a:p>
            <a:r>
              <a:rPr lang="en-US" baseline="0" dirty="0"/>
              <a:t>TN:  actuals 2000-2015 from BLS (May 12, 2016) with ERG2016 forecast (workfile as of Jan 21 from LK)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5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08/19/2016; current to recession</a:t>
            </a:r>
            <a:r>
              <a:rPr lang="en-US" baseline="0" dirty="0"/>
              <a:t> </a:t>
            </a:r>
            <a:r>
              <a:rPr lang="en-US" dirty="0"/>
              <a:t>peak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08/19/2016; (different</a:t>
            </a:r>
            <a:r>
              <a:rPr lang="en-US" baseline="0" dirty="0"/>
              <a:t> from VolState; 2015 is now final)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1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08/19/2016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08/19/2016; current to recession</a:t>
            </a:r>
            <a:r>
              <a:rPr lang="en-US" baseline="0" dirty="0"/>
              <a:t> </a:t>
            </a:r>
            <a:r>
              <a:rPr lang="en-US" dirty="0"/>
              <a:t>peak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defTabSz="925464">
              <a:spcBef>
                <a:spcPct val="0"/>
              </a:spcBef>
              <a:defRPr/>
            </a:pPr>
            <a:r>
              <a:rPr lang="en-US" baseline="0" dirty="0"/>
              <a:t>FRED series:  TNNA </a:t>
            </a:r>
            <a:r>
              <a:rPr lang="pl-PL" dirty="0"/>
              <a:t>CHAT847NA CLEV447NA CLHNA JACNA JOHN747NA KING747NA KNOX947NA MORR147NA MPHNA NASH947NA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1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8/19/2016; S:\CONTRACT\CUNNINGHAM\PPT CHARTS\CNTY MSA LABOR FORCE.xlsx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61088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402">
              <a:defRPr/>
            </a:pPr>
            <a:r>
              <a:rPr lang="en-US" dirty="0"/>
              <a:t>08/22/16;  GDPR</a:t>
            </a:r>
            <a:r>
              <a:rPr lang="en-US" baseline="0" dirty="0"/>
              <a:t>; % </a:t>
            </a:r>
            <a:r>
              <a:rPr lang="en-US" baseline="0" dirty="0" err="1"/>
              <a:t>chg</a:t>
            </a:r>
            <a:r>
              <a:rPr lang="en-US" baseline="0" dirty="0"/>
              <a:t> Annual Rate;   includes BEA revisions beginning 2011q1 forward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FRED series:  GDPC1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Seasonally Adjusted Annual Rate Frequency: Quarterly Units: Percent Change from Preceding Period</a:t>
            </a:r>
          </a:p>
          <a:p>
            <a:pPr eaLnBrk="1" hangingPunct="1"/>
            <a:r>
              <a:rPr lang="en-US" dirty="0"/>
              <a:t>DO NOT USE 3-QTR SMOOTHING FOR GDP!!!!!!!</a:t>
            </a:r>
          </a:p>
          <a:p>
            <a:pPr eaLnBrk="1" hangingPunct="1"/>
            <a:r>
              <a:rPr lang="en-US" dirty="0"/>
              <a:t>Real Chained 2009 dollars</a:t>
            </a:r>
          </a:p>
          <a:p>
            <a:pPr eaLnBrk="1" hangingPunct="1"/>
            <a:r>
              <a:rPr lang="en-US" dirty="0"/>
              <a:t>Growth is calculated using SAAR. (((B/A)^4)-1)*100 – 3 quarter moving average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FRED GDPC1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(SAAR Compounded</a:t>
            </a:r>
            <a:r>
              <a:rPr lang="en-US" baseline="0" dirty="0"/>
              <a:t> annual rate)</a:t>
            </a: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73D5C-C2E1-4CC6-9631-A047EFBE2C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8/22/16 </a:t>
            </a:r>
          </a:p>
          <a:p>
            <a:r>
              <a:rPr lang="en-US" dirty="0"/>
              <a:t>USAUG16 IHS forecast</a:t>
            </a:r>
            <a:r>
              <a:rPr lang="en-US" b="0" dirty="0"/>
              <a:t> </a:t>
            </a:r>
            <a:r>
              <a:rPr lang="en-US" dirty="0"/>
              <a:t>TN from SPR16 QTEM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67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8/31/2016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2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8/19/16 BLS:</a:t>
            </a:r>
            <a:r>
              <a:rPr lang="en-US" baseline="0" dirty="0"/>
              <a:t>  </a:t>
            </a:r>
            <a:r>
              <a:rPr lang="en-US" dirty="0"/>
              <a:t>LNS11300000 (total), LNS11300001</a:t>
            </a:r>
            <a:r>
              <a:rPr lang="en-US" baseline="0" dirty="0"/>
              <a:t> (men), </a:t>
            </a:r>
            <a:r>
              <a:rPr lang="en-US" dirty="0"/>
              <a:t>LNS11300002</a:t>
            </a:r>
            <a:r>
              <a:rPr lang="en-US" baseline="0" dirty="0"/>
              <a:t> (women)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63A7-18BD-405E-BDFA-A47D75C78A4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26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http://nccd.cdc.gov/BRFSSPrevalence/rdPage.aspx?rdReport=DPH_BRFSS.ExploreByTopic&amp;islClass=CLASS03&amp;islTopic=Topic10&amp;islYear=2014&amp;go=GO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B2D2-F78E-4F5D-9495-CBEF37F5D68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26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158">
              <a:defRPr/>
            </a:pPr>
            <a:r>
              <a:rPr lang="en-US" dirty="0"/>
              <a:t>American Factfinder ACS Table S1501 (various years, all 5-year</a:t>
            </a:r>
            <a:r>
              <a:rPr lang="en-US" baseline="0" dirty="0"/>
              <a:t> averages</a:t>
            </a:r>
            <a:r>
              <a:rPr lang="en-US" dirty="0"/>
              <a:t>);  05/16/16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B2D2-F78E-4F5D-9495-CBEF37F5D68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62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downloaded</a:t>
            </a:r>
            <a:r>
              <a:rPr lang="en-US" baseline="0" dirty="0"/>
              <a:t> from BEA 05/13/16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64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414">
              <a:defRPr/>
            </a:pPr>
            <a:r>
              <a:rPr lang="en-US" baseline="0" dirty="0"/>
              <a:t>01/21/16; current dollars.  !! entire county personal income series revised back to 1969 !!</a:t>
            </a:r>
            <a:endParaRPr lang="en-US" dirty="0"/>
          </a:p>
          <a:p>
            <a:r>
              <a:rPr lang="en-US" dirty="0"/>
              <a:t>2014 is most recent county-level</a:t>
            </a:r>
            <a:r>
              <a:rPr lang="en-US" baseline="0" dirty="0"/>
              <a:t> per capita personal income data (checked BEA 08/19/2016)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4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3738"/>
            <a:ext cx="6157912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*Total</a:t>
            </a:r>
            <a:r>
              <a:rPr lang="en-US" baseline="0" dirty="0"/>
              <a:t> includes earmarked; </a:t>
            </a:r>
          </a:p>
          <a:p>
            <a:pPr eaLnBrk="1" hangingPunct="1"/>
            <a:r>
              <a:rPr lang="en-US" baseline="0" dirty="0"/>
              <a:t>updated  8/23/16 using data from TAXCOLL.xlsx dated 15Aug2016</a:t>
            </a:r>
          </a:p>
          <a:p>
            <a:pPr eaLnBrk="1" hangingPunct="1"/>
            <a:r>
              <a:rPr lang="en-US" baseline="0" dirty="0"/>
              <a:t>FY2015 Total Tax from FY2017 Budget document; quarterly PI from BEA and BCBER qtem forecast converted to fiscal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0BCB1-3842-40CC-A27C-7641DDD810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3738"/>
            <a:ext cx="6157912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8/19/2016;  3-mon</a:t>
            </a:r>
            <a:r>
              <a:rPr lang="en-US" baseline="0" dirty="0"/>
              <a:t> moving average ending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A4F49-DBB9-4B84-8671-DA172441D0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2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61088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8/23/2016;  </a:t>
            </a:r>
          </a:p>
          <a:p>
            <a:r>
              <a:rPr lang="en-US" dirty="0"/>
              <a:t>http://www.eia.gov/petroleum/gasdiesel/            </a:t>
            </a:r>
            <a:r>
              <a:rPr lang="en-US" b="1" dirty="0"/>
              <a:t>Data 3: Regular All Areas All Formulations</a:t>
            </a:r>
            <a:r>
              <a:rPr lang="en-US" dirty="0"/>
              <a:t> </a:t>
            </a:r>
          </a:p>
          <a:p>
            <a:r>
              <a:rPr lang="en-US" dirty="0"/>
              <a:t>FRED series:  GASREGW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D4D8-EC4D-43D7-BBE8-A289C1CF49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61088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402">
              <a:defRPr/>
            </a:pPr>
            <a:r>
              <a:rPr lang="en-US" dirty="0"/>
              <a:t>8/22/16;  SUVLV</a:t>
            </a:r>
            <a:r>
              <a:rPr lang="en-US" baseline="0" dirty="0"/>
              <a:t>; level;    </a:t>
            </a:r>
            <a:r>
              <a:rPr lang="en-US" dirty="0"/>
              <a:t> </a:t>
            </a:r>
            <a:r>
              <a:rPr lang="en-US" baseline="0" dirty="0"/>
              <a:t>FRED series:  ALTSALES</a:t>
            </a: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BD3F8-E226-4AFD-BA23-301FEA099E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0F97-DEE0-4C50-82F6-BE2BC3965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61088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402">
              <a:spcBef>
                <a:spcPct val="0"/>
              </a:spcBef>
              <a:defRPr/>
            </a:pPr>
            <a:r>
              <a:rPr lang="en-US" dirty="0"/>
              <a:t>8/22/2016; HUESOLD,</a:t>
            </a:r>
            <a:r>
              <a:rPr lang="en-US" baseline="0" dirty="0"/>
              <a:t> HUSPS; levels;    </a:t>
            </a:r>
            <a:r>
              <a:rPr lang="en-US" dirty="0"/>
              <a:t> AUG16</a:t>
            </a:r>
            <a:r>
              <a:rPr lang="en-US" baseline="0" dirty="0"/>
              <a:t> IHS short-term forecast bank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EXHOSLUSA495S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HOUST Fred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Global Insight Baseline for current year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4803F-9311-4A27-8461-8A1EA36A7E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61088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8/23/2016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F20B1-AADD-488F-B74A-596CA53217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5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61088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8/22/2016;  this is not REAL dollars; series from FRED is nominal, SAAR</a:t>
            </a:r>
          </a:p>
          <a:p>
            <a:pPr eaLnBrk="1" hangingPunct="1"/>
            <a:r>
              <a:rPr lang="en-US" dirty="0"/>
              <a:t>W987RC1Q027SBEA from FRED</a:t>
            </a:r>
          </a:p>
          <a:p>
            <a:pPr eaLnBrk="1" hangingPunct="1"/>
            <a:r>
              <a:rPr lang="en-US" dirty="0"/>
              <a:t>3-quarter moving average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BD3F8-E226-4AFD-BA23-301FEA099E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90436"/>
            <a:ext cx="8229600" cy="85725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723725"/>
            <a:ext cx="6400800" cy="917756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  <a:latin typeface="Helvetica" panose="000B0500000000000000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47654"/>
            <a:ext cx="9144000" cy="395846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37" y="2911401"/>
            <a:ext cx="20193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anose="000B0500000000000000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Matthew N. Murray • http://cber.haslam.utk.edu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" panose="000B0500000000000000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8" y="29003"/>
            <a:ext cx="8672052" cy="857250"/>
          </a:xfrm>
        </p:spPr>
        <p:txBody>
          <a:bodyPr>
            <a:normAutofit/>
          </a:bodyPr>
          <a:lstStyle>
            <a:lvl1pPr>
              <a:defRPr sz="3600"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476" y="943897"/>
            <a:ext cx="4038600" cy="3650726"/>
          </a:xfrm>
        </p:spPr>
        <p:txBody>
          <a:bodyPr/>
          <a:lstStyle>
            <a:lvl1pPr>
              <a:defRPr sz="2800">
                <a:latin typeface="Helvetica" panose="000B0500000000000000" pitchFamily="34" charset="0"/>
              </a:defRPr>
            </a:lvl1pPr>
            <a:lvl2pPr>
              <a:defRPr sz="2400">
                <a:latin typeface="Helvetica" panose="000B0500000000000000" pitchFamily="34" charset="0"/>
              </a:defRPr>
            </a:lvl2pPr>
            <a:lvl3pPr>
              <a:defRPr sz="2000">
                <a:latin typeface="Helvetica" panose="000B0500000000000000" pitchFamily="34" charset="0"/>
              </a:defRPr>
            </a:lvl3pPr>
            <a:lvl4pPr>
              <a:defRPr sz="1800">
                <a:latin typeface="Helvetica" panose="000B0500000000000000" pitchFamily="34" charset="0"/>
              </a:defRPr>
            </a:lvl4pPr>
            <a:lvl5pPr>
              <a:defRPr sz="1800">
                <a:latin typeface="Helvetica" panose="000B0500000000000000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924" y="943897"/>
            <a:ext cx="4038600" cy="3650726"/>
          </a:xfrm>
        </p:spPr>
        <p:txBody>
          <a:bodyPr/>
          <a:lstStyle>
            <a:lvl1pPr>
              <a:defRPr sz="2800">
                <a:latin typeface="Helvetica" panose="000B0500000000000000" pitchFamily="34" charset="0"/>
              </a:defRPr>
            </a:lvl1pPr>
            <a:lvl2pPr>
              <a:defRPr sz="2400">
                <a:latin typeface="Helvetica" panose="000B0500000000000000" pitchFamily="34" charset="0"/>
              </a:defRPr>
            </a:lvl2pPr>
            <a:lvl3pPr>
              <a:defRPr sz="2000">
                <a:latin typeface="Helvetica" panose="000B0500000000000000" pitchFamily="34" charset="0"/>
              </a:defRPr>
            </a:lvl3pPr>
            <a:lvl4pPr>
              <a:defRPr sz="1800">
                <a:latin typeface="Helvetica" panose="000B0500000000000000" pitchFamily="34" charset="0"/>
              </a:defRPr>
            </a:lvl4pPr>
            <a:lvl5pPr>
              <a:defRPr sz="1800">
                <a:latin typeface="Helvetica" panose="000B0500000000000000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September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Matthew N. Murray • http://cber.haslam.utk.edu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4255"/>
            <a:ext cx="8694174" cy="745287"/>
          </a:xfrm>
        </p:spPr>
        <p:txBody>
          <a:bodyPr>
            <a:normAutofit/>
          </a:bodyPr>
          <a:lstStyle>
            <a:lvl1pPr>
              <a:defRPr sz="3600"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354" y="7826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anose="000B05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354" y="1319981"/>
            <a:ext cx="4040188" cy="3274641"/>
          </a:xfrm>
        </p:spPr>
        <p:txBody>
          <a:bodyPr/>
          <a:lstStyle>
            <a:lvl1pPr>
              <a:defRPr sz="2400">
                <a:latin typeface="Helvetica" panose="000B0500000000000000" pitchFamily="34" charset="0"/>
              </a:defRPr>
            </a:lvl1pPr>
            <a:lvl2pPr>
              <a:defRPr sz="2000">
                <a:latin typeface="Helvetica" panose="000B0500000000000000" pitchFamily="34" charset="0"/>
              </a:defRPr>
            </a:lvl2pPr>
            <a:lvl3pPr>
              <a:defRPr sz="1800">
                <a:latin typeface="Helvetica" panose="000B0500000000000000" pitchFamily="34" charset="0"/>
              </a:defRPr>
            </a:lvl3pPr>
            <a:lvl4pPr>
              <a:defRPr sz="1600">
                <a:latin typeface="Helvetica" panose="000B0500000000000000" pitchFamily="34" charset="0"/>
              </a:defRPr>
            </a:lvl4pPr>
            <a:lvl5pPr>
              <a:defRPr sz="1600">
                <a:latin typeface="Helvetica" panose="000B0500000000000000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8874" y="7826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anose="000B05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8874" y="1319981"/>
            <a:ext cx="4041775" cy="3274641"/>
          </a:xfrm>
        </p:spPr>
        <p:txBody>
          <a:bodyPr/>
          <a:lstStyle>
            <a:lvl1pPr>
              <a:defRPr sz="2400">
                <a:latin typeface="Helvetica" panose="000B0500000000000000" pitchFamily="34" charset="0"/>
              </a:defRPr>
            </a:lvl1pPr>
            <a:lvl2pPr>
              <a:defRPr sz="2000">
                <a:latin typeface="Helvetica" panose="000B0500000000000000" pitchFamily="34" charset="0"/>
              </a:defRPr>
            </a:lvl2pPr>
            <a:lvl3pPr>
              <a:defRPr sz="1800">
                <a:latin typeface="Helvetica" panose="000B0500000000000000" pitchFamily="34" charset="0"/>
              </a:defRPr>
            </a:lvl3pPr>
            <a:lvl4pPr>
              <a:defRPr sz="1600">
                <a:latin typeface="Helvetica" panose="000B0500000000000000" pitchFamily="34" charset="0"/>
              </a:defRPr>
            </a:lvl4pPr>
            <a:lvl5pPr>
              <a:defRPr sz="1600">
                <a:latin typeface="Helvetica" panose="000B0500000000000000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September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Matthew N. Murray • http://cber.haslam.utk.edu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251" y="4811508"/>
            <a:ext cx="1310609" cy="273844"/>
          </a:xfrm>
        </p:spPr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13857" y="4811508"/>
            <a:ext cx="4382268" cy="273844"/>
          </a:xfrm>
        </p:spPr>
        <p:txBody>
          <a:bodyPr/>
          <a:lstStyle/>
          <a:p>
            <a:r>
              <a:rPr lang="en-US"/>
              <a:t>Matthew N. Murray • http://cber.haslam.utk.edu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47745" y="4811508"/>
            <a:ext cx="435072" cy="273844"/>
          </a:xfr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6484" y="4811508"/>
            <a:ext cx="100965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6134" y="4811508"/>
            <a:ext cx="4379976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41264" y="4811508"/>
            <a:ext cx="603504" cy="273844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-7374" y="7374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6" y="4804134"/>
            <a:ext cx="100965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8073" y="4804134"/>
            <a:ext cx="4316313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56024" y="4804134"/>
            <a:ext cx="530990" cy="273844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34766"/>
            <a:ext cx="8229600" cy="85725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0224" y="4811508"/>
            <a:ext cx="100965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9874" y="4811508"/>
            <a:ext cx="44325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16" y="4811508"/>
            <a:ext cx="522958" cy="273844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8" y="1773936"/>
            <a:ext cx="4240119" cy="2883952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563945"/>
            <a:ext cx="3799498" cy="119169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1755639"/>
            <a:ext cx="3799498" cy="290225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980" y="4811508"/>
            <a:ext cx="100965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45629" y="4811508"/>
            <a:ext cx="4520989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25612" y="4811508"/>
            <a:ext cx="449217" cy="273844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8" y="1773936"/>
            <a:ext cx="4240119" cy="2883952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7" y="171450"/>
            <a:ext cx="4240119" cy="2883952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3131933"/>
            <a:ext cx="2057400" cy="1529334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3131933"/>
            <a:ext cx="2057400" cy="1529334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19"/>
            <a:ext cx="8229600" cy="857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020708"/>
            <a:ext cx="6400800" cy="9177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3080938"/>
            <a:ext cx="20193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"/>
            <a:ext cx="7772400" cy="67151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232" y="4811508"/>
            <a:ext cx="1280302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1534" y="4811508"/>
            <a:ext cx="4379976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4112" y="4811508"/>
            <a:ext cx="457200" cy="273844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847726"/>
            <a:ext cx="7772400" cy="3776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62"/>
            <a:ext cx="657062" cy="657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062" cy="657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8" y="466680"/>
            <a:ext cx="2228350" cy="83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41" y="4360238"/>
            <a:ext cx="657062" cy="657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84203" y="3703177"/>
            <a:ext cx="657062" cy="657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84203" y="4360238"/>
            <a:ext cx="657062" cy="6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1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oyd Foreca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62"/>
            <a:ext cx="657062" cy="657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062" cy="657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8" y="466680"/>
            <a:ext cx="2228350" cy="83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41" y="4360238"/>
            <a:ext cx="657062" cy="657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84203" y="3703177"/>
            <a:ext cx="657062" cy="657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84203" y="4360238"/>
            <a:ext cx="657062" cy="6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5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6377"/>
            <a:ext cx="8664677" cy="8042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B3C3E"/>
                </a:solidFill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899652"/>
            <a:ext cx="8664677" cy="3694971"/>
          </a:xfrm>
        </p:spPr>
        <p:txBody>
          <a:bodyPr/>
          <a:lstStyle>
            <a:lvl1pPr>
              <a:defRPr sz="2800">
                <a:solidFill>
                  <a:srgbClr val="3B3C3E"/>
                </a:solidFill>
                <a:latin typeface="Helvetica" panose="000B0500000000000000" pitchFamily="34" charset="0"/>
              </a:defRPr>
            </a:lvl1pPr>
            <a:lvl2pPr>
              <a:defRPr sz="2400">
                <a:solidFill>
                  <a:srgbClr val="3B3C3E"/>
                </a:solidFill>
                <a:latin typeface="Helvetica" panose="000B0500000000000000" pitchFamily="34" charset="0"/>
              </a:defRPr>
            </a:lvl2pPr>
            <a:lvl3pPr>
              <a:defRPr sz="2000">
                <a:solidFill>
                  <a:srgbClr val="3B3C3E"/>
                </a:solidFill>
                <a:latin typeface="Helvetica" panose="000B0500000000000000" pitchFamily="34" charset="0"/>
              </a:defRPr>
            </a:lvl3pPr>
            <a:lvl4pPr>
              <a:defRPr sz="1800">
                <a:solidFill>
                  <a:srgbClr val="3B3C3E"/>
                </a:solidFill>
                <a:latin typeface="Helvetica" panose="000B0500000000000000" pitchFamily="34" charset="0"/>
              </a:defRPr>
            </a:lvl4pPr>
            <a:lvl5pPr>
              <a:defRPr sz="1800">
                <a:solidFill>
                  <a:srgbClr val="3B3C3E"/>
                </a:solidFill>
                <a:latin typeface="Helvetica" panose="000B0500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10" y="4767264"/>
            <a:ext cx="1188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330" y="4767264"/>
            <a:ext cx="51899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267" y="4767264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09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72166"/>
            <a:ext cx="8229600" cy="85725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Helvetica" panose="000B0500000000000000" pitchFamily="34" charset="0"/>
                <a:cs typeface="Helvetica" panose="000B0500000000000000" pitchFamily="34" charset="0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32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anose="000B0500000000000000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8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" panose="000B0500000000000000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626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8" y="29003"/>
            <a:ext cx="8672052" cy="857250"/>
          </a:xfrm>
        </p:spPr>
        <p:txBody>
          <a:bodyPr>
            <a:normAutofit/>
          </a:bodyPr>
          <a:lstStyle>
            <a:lvl1pPr>
              <a:defRPr sz="3600"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476" y="943897"/>
            <a:ext cx="4038600" cy="3650726"/>
          </a:xfrm>
        </p:spPr>
        <p:txBody>
          <a:bodyPr/>
          <a:lstStyle>
            <a:lvl1pPr>
              <a:defRPr sz="2800">
                <a:latin typeface="Helvetica" panose="000B0500000000000000" pitchFamily="34" charset="0"/>
              </a:defRPr>
            </a:lvl1pPr>
            <a:lvl2pPr>
              <a:defRPr sz="2400">
                <a:latin typeface="Helvetica" panose="000B0500000000000000" pitchFamily="34" charset="0"/>
              </a:defRPr>
            </a:lvl2pPr>
            <a:lvl3pPr>
              <a:defRPr sz="2000">
                <a:latin typeface="Helvetica" panose="000B0500000000000000" pitchFamily="34" charset="0"/>
              </a:defRPr>
            </a:lvl3pPr>
            <a:lvl4pPr>
              <a:defRPr sz="1800">
                <a:latin typeface="Helvetica" panose="000B0500000000000000" pitchFamily="34" charset="0"/>
              </a:defRPr>
            </a:lvl4pPr>
            <a:lvl5pPr>
              <a:defRPr sz="1800">
                <a:latin typeface="Helvetica" panose="000B0500000000000000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924" y="943897"/>
            <a:ext cx="4038600" cy="3650726"/>
          </a:xfrm>
        </p:spPr>
        <p:txBody>
          <a:bodyPr/>
          <a:lstStyle>
            <a:lvl1pPr>
              <a:defRPr sz="2800">
                <a:latin typeface="Helvetica" panose="000B0500000000000000" pitchFamily="34" charset="0"/>
              </a:defRPr>
            </a:lvl1pPr>
            <a:lvl2pPr>
              <a:defRPr sz="2400">
                <a:latin typeface="Helvetica" panose="000B0500000000000000" pitchFamily="34" charset="0"/>
              </a:defRPr>
            </a:lvl2pPr>
            <a:lvl3pPr>
              <a:defRPr sz="2000">
                <a:latin typeface="Helvetica" panose="000B0500000000000000" pitchFamily="34" charset="0"/>
              </a:defRPr>
            </a:lvl3pPr>
            <a:lvl4pPr>
              <a:defRPr sz="1800">
                <a:latin typeface="Helvetica" panose="000B0500000000000000" pitchFamily="34" charset="0"/>
              </a:defRPr>
            </a:lvl4pPr>
            <a:lvl5pPr>
              <a:defRPr sz="1800">
                <a:latin typeface="Helvetica" panose="000B0500000000000000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16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4255"/>
            <a:ext cx="8694174" cy="745287"/>
          </a:xfrm>
        </p:spPr>
        <p:txBody>
          <a:bodyPr>
            <a:normAutofit/>
          </a:bodyPr>
          <a:lstStyle>
            <a:lvl1pPr>
              <a:defRPr sz="3600"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354" y="7826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anose="000B05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354" y="1319981"/>
            <a:ext cx="4040188" cy="3274641"/>
          </a:xfrm>
        </p:spPr>
        <p:txBody>
          <a:bodyPr/>
          <a:lstStyle>
            <a:lvl1pPr>
              <a:defRPr sz="2400">
                <a:latin typeface="Helvetica" panose="000B0500000000000000" pitchFamily="34" charset="0"/>
              </a:defRPr>
            </a:lvl1pPr>
            <a:lvl2pPr>
              <a:defRPr sz="2000">
                <a:latin typeface="Helvetica" panose="000B0500000000000000" pitchFamily="34" charset="0"/>
              </a:defRPr>
            </a:lvl2pPr>
            <a:lvl3pPr>
              <a:defRPr sz="1800">
                <a:latin typeface="Helvetica" panose="000B0500000000000000" pitchFamily="34" charset="0"/>
              </a:defRPr>
            </a:lvl3pPr>
            <a:lvl4pPr>
              <a:defRPr sz="1600">
                <a:latin typeface="Helvetica" panose="000B0500000000000000" pitchFamily="34" charset="0"/>
              </a:defRPr>
            </a:lvl4pPr>
            <a:lvl5pPr>
              <a:defRPr sz="1600">
                <a:latin typeface="Helvetica" panose="000B0500000000000000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8874" y="7826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anose="000B05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8874" y="1319981"/>
            <a:ext cx="4041775" cy="3274641"/>
          </a:xfrm>
        </p:spPr>
        <p:txBody>
          <a:bodyPr/>
          <a:lstStyle>
            <a:lvl1pPr>
              <a:defRPr sz="2400">
                <a:latin typeface="Helvetica" panose="000B0500000000000000" pitchFamily="34" charset="0"/>
              </a:defRPr>
            </a:lvl1pPr>
            <a:lvl2pPr>
              <a:defRPr sz="2000">
                <a:latin typeface="Helvetica" panose="000B0500000000000000" pitchFamily="34" charset="0"/>
              </a:defRPr>
            </a:lvl2pPr>
            <a:lvl3pPr>
              <a:defRPr sz="1800">
                <a:latin typeface="Helvetica" panose="000B0500000000000000" pitchFamily="34" charset="0"/>
              </a:defRPr>
            </a:lvl3pPr>
            <a:lvl4pPr>
              <a:defRPr sz="1600">
                <a:latin typeface="Helvetica" panose="000B0500000000000000" pitchFamily="34" charset="0"/>
              </a:defRPr>
            </a:lvl4pPr>
            <a:lvl5pPr>
              <a:defRPr sz="1600">
                <a:latin typeface="Helvetica" panose="000B0500000000000000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6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3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495910"/>
            <a:ext cx="9144000" cy="1647591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61802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anose="000B0500000000000000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97534"/>
            <a:ext cx="7772400" cy="1102519"/>
          </a:xfrm>
        </p:spPr>
        <p:txBody>
          <a:bodyPr/>
          <a:lstStyle>
            <a:lvl1pPr algn="ctr">
              <a:defRPr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48" y="3707728"/>
            <a:ext cx="161544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4389"/>
            <a:ext cx="7772400" cy="1102519"/>
          </a:xfrm>
        </p:spPr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121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anose="000B0500000000000000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3859"/>
            <a:ext cx="9144000" cy="41148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6" y="4767599"/>
            <a:ext cx="24765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5143500"/>
          </a:xfrm>
        </p:spPr>
        <p:txBody>
          <a:bodyPr/>
          <a:lstStyle>
            <a:lvl1pPr marL="0" indent="0">
              <a:buNone/>
              <a:defRPr sz="3200">
                <a:latin typeface="Helvetica" panose="000B0500000000000000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514350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05979"/>
            <a:ext cx="4193654" cy="265984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00" y="3080938"/>
            <a:ext cx="20193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1"/>
            <a:ext cx="10370676" cy="515130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514350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05979"/>
            <a:ext cx="4193654" cy="265984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80" y="3080938"/>
            <a:ext cx="20193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15953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514350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486966"/>
            <a:ext cx="4193654" cy="2370534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Helvetica" panose="000B05000000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6" y="3080938"/>
            <a:ext cx="20193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6377"/>
            <a:ext cx="8664677" cy="8042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B3C3E"/>
                </a:solidFill>
                <a:latin typeface="Helvetica" panose="00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899652"/>
            <a:ext cx="8664677" cy="3694971"/>
          </a:xfrm>
        </p:spPr>
        <p:txBody>
          <a:bodyPr/>
          <a:lstStyle>
            <a:lvl1pPr>
              <a:defRPr sz="2800">
                <a:solidFill>
                  <a:srgbClr val="3B3C3E"/>
                </a:solidFill>
                <a:latin typeface="Helvetica" panose="000B0500000000000000" pitchFamily="34" charset="0"/>
              </a:defRPr>
            </a:lvl1pPr>
            <a:lvl2pPr>
              <a:defRPr sz="2400">
                <a:solidFill>
                  <a:srgbClr val="3B3C3E"/>
                </a:solidFill>
                <a:latin typeface="Helvetica" panose="000B0500000000000000" pitchFamily="34" charset="0"/>
              </a:defRPr>
            </a:lvl2pPr>
            <a:lvl3pPr>
              <a:defRPr sz="2000">
                <a:solidFill>
                  <a:srgbClr val="3B3C3E"/>
                </a:solidFill>
                <a:latin typeface="Helvetica" panose="000B0500000000000000" pitchFamily="34" charset="0"/>
              </a:defRPr>
            </a:lvl3pPr>
            <a:lvl4pPr>
              <a:defRPr sz="1800">
                <a:solidFill>
                  <a:srgbClr val="3B3C3E"/>
                </a:solidFill>
                <a:latin typeface="Helvetica" panose="000B0500000000000000" pitchFamily="34" charset="0"/>
              </a:defRPr>
            </a:lvl4pPr>
            <a:lvl5pPr>
              <a:defRPr sz="1800">
                <a:solidFill>
                  <a:srgbClr val="3B3C3E"/>
                </a:solidFill>
                <a:latin typeface="Helvetica" panose="000B0500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235" y="4804134"/>
            <a:ext cx="1397863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095" y="4804134"/>
            <a:ext cx="4379976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32097" y="4804134"/>
            <a:ext cx="412948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72166"/>
            <a:ext cx="8229600" cy="85725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Helvetica" panose="000B0500000000000000" pitchFamily="34" charset="0"/>
                <a:cs typeface="Helvetica" panose="000B0500000000000000" pitchFamily="34" charset="0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00B0500000000000000" pitchFamily="34" charset="0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00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8645"/>
            <a:ext cx="8229600" cy="3635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Helvetica" panose="000B0500000000000000" pitchFamily="34" charset="0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Helvetica" panose="000B0500000000000000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33859"/>
            <a:ext cx="9144000" cy="41148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348" y="29003"/>
            <a:ext cx="86720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348" y="951271"/>
            <a:ext cx="8672052" cy="364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357" y="4804134"/>
            <a:ext cx="13106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3963" y="4804134"/>
            <a:ext cx="43822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7851" y="4804134"/>
            <a:ext cx="4350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6" y="4767599"/>
            <a:ext cx="24765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B3C3E"/>
          </a:solidFill>
          <a:latin typeface="Helvetica" panose="000B0500000000000000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733859"/>
            <a:ext cx="9144000" cy="41148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974" y="2162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974" y="936523"/>
            <a:ext cx="8686800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9113" y="4811508"/>
            <a:ext cx="13106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719" y="4811508"/>
            <a:ext cx="43799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1484" y="4811508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6" y="4774973"/>
            <a:ext cx="24765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3B3C3E"/>
          </a:solidFill>
          <a:latin typeface="Helvetica" panose="000B0500000000000000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733859"/>
            <a:ext cx="9144000" cy="41148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0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6" y="4774973"/>
            <a:ext cx="2476500" cy="3200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348" y="43751"/>
            <a:ext cx="86794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348" y="973394"/>
            <a:ext cx="8679426" cy="362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9" y="4811508"/>
            <a:ext cx="13106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9215" y="4811508"/>
            <a:ext cx="43799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3603" y="4811508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3B3C3E"/>
          </a:solidFill>
          <a:latin typeface="Helvetica" panose="000B0500000000000000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Matthew N. Murray • http://cber.haslam.utk.edu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F6FB-E7E6-402C-8A79-D4BD0508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7551-E0CD-406F-B863-54E50ED35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734247"/>
            <a:ext cx="9144000" cy="41148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 panose="00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6" y="4796399"/>
            <a:ext cx="2476500" cy="3200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348" y="29003"/>
            <a:ext cx="86720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348" y="951271"/>
            <a:ext cx="8672052" cy="364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10" y="4829139"/>
            <a:ext cx="1188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September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330" y="4829139"/>
            <a:ext cx="43799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5267" y="4829139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Helvetica" panose="000B0500000000000000" pitchFamily="34" charset="0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B3C3E"/>
          </a:solidFill>
          <a:latin typeface="Helvetica" panose="000B0500000000000000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3C3E"/>
          </a:solidFill>
          <a:latin typeface="Helvetica" panose="000B0500000000000000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2017 Economic Outlook: Global, National &amp; State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Matthew N. Murray, Associate Director</a:t>
            </a:r>
          </a:p>
        </p:txBody>
      </p:sp>
    </p:spTree>
    <p:extLst>
      <p:ext uri="{BB962C8B-B14F-4D97-AF65-F5344CB8AC3E}">
        <p14:creationId xmlns:p14="http://schemas.microsoft.com/office/powerpoint/2010/main" val="183120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163260"/>
            <a:ext cx="8664677" cy="804281"/>
          </a:xfrm>
        </p:spPr>
        <p:txBody>
          <a:bodyPr>
            <a:noAutofit/>
          </a:bodyPr>
          <a:lstStyle/>
          <a:p>
            <a:r>
              <a:rPr lang="en-US" sz="3200" dirty="0"/>
              <a:t>Federal Deficits are a Low Share of GDP, but …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602388"/>
              </p:ext>
            </p:extLst>
          </p:nvPr>
        </p:nvGraphicFramePr>
        <p:xfrm>
          <a:off x="236538" y="1060533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3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Deficits Rise Rapidly in the Future </a:t>
            </a:r>
            <a:r>
              <a:rPr lang="en-US" sz="2700" dirty="0"/>
              <a:t>(billions)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71" y="900113"/>
            <a:ext cx="6910034" cy="38236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0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2" y="36378"/>
            <a:ext cx="8985061" cy="804281"/>
          </a:xfrm>
        </p:spPr>
        <p:txBody>
          <a:bodyPr>
            <a:noAutofit/>
          </a:bodyPr>
          <a:lstStyle/>
          <a:p>
            <a:r>
              <a:rPr lang="en-US" sz="2800" b="1" dirty="0"/>
              <a:t>Aging Society and Interest Costs Raise Federal Spending from 21% to 28% of GDP in 2046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990118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4440734"/>
            <a:ext cx="769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Congressional Budget Office,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2016 Long-Term Budget Outlook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July 12, 2016, Figure 1.4.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1235" y="4804134"/>
            <a:ext cx="1397863" cy="273844"/>
          </a:xfrm>
        </p:spPr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095" y="4804134"/>
            <a:ext cx="4379976" cy="273844"/>
          </a:xfrm>
        </p:spPr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2097" y="4804134"/>
            <a:ext cx="412948" cy="273844"/>
          </a:xfrm>
        </p:spPr>
        <p:txBody>
          <a:bodyPr/>
          <a:lstStyle/>
          <a:p>
            <a:fld id="{051C7006-7120-F341-A188-F97DDD9130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2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235975" y="52419"/>
            <a:ext cx="8664677" cy="804281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/>
              <a:t>Interest Rates and Inflation Rates Low, but Inching Upward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485827"/>
              </p:ext>
            </p:extLst>
          </p:nvPr>
        </p:nvGraphicFramePr>
        <p:xfrm>
          <a:off x="236538" y="978567"/>
          <a:ext cx="8664575" cy="361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8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Nonfarm Job Growth Will Continue While Manufacturing Jobs Will Revert to Contraction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287241"/>
              </p:ext>
            </p:extLst>
          </p:nvPr>
        </p:nvGraphicFramePr>
        <p:xfrm>
          <a:off x="236538" y="963721"/>
          <a:ext cx="8664575" cy="362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9100" y="4506804"/>
            <a:ext cx="8114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prstClr val="black"/>
                </a:solidFill>
                <a:latin typeface="Times New Roman" pitchFamily="18" charset="0"/>
              </a:rPr>
              <a:t>Source:  Bureau of Labor Statistics; IHS, Inc.; and UT-BCBER.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  <a:latin typeface="Helvetica" panose="000B0500000000000000" pitchFamily="34" charset="0"/>
              </a:rPr>
              <a:t>September 2016</a:t>
            </a:r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19095" y="4804134"/>
            <a:ext cx="4379976" cy="2738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solidFill>
                  <a:schemeClr val="bg1"/>
                </a:solidFill>
                <a:latin typeface="Helvetica" panose="000B0500000000000000" pitchFamily="34" charset="0"/>
              </a:rPr>
              <a:t>Matthew N. Murray • http://cber.haslam.utk.edu</a:t>
            </a:r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z="1000" smtClean="0">
                <a:solidFill>
                  <a:schemeClr val="bg1"/>
                </a:solidFill>
                <a:latin typeface="Helvetica" panose="000B0500000000000000" pitchFamily="34" charset="0"/>
              </a:rPr>
              <a:pPr/>
              <a:t>14</a:t>
            </a:fld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6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Full Recovery from the Great Recession in Most Sectors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(July 2016 Employment as a Share of December 2007 Employment)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92637"/>
              </p:ext>
            </p:extLst>
          </p:nvPr>
        </p:nvGraphicFramePr>
        <p:xfrm>
          <a:off x="236538" y="979623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3207" y="4467579"/>
            <a:ext cx="27244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prstClr val="black"/>
                </a:solidFill>
                <a:latin typeface="Times New Roman" pitchFamily="18" charset="0"/>
              </a:rPr>
              <a:t>Source:  Bureau of Labor Statistics.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  <a:latin typeface="Helvetica" panose="000B0500000000000000" pitchFamily="34" charset="0"/>
              </a:rPr>
              <a:t>September 2016</a:t>
            </a:r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19095" y="4804134"/>
            <a:ext cx="4379976" cy="2738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solidFill>
                  <a:schemeClr val="bg1"/>
                </a:solidFill>
                <a:latin typeface="Helvetica" panose="000B0500000000000000" pitchFamily="34" charset="0"/>
              </a:rPr>
              <a:t>Matthew N. Murray • http://cber.haslam.utk.edu</a:t>
            </a:r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z="1000" smtClean="0">
                <a:solidFill>
                  <a:schemeClr val="bg1"/>
                </a:solidFill>
                <a:latin typeface="Helvetica" panose="000B0500000000000000" pitchFamily="34" charset="0"/>
              </a:rPr>
              <a:pPr/>
              <a:t>15</a:t>
            </a:fld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9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" y="1466519"/>
            <a:ext cx="8834628" cy="25157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6376"/>
            <a:ext cx="8664677" cy="1099965"/>
          </a:xfrm>
        </p:spPr>
        <p:txBody>
          <a:bodyPr>
            <a:noAutofit/>
          </a:bodyPr>
          <a:lstStyle/>
          <a:p>
            <a:r>
              <a:rPr lang="en-US" sz="2400" dirty="0"/>
              <a:t>Dramatic Differences in Post-Recession Private Employment Growth Across Tennessee (2007 to 2015)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352" y="4466525"/>
            <a:ext cx="27244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prstClr val="black"/>
                </a:solidFill>
                <a:latin typeface="Times New Roman" pitchFamily="18" charset="0"/>
              </a:rPr>
              <a:t>Source:  Bureau of Labor Statistics.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1453" y="1005457"/>
            <a:ext cx="177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Helvetica" panose="000B0500000000000000" pitchFamily="34" charset="0"/>
              </a:rPr>
              <a:t>Tennessee:  3.4%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Helvetica" panose="000B0500000000000000" pitchFamily="34" charset="0"/>
              </a:rPr>
              <a:t>U.S.:  3.8%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8676" y="2672581"/>
            <a:ext cx="17881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-44.3% to -20.0%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-19.9% to -10.0%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-9.9% to 0.0%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0.1% to 9.9%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10.0% to 19.9%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20.0% or higher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352" y="3605059"/>
            <a:ext cx="7223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Times New Roman" pitchFamily="18" charset="0"/>
              </a:rPr>
              <a:t>Note:  Employment covered by the state unemployment insurance program.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  <a:latin typeface="Helvetica" panose="000B0500000000000000" pitchFamily="34" charset="0"/>
              </a:rPr>
              <a:t>September 2016</a:t>
            </a:r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19095" y="4804134"/>
            <a:ext cx="4379976" cy="2738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solidFill>
                  <a:schemeClr val="bg1"/>
                </a:solidFill>
                <a:latin typeface="Helvetica" panose="000B0500000000000000" pitchFamily="34" charset="0"/>
              </a:rPr>
              <a:t>Matthew N. Murray • http://cber.haslam.utk.edu</a:t>
            </a:r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z="1000" smtClean="0">
                <a:solidFill>
                  <a:schemeClr val="bg1"/>
                </a:solidFill>
                <a:latin typeface="Helvetica" panose="000B0500000000000000" pitchFamily="34" charset="0"/>
              </a:rPr>
              <a:pPr/>
              <a:t>16</a:t>
            </a:fld>
            <a:endParaRPr lang="en-US" sz="1000" dirty="0">
              <a:solidFill>
                <a:schemeClr val="bg1"/>
              </a:solidFill>
              <a:latin typeface="Helvetica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8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Tennessee Enjoys Broad-Based Job Gains</a:t>
            </a:r>
            <a:br>
              <a:rPr lang="en-US" sz="3200" dirty="0"/>
            </a:br>
            <a:r>
              <a:rPr lang="en-US" sz="2400" dirty="0"/>
              <a:t>(July 2015 to July 2016)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11500"/>
              </p:ext>
            </p:extLst>
          </p:nvPr>
        </p:nvGraphicFramePr>
        <p:xfrm>
          <a:off x="236538" y="1035280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3207" y="4467579"/>
            <a:ext cx="27244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prstClr val="black"/>
                </a:solidFill>
                <a:latin typeface="Times New Roman" pitchFamily="18" charset="0"/>
              </a:rPr>
              <a:t>Source:  Bureau of Labor Statistics.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330" y="4785699"/>
            <a:ext cx="5189937" cy="273844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Matthew N. Murray • http://cber.haslam.utk.edu</a:t>
            </a:r>
          </a:p>
        </p:txBody>
      </p:sp>
    </p:spTree>
    <p:extLst>
      <p:ext uri="{BB962C8B-B14F-4D97-AF65-F5344CB8AC3E}">
        <p14:creationId xmlns:p14="http://schemas.microsoft.com/office/powerpoint/2010/main" val="108293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MSA Employment Growth – Positive but Mixed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(Quarter Ending July 2015 to July 2016 )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911250"/>
              </p:ext>
            </p:extLst>
          </p:nvPr>
        </p:nvGraphicFramePr>
        <p:xfrm>
          <a:off x="236538" y="1003476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3207" y="4467579"/>
            <a:ext cx="27244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prstClr val="black"/>
                </a:solidFill>
                <a:latin typeface="Times New Roman" pitchFamily="18" charset="0"/>
              </a:rPr>
              <a:t>Source:  Bureau of Labor Statistics.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Matthew N. Murray • http://cber.haslam.utk.edu</a:t>
            </a:r>
          </a:p>
        </p:txBody>
      </p:sp>
    </p:spTree>
    <p:extLst>
      <p:ext uri="{BB962C8B-B14F-4D97-AF65-F5344CB8AC3E}">
        <p14:creationId xmlns:p14="http://schemas.microsoft.com/office/powerpoint/2010/main" val="332932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Metro Areas See Strongest Employment Growth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(1990 to 2016*)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211981"/>
              </p:ext>
            </p:extLst>
          </p:nvPr>
        </p:nvGraphicFramePr>
        <p:xfrm>
          <a:off x="236538" y="900113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Matthew N. Murray • http://cber.haslam.utk.edu</a:t>
            </a:r>
          </a:p>
        </p:txBody>
      </p:sp>
    </p:spTree>
    <p:extLst>
      <p:ext uri="{BB962C8B-B14F-4D97-AF65-F5344CB8AC3E}">
        <p14:creationId xmlns:p14="http://schemas.microsoft.com/office/powerpoint/2010/main" val="93454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dirty="0"/>
              <a:t>GDP Grows, </a:t>
            </a:r>
            <a:r>
              <a:rPr lang="en-US" sz="3000" dirty="0" smtClean="0"/>
              <a:t>But Slower than Typical Expansions</a:t>
            </a:r>
            <a:endParaRPr lang="en-US" sz="3000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664371"/>
              </p:ext>
            </p:extLst>
          </p:nvPr>
        </p:nvGraphicFramePr>
        <p:xfrm>
          <a:off x="236538" y="1026695"/>
          <a:ext cx="8664575" cy="369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Matthew N. Murray • http://cber.haslam.utk.edu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6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83892"/>
              </p:ext>
            </p:extLst>
          </p:nvPr>
        </p:nvGraphicFramePr>
        <p:xfrm>
          <a:off x="236538" y="971672"/>
          <a:ext cx="8664575" cy="361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Tennessee’s Unemployment Now Rests Below the National Rate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10" y="4510797"/>
            <a:ext cx="5734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</a:rPr>
              <a:t>Source:  Bureau of Labor Statistics; IHS. Inc.; UT-BCBER.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2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76132"/>
            <a:ext cx="8664677" cy="1033577"/>
          </a:xfrm>
        </p:spPr>
        <p:txBody>
          <a:bodyPr>
            <a:normAutofit/>
          </a:bodyPr>
          <a:lstStyle/>
          <a:p>
            <a:r>
              <a:rPr lang="en-US" sz="2700" dirty="0"/>
              <a:t>Rural Counties in Tennessee Experience Highest Unemployment Rates </a:t>
            </a:r>
            <a:r>
              <a:rPr lang="en-US" sz="2300" dirty="0"/>
              <a:t>(July 2016)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0320" y="1291627"/>
            <a:ext cx="226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Tennessee:  4.9% </a:t>
            </a:r>
            <a:r>
              <a:rPr lang="en-US" sz="1200" b="1" dirty="0">
                <a:solidFill>
                  <a:prstClr val="black"/>
                </a:solidFill>
              </a:rPr>
              <a:t>(4.3% SA)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</a:rPr>
              <a:t>U.S.:  5.1%  </a:t>
            </a:r>
            <a:r>
              <a:rPr lang="en-US" sz="1200" b="1" dirty="0">
                <a:solidFill>
                  <a:prstClr val="black"/>
                </a:solidFill>
              </a:rPr>
              <a:t>(4.9% SA)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6627" y="3004015"/>
            <a:ext cx="130582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en-US" sz="1400" dirty="0">
                <a:solidFill>
                  <a:prstClr val="black"/>
                </a:solidFill>
                <a:latin typeface="Helvetica" panose="000B0500000000000000" pitchFamily="34" charset="0"/>
              </a:rPr>
              <a:t>3.8% to 4.9%</a:t>
            </a:r>
          </a:p>
          <a:p>
            <a:pPr>
              <a:lnSpc>
                <a:spcPts val="1650"/>
              </a:lnSpc>
            </a:pPr>
            <a:r>
              <a:rPr lang="en-US" sz="1400" dirty="0">
                <a:solidFill>
                  <a:prstClr val="black"/>
                </a:solidFill>
                <a:latin typeface="Helvetica" panose="000B0500000000000000" pitchFamily="34" charset="0"/>
              </a:rPr>
              <a:t>5.0% to 5.9%</a:t>
            </a:r>
          </a:p>
          <a:p>
            <a:pPr>
              <a:lnSpc>
                <a:spcPts val="1650"/>
              </a:lnSpc>
            </a:pPr>
            <a:r>
              <a:rPr lang="en-US" sz="1400" dirty="0">
                <a:solidFill>
                  <a:prstClr val="black"/>
                </a:solidFill>
                <a:latin typeface="Helvetica" panose="000B0500000000000000" pitchFamily="34" charset="0"/>
              </a:rPr>
              <a:t>6.0% to 6.9%</a:t>
            </a:r>
          </a:p>
          <a:p>
            <a:pPr>
              <a:lnSpc>
                <a:spcPts val="1650"/>
              </a:lnSpc>
            </a:pPr>
            <a:r>
              <a:rPr lang="en-US" sz="1400" dirty="0">
                <a:solidFill>
                  <a:prstClr val="black"/>
                </a:solidFill>
                <a:latin typeface="Helvetica" panose="000B0500000000000000" pitchFamily="34" charset="0"/>
              </a:rPr>
              <a:t>7.0% to 8.8%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23" y="3856985"/>
            <a:ext cx="2415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Times New Roman" pitchFamily="18" charset="0"/>
              </a:rPr>
              <a:t>Note:  Data are not seasonally adjusted.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0352" y="4498329"/>
            <a:ext cx="27244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prstClr val="black"/>
                </a:solidFill>
                <a:latin typeface="Times New Roman" pitchFamily="18" charset="0"/>
              </a:rPr>
              <a:t>Source:  Bureau of Labor Statistics.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" y="1772430"/>
            <a:ext cx="8923655" cy="2187639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5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20956"/>
              </p:ext>
            </p:extLst>
          </p:nvPr>
        </p:nvGraphicFramePr>
        <p:xfrm>
          <a:off x="235975" y="1110852"/>
          <a:ext cx="8534314" cy="359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Don’t Blame the Great Recession--U.S</a:t>
            </a:r>
            <a:r>
              <a:rPr lang="en-US" sz="2800" dirty="0"/>
              <a:t>. Labor Force Participation Rate Peaked in 2000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8320" y="4497314"/>
            <a:ext cx="2534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prstClr val="black"/>
                </a:solidFill>
                <a:latin typeface="Times New Roman" pitchFamily="18" charset="0"/>
              </a:rPr>
              <a:t>Source:  Bureau of Labor Statistics.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8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6377"/>
            <a:ext cx="8664677" cy="804281"/>
          </a:xfrm>
        </p:spPr>
        <p:txBody>
          <a:bodyPr>
            <a:normAutofit fontScale="90000"/>
          </a:bodyPr>
          <a:lstStyle/>
          <a:p>
            <a:r>
              <a:rPr lang="en-US" dirty="0"/>
              <a:t>Labor Force Participation Rates Points to </a:t>
            </a:r>
            <a:r>
              <a:rPr lang="en-US" i="1" dirty="0" smtClean="0"/>
              <a:t>Short-Term</a:t>
            </a:r>
            <a:r>
              <a:rPr lang="en-US" dirty="0" smtClean="0"/>
              <a:t> </a:t>
            </a:r>
            <a:r>
              <a:rPr lang="en-US" dirty="0"/>
              <a:t>Turnaround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288949"/>
              </p:ext>
            </p:extLst>
          </p:nvPr>
        </p:nvGraphicFramePr>
        <p:xfrm>
          <a:off x="236538" y="955770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320" y="4497314"/>
            <a:ext cx="2534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prstClr val="black"/>
                </a:solidFill>
                <a:latin typeface="Times New Roman" pitchFamily="18" charset="0"/>
              </a:rPr>
              <a:t>Source:  Bureau of Labor Statistics.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228610" y="4804326"/>
            <a:ext cx="1188720" cy="273844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9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Tennesseans Have Poor Health Status Which Affects Labor Force Outcomes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935850"/>
              </p:ext>
            </p:extLst>
          </p:nvPr>
        </p:nvGraphicFramePr>
        <p:xfrm>
          <a:off x="457200" y="114681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213" y="4483149"/>
            <a:ext cx="691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 Centers for Disease Control and Prevention, Behavior Risk Factor Surveillance System.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166" y="2048530"/>
            <a:ext cx="388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Disability rates are up for both the U.S. &amp; TN, but rate in TN is 34% higher than the national rate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228610" y="4803306"/>
            <a:ext cx="1188720" cy="273844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September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17330" y="4802478"/>
            <a:ext cx="5189937" cy="273844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Matthew N. Murray • http://cber.haslam.utk.edu</a:t>
            </a:r>
          </a:p>
        </p:txBody>
      </p:sp>
    </p:spTree>
    <p:extLst>
      <p:ext uri="{BB962C8B-B14F-4D97-AF65-F5344CB8AC3E}">
        <p14:creationId xmlns:p14="http://schemas.microsoft.com/office/powerpoint/2010/main" val="136434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Trailing Levels of Educational Attainment Contribute to Trailing Levels of Income and Lower Participation Rates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0459207"/>
              </p:ext>
            </p:extLst>
          </p:nvPr>
        </p:nvGraphicFramePr>
        <p:xfrm>
          <a:off x="436880" y="962108"/>
          <a:ext cx="4038600" cy="363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817" y="4503829"/>
            <a:ext cx="468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 U.S. Census Bureau.</a:t>
            </a: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0819392"/>
              </p:ext>
            </p:extLst>
          </p:nvPr>
        </p:nvGraphicFramePr>
        <p:xfrm>
          <a:off x="4973320" y="962108"/>
          <a:ext cx="4038600" cy="363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5918" y="1272209"/>
            <a:ext cx="338554" cy="30026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Helvetica" panose="000B0500000000000000" pitchFamily="34" charset="0"/>
              </a:rPr>
              <a:t>Percentage of population aged 25 Yrs &amp; Older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6868" y="1272209"/>
            <a:ext cx="338554" cy="30026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Helvetica" panose="000B0500000000000000" pitchFamily="34" charset="0"/>
              </a:rPr>
              <a:t>Percentage of population aged 25 Yrs &amp; Older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221235" y="4823632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291" y="4823632"/>
            <a:ext cx="4379976" cy="273844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Matthew N. Murray • http://cber.haslam.utk.edu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4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87" y="-1222"/>
            <a:ext cx="8900809" cy="961088"/>
          </a:xfrm>
        </p:spPr>
        <p:txBody>
          <a:bodyPr>
            <a:noAutofit/>
          </a:bodyPr>
          <a:lstStyle/>
          <a:p>
            <a:r>
              <a:rPr lang="en-US" sz="2800" dirty="0"/>
              <a:t>Per Capita Personal Income in Tennessee Falls Below the National and Regional Averages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160044"/>
              </p:ext>
            </p:extLst>
          </p:nvPr>
        </p:nvGraphicFramePr>
        <p:xfrm>
          <a:off x="254442" y="1131987"/>
          <a:ext cx="8432358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4442" y="4450680"/>
            <a:ext cx="563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prstClr val="black"/>
                </a:solidFill>
                <a:latin typeface="Times New Roman" pitchFamily="18" charset="0"/>
              </a:rPr>
              <a:t>Source:  Bureau of Economic Analysis.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35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" y="1742263"/>
            <a:ext cx="8978666" cy="243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35359"/>
            <a:ext cx="8692753" cy="894946"/>
          </a:xfrm>
        </p:spPr>
        <p:txBody>
          <a:bodyPr>
            <a:noAutofit/>
          </a:bodyPr>
          <a:lstStyle/>
          <a:p>
            <a:r>
              <a:rPr lang="en-US" sz="3200" b="1" dirty="0"/>
              <a:t>Per Capita Income is Lower than the U.S. </a:t>
            </a:r>
            <a:br>
              <a:rPr lang="en-US" sz="3200" b="1" dirty="0"/>
            </a:br>
            <a:r>
              <a:rPr lang="en-US" sz="3200" b="1" dirty="0"/>
              <a:t>Average in All But Four TN Counties</a:t>
            </a:r>
            <a:endParaRPr lang="en-US" sz="1400" dirty="0">
              <a:effectLst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2196" y="4435824"/>
            <a:ext cx="563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prstClr val="black"/>
                </a:solidFill>
                <a:latin typeface="Times New Roman" pitchFamily="18" charset="0"/>
              </a:rPr>
              <a:t>Source:  Bureau of Economic Analysis.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7005" y="3100049"/>
            <a:ext cx="1876508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Less than $27,000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$27,000 to $33,250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$33,500 to $40,450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$40,451 to $46,048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prstClr val="black"/>
                </a:solidFill>
                <a:latin typeface="Helvetica" panose="000B0500000000000000" pitchFamily="34" charset="0"/>
              </a:rPr>
              <a:t>Greater than $46,048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Matthew N. Murray • http://cber.haslam.utk.edu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51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786620"/>
              </p:ext>
            </p:extLst>
          </p:nvPr>
        </p:nvGraphicFramePr>
        <p:xfrm>
          <a:off x="348916" y="1134832"/>
          <a:ext cx="8562473" cy="358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5984"/>
            <a:ext cx="8478520" cy="9469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Tennessee Tax </a:t>
            </a:r>
            <a:r>
              <a:rPr lang="en-US" sz="3600" dirty="0" smtClean="0"/>
              <a:t>Revenues </a:t>
            </a:r>
            <a:r>
              <a:rPr lang="en-US" sz="3600" dirty="0"/>
              <a:t>Rise but Burden Falls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 rot="-5400000">
            <a:off x="-769937" y="2290376"/>
            <a:ext cx="2457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Helvetica" panose="000B0500000000000000" pitchFamily="34" charset="0"/>
              </a:rPr>
              <a:t>Tax Revenues (in millions)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032097" y="4810716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10" y="4781089"/>
            <a:ext cx="1188720" cy="273844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September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17330" y="4781089"/>
            <a:ext cx="5189937" cy="273844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Matthew N. Murray • http://cber.haslam.utk.edu</a:t>
            </a:r>
          </a:p>
        </p:txBody>
      </p:sp>
    </p:spTree>
    <p:extLst>
      <p:ext uri="{BB962C8B-B14F-4D97-AF65-F5344CB8AC3E}">
        <p14:creationId xmlns:p14="http://schemas.microsoft.com/office/powerpoint/2010/main" val="185342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021045"/>
              </p:ext>
            </p:extLst>
          </p:nvPr>
        </p:nvGraphicFramePr>
        <p:xfrm>
          <a:off x="304800" y="963386"/>
          <a:ext cx="8534400" cy="371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Sales Tax Collections Show Strong Growth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(Quarter Ending July 2015 to July 2016)</a:t>
            </a:r>
            <a:endParaRPr lang="en-US" sz="2800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221235" y="4804134"/>
            <a:ext cx="13978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t>September 2016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032097" y="4804134"/>
            <a:ext cx="4129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Helvetica" panose="000B0500000000000000" pitchFamily="34" charset="0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C7006-7120-F341-A188-F97DDD91308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00B0500000000000000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00B0500000000000000" pitchFamily="34" charset="0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Matthew N. Murray • http://cber.haslam.utk.edu</a:t>
            </a:r>
          </a:p>
        </p:txBody>
      </p:sp>
    </p:spTree>
    <p:extLst>
      <p:ext uri="{BB962C8B-B14F-4D97-AF65-F5344CB8AC3E}">
        <p14:creationId xmlns:p14="http://schemas.microsoft.com/office/powerpoint/2010/main" val="96719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Productivity Growth Has Been </a:t>
            </a:r>
            <a:r>
              <a:rPr lang="en-US" sz="2800" dirty="0" smtClean="0"/>
              <a:t>Sluggish </a:t>
            </a:r>
            <a:r>
              <a:rPr lang="en-US" sz="2800" dirty="0"/>
              <a:t>for Four Decades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8077" y="4085772"/>
            <a:ext cx="159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Gordon, Robert J. 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Rise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Fall of American Growth:  The U.S. Standard of Living Since the Civil War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45" y="860008"/>
            <a:ext cx="5813761" cy="3694112"/>
          </a:xfrm>
        </p:spPr>
      </p:pic>
      <p:sp>
        <p:nvSpPr>
          <p:cNvPr id="6" name="TextBox 5"/>
          <p:cNvSpPr txBox="1"/>
          <p:nvPr/>
        </p:nvSpPr>
        <p:spPr>
          <a:xfrm>
            <a:off x="1257515" y="912847"/>
            <a:ext cx="369332" cy="34105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1200" b="1" dirty="0">
                <a:latin typeface="Helvetica" panose="000B0500000000000000" pitchFamily="34" charset="0"/>
              </a:rPr>
              <a:t>Average Annual Growth 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537" y="4505994"/>
            <a:ext cx="5366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latin typeface="Helvetica" panose="000B0500000000000000" pitchFamily="34" charset="0"/>
              </a:rPr>
              <a:t>Decade Ending in Year</a:t>
            </a:r>
          </a:p>
        </p:txBody>
      </p:sp>
    </p:spTree>
    <p:extLst>
      <p:ext uri="{BB962C8B-B14F-4D97-AF65-F5344CB8AC3E}">
        <p14:creationId xmlns:p14="http://schemas.microsoft.com/office/powerpoint/2010/main" val="313815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9" y="1598613"/>
            <a:ext cx="5611100" cy="1759729"/>
          </a:xfrm>
        </p:spPr>
        <p:txBody>
          <a:bodyPr>
            <a:noAutofit/>
          </a:bodyPr>
          <a:lstStyle/>
          <a:p>
            <a:pPr marL="0" indent="0" algn="l"/>
            <a:r>
              <a:rPr lang="en-US" sz="1400" b="1" dirty="0">
                <a:latin typeface="Helvetica" panose="000B0500000000000000" pitchFamily="34" charset="0"/>
              </a:rPr>
              <a:t>Boyd Center for Business &amp; Economic Research</a:t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>Haslam College of Business</a:t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>The University of Tennessee, Knoxville</a:t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>716 Stokely Management Center</a:t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>916 Volunteer Boulevard</a:t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>Knoxville, Tennessee  37996-0570</a:t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/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>phone:  865.974.5441</a:t>
            </a:r>
            <a:br>
              <a:rPr lang="en-US" sz="1400" b="1" dirty="0">
                <a:latin typeface="Helvetica" panose="000B0500000000000000" pitchFamily="34" charset="0"/>
              </a:rPr>
            </a:br>
            <a:r>
              <a:rPr lang="en-US" sz="1400" b="1" dirty="0">
                <a:latin typeface="Helvetica" panose="000B0500000000000000" pitchFamily="34" charset="0"/>
              </a:rPr>
              <a:t>fax:  865.974.3100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91913" y="3507976"/>
            <a:ext cx="5475892" cy="87075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http://cber.haslam.utk.edu</a:t>
            </a:r>
          </a:p>
          <a:p>
            <a:pPr marL="0" indent="0" algn="l">
              <a:lnSpc>
                <a:spcPts val="2200"/>
              </a:lnSpc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CBER 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8" y="1373353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0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Gasoline Prices Near Recession Lows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243760"/>
              </p:ext>
            </p:extLst>
          </p:nvPr>
        </p:nvGraphicFramePr>
        <p:xfrm>
          <a:off x="236538" y="803861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6757" y="4471710"/>
            <a:ext cx="2433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Aug-16 is month-to-date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3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35975" y="4293"/>
            <a:ext cx="8664677" cy="804281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Light Vehicles Sales </a:t>
            </a:r>
            <a:r>
              <a:rPr lang="en-US" sz="3200" dirty="0" smtClean="0"/>
              <a:t>Near Historical High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701961"/>
              </p:ext>
            </p:extLst>
          </p:nvPr>
        </p:nvGraphicFramePr>
        <p:xfrm>
          <a:off x="236538" y="900113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8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Household Formation Slowing Among the Young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102462"/>
              </p:ext>
            </p:extLst>
          </p:nvPr>
        </p:nvGraphicFramePr>
        <p:xfrm>
          <a:off x="457200" y="840658"/>
          <a:ext cx="8229600" cy="38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35975" y="92524"/>
            <a:ext cx="8664677" cy="804281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Housing Sales Rising but </a:t>
            </a:r>
            <a:r>
              <a:rPr lang="en-US" sz="3200" dirty="0" smtClean="0"/>
              <a:t>Remain Low </a:t>
            </a:r>
            <a:r>
              <a:rPr lang="en-US" sz="3200" dirty="0"/>
              <a:t>for an Expansion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696530"/>
              </p:ext>
            </p:extLst>
          </p:nvPr>
        </p:nvGraphicFramePr>
        <p:xfrm>
          <a:off x="236538" y="956260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39661" y="26136"/>
            <a:ext cx="8824128" cy="804281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dirty="0"/>
              <a:t>Housing Sales Also Rising in Tennessee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009710"/>
              </p:ext>
            </p:extLst>
          </p:nvPr>
        </p:nvGraphicFramePr>
        <p:xfrm>
          <a:off x="304800" y="946485"/>
          <a:ext cx="8534400" cy="372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2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/>
              <a:t>Business Investment is a Drag on the Economy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20162"/>
              </p:ext>
            </p:extLst>
          </p:nvPr>
        </p:nvGraphicFramePr>
        <p:xfrm>
          <a:off x="236538" y="900113"/>
          <a:ext cx="8664575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Matthew N. Murray • http://cber.haslam.utk.edu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8174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ydLun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tent: Meta Info">
  <a:themeElements>
    <a:clrScheme name="Custom 2">
      <a:dk1>
        <a:sysClr val="windowText" lastClr="000000"/>
      </a:dk1>
      <a:lt1>
        <a:sysClr val="window" lastClr="FFFFFF"/>
      </a:lt1>
      <a:dk2>
        <a:srgbClr val="3F3F3F"/>
      </a:dk2>
      <a:lt2>
        <a:srgbClr val="FBEEC9"/>
      </a:lt2>
      <a:accent1>
        <a:srgbClr val="F7941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F9900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1444</Words>
  <Application>Microsoft Office PowerPoint</Application>
  <PresentationFormat>On-screen Show (16:9)</PresentationFormat>
  <Paragraphs>281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Title Screens</vt:lpstr>
      <vt:lpstr>Content: Meta Info</vt:lpstr>
      <vt:lpstr>Fancy Pictures</vt:lpstr>
      <vt:lpstr>Charts</vt:lpstr>
      <vt:lpstr>BoydLunch</vt:lpstr>
      <vt:lpstr>Custom Design</vt:lpstr>
      <vt:lpstr>1_Content: Meta Info</vt:lpstr>
      <vt:lpstr>2017 Economic Outlook: Global, National &amp; State Perspectives</vt:lpstr>
      <vt:lpstr>GDP Grows, But Slower than Typical Expansions</vt:lpstr>
      <vt:lpstr>Productivity Growth Has Been Sluggish for Four Decades</vt:lpstr>
      <vt:lpstr>Gasoline Prices Near Recession Lows</vt:lpstr>
      <vt:lpstr>Light Vehicles Sales Near Historical High</vt:lpstr>
      <vt:lpstr>Household Formation Slowing Among the Young</vt:lpstr>
      <vt:lpstr>Housing Sales Rising but Remain Low for an Expansion</vt:lpstr>
      <vt:lpstr>Housing Sales Also Rising in Tennessee</vt:lpstr>
      <vt:lpstr>Business Investment is a Drag on the Economy</vt:lpstr>
      <vt:lpstr>Federal Deficits are a Low Share of GDP, but …</vt:lpstr>
      <vt:lpstr>Deficits Rise Rapidly in the Future (billions)</vt:lpstr>
      <vt:lpstr>Aging Society and Interest Costs Raise Federal Spending from 21% to 28% of GDP in 2046</vt:lpstr>
      <vt:lpstr>Interest Rates and Inflation Rates Low, but Inching Upward</vt:lpstr>
      <vt:lpstr>Nonfarm Job Growth Will Continue While Manufacturing Jobs Will Revert to Contraction</vt:lpstr>
      <vt:lpstr>Full Recovery from the Great Recession in Most Sectors (July 2016 Employment as a Share of December 2007 Employment)</vt:lpstr>
      <vt:lpstr>Dramatic Differences in Post-Recession Private Employment Growth Across Tennessee (2007 to 2015)</vt:lpstr>
      <vt:lpstr>Tennessee Enjoys Broad-Based Job Gains (July 2015 to July 2016)</vt:lpstr>
      <vt:lpstr>MSA Employment Growth – Positive but Mixed (Quarter Ending July 2015 to July 2016 )</vt:lpstr>
      <vt:lpstr>Metro Areas See Strongest Employment Growth (1990 to 2016*)</vt:lpstr>
      <vt:lpstr>Tennessee’s Unemployment Now Rests Below the National Rate</vt:lpstr>
      <vt:lpstr>Rural Counties in Tennessee Experience Highest Unemployment Rates (July 2016)</vt:lpstr>
      <vt:lpstr>Don’t Blame the Great Recession--U.S. Labor Force Participation Rate Peaked in 2000</vt:lpstr>
      <vt:lpstr>Labor Force Participation Rates Points to Short-Term Turnaround</vt:lpstr>
      <vt:lpstr>Tennesseans Have Poor Health Status Which Affects Labor Force Outcomes</vt:lpstr>
      <vt:lpstr>Trailing Levels of Educational Attainment Contribute to Trailing Levels of Income and Lower Participation Rates</vt:lpstr>
      <vt:lpstr>Per Capita Personal Income in Tennessee Falls Below the National and Regional Averages</vt:lpstr>
      <vt:lpstr>Per Capita Income is Lower than the U.S.  Average in All But Four TN Counties</vt:lpstr>
      <vt:lpstr>Tennessee Tax Revenues Rise but Burden Falls</vt:lpstr>
      <vt:lpstr>Sales Tax Collections Show Strong Growth  (Quarter Ending July 2015 to July 2016)</vt:lpstr>
      <vt:lpstr>Boyd Center for Business &amp; Economic Research Haslam College of Business The University of Tennessee, Knoxville 716 Stokely Management Center 916 Volunteer Boulevard Knoxville, Tennessee  37996-0570  phone:  865.974.5441 fax:  865.974.3100</vt:lpstr>
    </vt:vector>
  </TitlesOfParts>
  <Company>University of Tennessee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Cunningham, Vickie C</dc:creator>
  <cp:lastModifiedBy>Murray, Matthew N</cp:lastModifiedBy>
  <cp:revision>201</cp:revision>
  <cp:lastPrinted>2016-08-31T19:23:39Z</cp:lastPrinted>
  <dcterms:created xsi:type="dcterms:W3CDTF">2014-12-02T19:58:44Z</dcterms:created>
  <dcterms:modified xsi:type="dcterms:W3CDTF">2016-10-05T11:17:41Z</dcterms:modified>
</cp:coreProperties>
</file>