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4" r:id="rId8"/>
    <p:sldId id="265" r:id="rId9"/>
    <p:sldId id="266" r:id="rId10"/>
    <p:sldId id="276" r:id="rId11"/>
    <p:sldId id="268" r:id="rId12"/>
    <p:sldId id="271" r:id="rId13"/>
    <p:sldId id="269" r:id="rId14"/>
    <p:sldId id="272" r:id="rId15"/>
    <p:sldId id="273" r:id="rId16"/>
    <p:sldId id="274" r:id="rId17"/>
    <p:sldId id="27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71F0A9-98A9-4CAE-9AD1-49516CD98C70}" type="datetimeFigureOut">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858D82-8751-4ADE-86B6-BFE6A0EBCCE6}" type="slidenum">
              <a:rPr lang="en-US" smtClean="0"/>
              <a:t>‹#›</a:t>
            </a:fld>
            <a:endParaRPr lang="en-US" dirty="0"/>
          </a:p>
        </p:txBody>
      </p:sp>
    </p:spTree>
    <p:extLst>
      <p:ext uri="{BB962C8B-B14F-4D97-AF65-F5344CB8AC3E}">
        <p14:creationId xmlns:p14="http://schemas.microsoft.com/office/powerpoint/2010/main" val="3806262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71F0A9-98A9-4CAE-9AD1-49516CD98C70}" type="datetimeFigureOut">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858D82-8751-4ADE-86B6-BFE6A0EBCCE6}" type="slidenum">
              <a:rPr lang="en-US" smtClean="0"/>
              <a:t>‹#›</a:t>
            </a:fld>
            <a:endParaRPr lang="en-US" dirty="0"/>
          </a:p>
        </p:txBody>
      </p:sp>
    </p:spTree>
    <p:extLst>
      <p:ext uri="{BB962C8B-B14F-4D97-AF65-F5344CB8AC3E}">
        <p14:creationId xmlns:p14="http://schemas.microsoft.com/office/powerpoint/2010/main" val="1081817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71F0A9-98A9-4CAE-9AD1-49516CD98C70}" type="datetimeFigureOut">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858D82-8751-4ADE-86B6-BFE6A0EBCCE6}" type="slidenum">
              <a:rPr lang="en-US" smtClean="0"/>
              <a:t>‹#›</a:t>
            </a:fld>
            <a:endParaRPr lang="en-US" dirty="0"/>
          </a:p>
        </p:txBody>
      </p:sp>
    </p:spTree>
    <p:extLst>
      <p:ext uri="{BB962C8B-B14F-4D97-AF65-F5344CB8AC3E}">
        <p14:creationId xmlns:p14="http://schemas.microsoft.com/office/powerpoint/2010/main" val="211468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71F0A9-98A9-4CAE-9AD1-49516CD98C70}" type="datetimeFigureOut">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858D82-8751-4ADE-86B6-BFE6A0EBCCE6}" type="slidenum">
              <a:rPr lang="en-US" smtClean="0"/>
              <a:t>‹#›</a:t>
            </a:fld>
            <a:endParaRPr lang="en-US" dirty="0"/>
          </a:p>
        </p:txBody>
      </p:sp>
    </p:spTree>
    <p:extLst>
      <p:ext uri="{BB962C8B-B14F-4D97-AF65-F5344CB8AC3E}">
        <p14:creationId xmlns:p14="http://schemas.microsoft.com/office/powerpoint/2010/main" val="3777655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1F0A9-98A9-4CAE-9AD1-49516CD98C70}" type="datetimeFigureOut">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858D82-8751-4ADE-86B6-BFE6A0EBCCE6}" type="slidenum">
              <a:rPr lang="en-US" smtClean="0"/>
              <a:t>‹#›</a:t>
            </a:fld>
            <a:endParaRPr lang="en-US" dirty="0"/>
          </a:p>
        </p:txBody>
      </p:sp>
    </p:spTree>
    <p:extLst>
      <p:ext uri="{BB962C8B-B14F-4D97-AF65-F5344CB8AC3E}">
        <p14:creationId xmlns:p14="http://schemas.microsoft.com/office/powerpoint/2010/main" val="2293519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71F0A9-98A9-4CAE-9AD1-49516CD98C70}" type="datetimeFigureOut">
              <a:rPr lang="en-US" smtClean="0"/>
              <a:t>3/2/2016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858D82-8751-4ADE-86B6-BFE6A0EBCCE6}" type="slidenum">
              <a:rPr lang="en-US" smtClean="0"/>
              <a:t>‹#›</a:t>
            </a:fld>
            <a:endParaRPr lang="en-US" dirty="0"/>
          </a:p>
        </p:txBody>
      </p:sp>
    </p:spTree>
    <p:extLst>
      <p:ext uri="{BB962C8B-B14F-4D97-AF65-F5344CB8AC3E}">
        <p14:creationId xmlns:p14="http://schemas.microsoft.com/office/powerpoint/2010/main" val="3192169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71F0A9-98A9-4CAE-9AD1-49516CD98C70}" type="datetimeFigureOut">
              <a:rPr lang="en-US" smtClean="0"/>
              <a:t>3/2/2016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858D82-8751-4ADE-86B6-BFE6A0EBCCE6}" type="slidenum">
              <a:rPr lang="en-US" smtClean="0"/>
              <a:t>‹#›</a:t>
            </a:fld>
            <a:endParaRPr lang="en-US" dirty="0"/>
          </a:p>
        </p:txBody>
      </p:sp>
    </p:spTree>
    <p:extLst>
      <p:ext uri="{BB962C8B-B14F-4D97-AF65-F5344CB8AC3E}">
        <p14:creationId xmlns:p14="http://schemas.microsoft.com/office/powerpoint/2010/main" val="3906338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71F0A9-98A9-4CAE-9AD1-49516CD98C70}" type="datetimeFigureOut">
              <a:rPr lang="en-US" smtClean="0"/>
              <a:t>3/2/2016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858D82-8751-4ADE-86B6-BFE6A0EBCCE6}" type="slidenum">
              <a:rPr lang="en-US" smtClean="0"/>
              <a:t>‹#›</a:t>
            </a:fld>
            <a:endParaRPr lang="en-US" dirty="0"/>
          </a:p>
        </p:txBody>
      </p:sp>
    </p:spTree>
    <p:extLst>
      <p:ext uri="{BB962C8B-B14F-4D97-AF65-F5344CB8AC3E}">
        <p14:creationId xmlns:p14="http://schemas.microsoft.com/office/powerpoint/2010/main" val="3151101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1F0A9-98A9-4CAE-9AD1-49516CD98C70}" type="datetimeFigureOut">
              <a:rPr lang="en-US" smtClean="0"/>
              <a:t>3/2/2016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858D82-8751-4ADE-86B6-BFE6A0EBCCE6}" type="slidenum">
              <a:rPr lang="en-US" smtClean="0"/>
              <a:t>‹#›</a:t>
            </a:fld>
            <a:endParaRPr lang="en-US" dirty="0"/>
          </a:p>
        </p:txBody>
      </p:sp>
    </p:spTree>
    <p:extLst>
      <p:ext uri="{BB962C8B-B14F-4D97-AF65-F5344CB8AC3E}">
        <p14:creationId xmlns:p14="http://schemas.microsoft.com/office/powerpoint/2010/main" val="511020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1F0A9-98A9-4CAE-9AD1-49516CD98C70}" type="datetimeFigureOut">
              <a:rPr lang="en-US" smtClean="0"/>
              <a:t>3/2/2016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858D82-8751-4ADE-86B6-BFE6A0EBCCE6}" type="slidenum">
              <a:rPr lang="en-US" smtClean="0"/>
              <a:t>‹#›</a:t>
            </a:fld>
            <a:endParaRPr lang="en-US" dirty="0"/>
          </a:p>
        </p:txBody>
      </p:sp>
    </p:spTree>
    <p:extLst>
      <p:ext uri="{BB962C8B-B14F-4D97-AF65-F5344CB8AC3E}">
        <p14:creationId xmlns:p14="http://schemas.microsoft.com/office/powerpoint/2010/main" val="505271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1F0A9-98A9-4CAE-9AD1-49516CD98C70}" type="datetimeFigureOut">
              <a:rPr lang="en-US" smtClean="0"/>
              <a:t>3/2/2016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858D82-8751-4ADE-86B6-BFE6A0EBCCE6}" type="slidenum">
              <a:rPr lang="en-US" smtClean="0"/>
              <a:t>‹#›</a:t>
            </a:fld>
            <a:endParaRPr lang="en-US" dirty="0"/>
          </a:p>
        </p:txBody>
      </p:sp>
    </p:spTree>
    <p:extLst>
      <p:ext uri="{BB962C8B-B14F-4D97-AF65-F5344CB8AC3E}">
        <p14:creationId xmlns:p14="http://schemas.microsoft.com/office/powerpoint/2010/main" val="2863884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1F0A9-98A9-4CAE-9AD1-49516CD98C70}" type="datetimeFigureOut">
              <a:rPr lang="en-US" smtClean="0"/>
              <a:t>3/2/2016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58D82-8751-4ADE-86B6-BFE6A0EBCCE6}" type="slidenum">
              <a:rPr lang="en-US" smtClean="0"/>
              <a:t>‹#›</a:t>
            </a:fld>
            <a:endParaRPr lang="en-US" dirty="0"/>
          </a:p>
        </p:txBody>
      </p:sp>
    </p:spTree>
    <p:extLst>
      <p:ext uri="{BB962C8B-B14F-4D97-AF65-F5344CB8AC3E}">
        <p14:creationId xmlns:p14="http://schemas.microsoft.com/office/powerpoint/2010/main" val="1438285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data.chattanooga.gov" TargetMode="Externa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erformance.franklintn.gov/"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hyperlink" Target="http://www.socrata.com/" TargetMode="External"/><Relationship Id="rId7" Type="http://schemas.openxmlformats.org/officeDocument/2006/relationships/hyperlink" Target="http://icma.org/en/results/center_for_performance_measurement/icma_insights"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opengov.com/" TargetMode="External"/><Relationship Id="rId10" Type="http://schemas.openxmlformats.org/officeDocument/2006/relationships/image" Target="../media/image11.png"/><Relationship Id="rId4" Type="http://schemas.openxmlformats.org/officeDocument/2006/relationships/image" Target="../media/image8.jpeg"/><Relationship Id="rId9" Type="http://schemas.openxmlformats.org/officeDocument/2006/relationships/hyperlink" Target="http://www.nucivic.com/dkan/"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opengov.com/" TargetMode="External"/><Relationship Id="rId3" Type="http://schemas.openxmlformats.org/officeDocument/2006/relationships/hyperlink" Target="https://data.nashville.gov/" TargetMode="External"/><Relationship Id="rId7" Type="http://schemas.openxmlformats.org/officeDocument/2006/relationships/hyperlink" Target="http://www.socrata.com/" TargetMode="External"/><Relationship Id="rId2" Type="http://schemas.openxmlformats.org/officeDocument/2006/relationships/hyperlink" Target="http://www.data.gov/" TargetMode="External"/><Relationship Id="rId1" Type="http://schemas.openxmlformats.org/officeDocument/2006/relationships/slideLayout" Target="../slideLayouts/slideLayout2.xml"/><Relationship Id="rId6" Type="http://schemas.openxmlformats.org/officeDocument/2006/relationships/hyperlink" Target="http://icma.org/en/results/center_for_performance_measurement/icma_insights" TargetMode="External"/><Relationship Id="rId11" Type="http://schemas.openxmlformats.org/officeDocument/2006/relationships/image" Target="../media/image2.png"/><Relationship Id="rId5" Type="http://schemas.openxmlformats.org/officeDocument/2006/relationships/hyperlink" Target="https://performance.franklintn.gov/" TargetMode="External"/><Relationship Id="rId10" Type="http://schemas.openxmlformats.org/officeDocument/2006/relationships/hyperlink" Target="http://www.gfoa.org/" TargetMode="External"/><Relationship Id="rId4" Type="http://schemas.openxmlformats.org/officeDocument/2006/relationships/hyperlink" Target="https://performance.chattanooga.gov/" TargetMode="External"/><Relationship Id="rId9" Type="http://schemas.openxmlformats.org/officeDocument/2006/relationships/hyperlink" Target="http://www.nucivic.com/dkan/"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mailto:tmoreland@chattanooga.gov" TargetMode="External"/><Relationship Id="rId7" Type="http://schemas.openxmlformats.org/officeDocument/2006/relationships/image" Target="../media/image4.jpg"/><Relationship Id="rId2" Type="http://schemas.openxmlformats.org/officeDocument/2006/relationships/hyperlink" Target="mailto:Randall.Williams@Nashville.gov"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mailto:michael.waltersyoung@franklintn.gov"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hyperlink" Target="https://data.nashville.gov/"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362" y="2265405"/>
            <a:ext cx="7886700" cy="3974012"/>
          </a:xfrm>
        </p:spPr>
        <p:txBody>
          <a:bodyPr anchor="t">
            <a:normAutofit/>
          </a:bodyPr>
          <a:lstStyle/>
          <a:p>
            <a:pPr algn="ctr"/>
            <a:r>
              <a:rPr lang="en-US" b="1" dirty="0" smtClean="0">
                <a:solidFill>
                  <a:schemeClr val="accent1">
                    <a:lumMod val="50000"/>
                  </a:schemeClr>
                </a:solidFill>
                <a:latin typeface="+mn-lt"/>
              </a:rPr>
              <a:t>Open Data: </a:t>
            </a:r>
            <a:br>
              <a:rPr lang="en-US" b="1" dirty="0" smtClean="0">
                <a:solidFill>
                  <a:schemeClr val="accent1">
                    <a:lumMod val="50000"/>
                  </a:schemeClr>
                </a:solidFill>
                <a:latin typeface="+mn-lt"/>
              </a:rPr>
            </a:br>
            <a:r>
              <a:rPr lang="en-US" b="1" dirty="0" smtClean="0">
                <a:solidFill>
                  <a:schemeClr val="accent1">
                    <a:lumMod val="50000"/>
                  </a:schemeClr>
                </a:solidFill>
                <a:latin typeface="+mn-lt"/>
              </a:rPr>
              <a:t>The Future of Government Transparency</a:t>
            </a:r>
            <a:br>
              <a:rPr lang="en-US" b="1" dirty="0" smtClean="0">
                <a:solidFill>
                  <a:schemeClr val="accent1">
                    <a:lumMod val="50000"/>
                  </a:schemeClr>
                </a:solidFill>
                <a:latin typeface="+mn-lt"/>
              </a:rPr>
            </a:br>
            <a:r>
              <a:rPr lang="en-US" b="1" dirty="0">
                <a:solidFill>
                  <a:schemeClr val="accent1">
                    <a:lumMod val="50000"/>
                  </a:schemeClr>
                </a:solidFill>
                <a:latin typeface="+mn-lt"/>
              </a:rPr>
              <a:t/>
            </a:r>
            <a:br>
              <a:rPr lang="en-US" b="1" dirty="0">
                <a:solidFill>
                  <a:schemeClr val="accent1">
                    <a:lumMod val="50000"/>
                  </a:schemeClr>
                </a:solidFill>
                <a:latin typeface="+mn-lt"/>
              </a:rPr>
            </a:br>
            <a:r>
              <a:rPr lang="en-US" sz="3200" b="1" dirty="0" smtClean="0">
                <a:latin typeface="+mn-lt"/>
              </a:rPr>
              <a:t>Presenters: </a:t>
            </a:r>
            <a:br>
              <a:rPr lang="en-US" sz="3200" b="1" dirty="0" smtClean="0">
                <a:latin typeface="+mn-lt"/>
              </a:rPr>
            </a:br>
            <a:r>
              <a:rPr lang="en-US" sz="3200" b="1" dirty="0" smtClean="0">
                <a:latin typeface="+mn-lt"/>
              </a:rPr>
              <a:t>Michael Walters Young, Franklin</a:t>
            </a:r>
            <a:r>
              <a:rPr lang="en-US" sz="3200" b="1" dirty="0">
                <a:latin typeface="+mn-lt"/>
              </a:rPr>
              <a:t/>
            </a:r>
            <a:br>
              <a:rPr lang="en-US" sz="3200" b="1" dirty="0">
                <a:latin typeface="+mn-lt"/>
              </a:rPr>
            </a:br>
            <a:r>
              <a:rPr lang="en-US" sz="3200" b="1" dirty="0" smtClean="0">
                <a:latin typeface="+mn-lt"/>
              </a:rPr>
              <a:t>Randall </a:t>
            </a:r>
            <a:r>
              <a:rPr lang="en-US" sz="3200" b="1" dirty="0">
                <a:latin typeface="+mn-lt"/>
              </a:rPr>
              <a:t>P. </a:t>
            </a:r>
            <a:r>
              <a:rPr lang="en-US" sz="3200" b="1" dirty="0" smtClean="0">
                <a:latin typeface="+mn-lt"/>
              </a:rPr>
              <a:t>Williams, Metro Nashville</a:t>
            </a:r>
            <a:endParaRPr lang="en-US" sz="3200" b="1" dirty="0">
              <a:latin typeface="+mn-lt"/>
            </a:endParaRPr>
          </a:p>
        </p:txBody>
      </p: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42362" y="510570"/>
            <a:ext cx="3779139" cy="1307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3736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7886700" cy="4891538"/>
          </a:xfrm>
        </p:spPr>
        <p:txBody>
          <a:bodyPr anchor="t">
            <a:normAutofit/>
          </a:bodyPr>
          <a:lstStyle/>
          <a:p>
            <a:r>
              <a:rPr lang="en-US" sz="3200" b="1" u="sng" dirty="0">
                <a:solidFill>
                  <a:schemeClr val="accent1">
                    <a:lumMod val="50000"/>
                  </a:schemeClr>
                </a:solidFill>
                <a:latin typeface="+mn-lt"/>
              </a:rPr>
              <a:t>Open Data: </a:t>
            </a:r>
            <a:r>
              <a:rPr lang="en-US" sz="3200" b="1" u="sng" dirty="0" smtClean="0">
                <a:solidFill>
                  <a:schemeClr val="accent1">
                    <a:lumMod val="50000"/>
                  </a:schemeClr>
                </a:solidFill>
                <a:latin typeface="+mn-lt"/>
              </a:rPr>
              <a:t>The Tennessee Context</a:t>
            </a:r>
            <a:br>
              <a:rPr lang="en-US" sz="3200" b="1" u="sng" dirty="0" smtClean="0">
                <a:solidFill>
                  <a:schemeClr val="accent1">
                    <a:lumMod val="50000"/>
                  </a:schemeClr>
                </a:solidFill>
                <a:latin typeface="+mn-lt"/>
              </a:rPr>
            </a:br>
            <a:r>
              <a:rPr lang="en-US" sz="800" b="1" u="sng" dirty="0">
                <a:solidFill>
                  <a:schemeClr val="accent1">
                    <a:lumMod val="50000"/>
                  </a:schemeClr>
                </a:solidFill>
                <a:latin typeface="+mn-lt"/>
              </a:rPr>
              <a:t/>
            </a:r>
            <a:br>
              <a:rPr lang="en-US" sz="800" b="1" u="sng" dirty="0">
                <a:solidFill>
                  <a:schemeClr val="accent1">
                    <a:lumMod val="50000"/>
                  </a:schemeClr>
                </a:solidFill>
                <a:latin typeface="+mn-lt"/>
              </a:rPr>
            </a:br>
            <a:r>
              <a:rPr lang="en-US" sz="3200" b="1" dirty="0" smtClean="0">
                <a:latin typeface="+mn-lt"/>
              </a:rPr>
              <a:t>               </a:t>
            </a:r>
            <a:br>
              <a:rPr lang="en-US" sz="3200" b="1" dirty="0" smtClean="0">
                <a:latin typeface="+mn-lt"/>
              </a:rPr>
            </a:br>
            <a:r>
              <a:rPr lang="en-US" sz="3200" b="1" dirty="0">
                <a:latin typeface="+mn-lt"/>
              </a:rPr>
              <a:t> </a:t>
            </a:r>
            <a:r>
              <a:rPr lang="en-US" sz="3200" b="1" dirty="0" smtClean="0">
                <a:latin typeface="+mn-lt"/>
              </a:rPr>
              <a:t>             </a:t>
            </a:r>
            <a:r>
              <a:rPr lang="en-US" sz="3200" b="1" dirty="0" smtClean="0">
                <a:latin typeface="+mn-lt"/>
              </a:rPr>
              <a:t>City </a:t>
            </a:r>
            <a:r>
              <a:rPr lang="en-US" sz="3200" b="1" dirty="0" smtClean="0">
                <a:latin typeface="+mn-lt"/>
              </a:rPr>
              <a:t>of Chattanooga</a:t>
            </a:r>
            <a:br>
              <a:rPr lang="en-US" sz="3200" b="1" dirty="0" smtClean="0">
                <a:latin typeface="+mn-lt"/>
              </a:rPr>
            </a:br>
            <a:r>
              <a:rPr lang="en-US" sz="3200" b="1" dirty="0">
                <a:latin typeface="+mn-lt"/>
              </a:rPr>
              <a:t/>
            </a:r>
            <a:br>
              <a:rPr lang="en-US" sz="3200" b="1" dirty="0">
                <a:latin typeface="+mn-lt"/>
              </a:rPr>
            </a:br>
            <a:r>
              <a:rPr lang="en-US" sz="3200" b="1" dirty="0" smtClean="0">
                <a:latin typeface="+mn-lt"/>
              </a:rPr>
              <a:t/>
            </a:r>
            <a:br>
              <a:rPr lang="en-US" sz="3200" b="1" dirty="0" smtClean="0">
                <a:latin typeface="+mn-lt"/>
              </a:rPr>
            </a:br>
            <a:r>
              <a:rPr lang="en-US" sz="3200" b="1" dirty="0" smtClean="0">
                <a:latin typeface="+mn-lt"/>
              </a:rPr>
              <a:t>                    </a:t>
            </a:r>
            <a:r>
              <a:rPr lang="en-US" sz="3200" b="1" dirty="0" smtClean="0">
                <a:latin typeface="+mn-lt"/>
              </a:rPr>
              <a:t>     </a:t>
            </a:r>
            <a:br>
              <a:rPr lang="en-US" sz="3200" b="1" dirty="0" smtClean="0">
                <a:latin typeface="+mn-lt"/>
              </a:rPr>
            </a:br>
            <a:r>
              <a:rPr lang="en-US" sz="3200" b="1" dirty="0">
                <a:latin typeface="+mn-lt"/>
              </a:rPr>
              <a:t> </a:t>
            </a:r>
            <a:r>
              <a:rPr lang="en-US" sz="3200" b="1" dirty="0" smtClean="0">
                <a:latin typeface="+mn-lt"/>
              </a:rPr>
              <a:t>      </a:t>
            </a:r>
            <a:r>
              <a:rPr lang="en-US" sz="5400" b="1" dirty="0" smtClean="0">
                <a:latin typeface="+mn-lt"/>
                <a:hlinkClick r:id="rId2" action="ppaction://hlinkfile"/>
              </a:rPr>
              <a:t>data.chattanooga.gov</a:t>
            </a:r>
            <a:endParaRPr lang="en-US" sz="5400" b="1" i="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033" y="1971807"/>
            <a:ext cx="1277506" cy="1277506"/>
          </a:xfrm>
          <a:prstGeom prst="rect">
            <a:avLst/>
          </a:prstGeom>
        </p:spPr>
      </p:pic>
    </p:spTree>
    <p:extLst>
      <p:ext uri="{BB962C8B-B14F-4D97-AF65-F5344CB8AC3E}">
        <p14:creationId xmlns:p14="http://schemas.microsoft.com/office/powerpoint/2010/main" val="2559572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7886700" cy="4891538"/>
          </a:xfrm>
        </p:spPr>
        <p:txBody>
          <a:bodyPr anchor="t">
            <a:normAutofit fontScale="90000"/>
          </a:bodyPr>
          <a:lstStyle/>
          <a:p>
            <a:r>
              <a:rPr lang="en-US" sz="3200" b="1" u="sng" dirty="0">
                <a:solidFill>
                  <a:schemeClr val="accent1">
                    <a:lumMod val="50000"/>
                  </a:schemeClr>
                </a:solidFill>
                <a:latin typeface="+mn-lt"/>
              </a:rPr>
              <a:t>Open Data: </a:t>
            </a:r>
            <a:r>
              <a:rPr lang="en-US" sz="3200" b="1" u="sng" dirty="0" smtClean="0">
                <a:solidFill>
                  <a:schemeClr val="accent1">
                    <a:lumMod val="50000"/>
                  </a:schemeClr>
                </a:solidFill>
                <a:latin typeface="+mn-lt"/>
              </a:rPr>
              <a:t>The Tennessee Context</a:t>
            </a:r>
            <a:br>
              <a:rPr lang="en-US" sz="3200" b="1" u="sng" dirty="0" smtClean="0">
                <a:solidFill>
                  <a:schemeClr val="accent1">
                    <a:lumMod val="50000"/>
                  </a:schemeClr>
                </a:solidFill>
                <a:latin typeface="+mn-lt"/>
              </a:rPr>
            </a:br>
            <a:r>
              <a:rPr lang="en-US" sz="800" b="1" u="sng" dirty="0">
                <a:solidFill>
                  <a:schemeClr val="accent1">
                    <a:lumMod val="50000"/>
                  </a:schemeClr>
                </a:solidFill>
                <a:latin typeface="+mn-lt"/>
              </a:rPr>
              <a:t/>
            </a:r>
            <a:br>
              <a:rPr lang="en-US" sz="800" b="1" u="sng" dirty="0">
                <a:solidFill>
                  <a:schemeClr val="accent1">
                    <a:lumMod val="50000"/>
                  </a:schemeClr>
                </a:solidFill>
                <a:latin typeface="+mn-lt"/>
              </a:rPr>
            </a:br>
            <a:r>
              <a:rPr lang="en-US" sz="3200" b="1" dirty="0" smtClean="0">
                <a:latin typeface="+mn-lt"/>
              </a:rPr>
              <a:t/>
            </a:r>
            <a:br>
              <a:rPr lang="en-US" sz="3200" b="1" dirty="0" smtClean="0">
                <a:latin typeface="+mn-lt"/>
              </a:rPr>
            </a:br>
            <a:r>
              <a:rPr lang="en-US" sz="3200" b="1" dirty="0" smtClean="0">
                <a:latin typeface="+mn-lt"/>
              </a:rPr>
              <a:t>	      City </a:t>
            </a:r>
            <a:r>
              <a:rPr lang="en-US" sz="3200" b="1" dirty="0">
                <a:latin typeface="+mn-lt"/>
              </a:rPr>
              <a:t>of </a:t>
            </a:r>
            <a:r>
              <a:rPr lang="en-US" sz="3200" b="1" dirty="0" smtClean="0">
                <a:latin typeface="+mn-lt"/>
              </a:rPr>
              <a:t>Franklin</a:t>
            </a:r>
            <a:br>
              <a:rPr lang="en-US" sz="3200" b="1" dirty="0" smtClean="0">
                <a:latin typeface="+mn-lt"/>
              </a:rPr>
            </a:br>
            <a:r>
              <a:rPr lang="en-US" sz="3200" b="1" dirty="0">
                <a:latin typeface="+mn-lt"/>
              </a:rPr>
              <a:t/>
            </a:r>
            <a:br>
              <a:rPr lang="en-US" sz="3200" b="1" dirty="0">
                <a:latin typeface="+mn-lt"/>
              </a:rPr>
            </a:br>
            <a:r>
              <a:rPr lang="en-US" sz="3200" b="1" dirty="0" smtClean="0">
                <a:latin typeface="+mn-lt"/>
              </a:rPr>
              <a:t>            </a:t>
            </a:r>
            <a:br>
              <a:rPr lang="en-US" sz="3200" b="1" dirty="0" smtClean="0">
                <a:latin typeface="+mn-lt"/>
              </a:rPr>
            </a:br>
            <a:r>
              <a:rPr lang="en-US" sz="1100" b="1" dirty="0">
                <a:latin typeface="+mn-lt"/>
              </a:rPr>
              <a:t/>
            </a:r>
            <a:br>
              <a:rPr lang="en-US" sz="1100" b="1" dirty="0">
                <a:latin typeface="+mn-lt"/>
              </a:rPr>
            </a:br>
            <a:r>
              <a:rPr lang="en-US" sz="7300" b="1" dirty="0" smtClean="0">
                <a:latin typeface="+mn-lt"/>
              </a:rPr>
              <a:t>     </a:t>
            </a:r>
            <a:r>
              <a:rPr lang="en-US" sz="7300" b="1" dirty="0" err="1" smtClean="0">
                <a:solidFill>
                  <a:schemeClr val="bg1">
                    <a:lumMod val="50000"/>
                  </a:schemeClr>
                </a:solidFill>
                <a:latin typeface="+mn-lt"/>
                <a:hlinkClick r:id="rId2"/>
              </a:rPr>
              <a:t>Franklin</a:t>
            </a:r>
            <a:r>
              <a:rPr lang="en-US" sz="7300" b="1" i="1" dirty="0" err="1" smtClean="0">
                <a:solidFill>
                  <a:schemeClr val="bg1">
                    <a:lumMod val="50000"/>
                  </a:schemeClr>
                </a:solidFill>
                <a:latin typeface="+mn-lt"/>
                <a:hlinkClick r:id="rId2"/>
              </a:rPr>
              <a:t>Forward</a:t>
            </a:r>
            <a:r>
              <a:rPr lang="en-US" sz="7300" b="1" dirty="0">
                <a:latin typeface="+mn-lt"/>
                <a:hlinkClick r:id="rId2"/>
              </a:rPr>
              <a:t/>
            </a:r>
            <a:br>
              <a:rPr lang="en-US" sz="7300" b="1" dirty="0">
                <a:latin typeface="+mn-lt"/>
                <a:hlinkClick r:id="rId2"/>
              </a:rPr>
            </a:br>
            <a:r>
              <a:rPr lang="en-US" sz="8000" b="1" dirty="0" smtClean="0">
                <a:solidFill>
                  <a:schemeClr val="bg1"/>
                </a:solidFill>
                <a:latin typeface="+mn-lt"/>
              </a:rPr>
              <a:t>  </a:t>
            </a:r>
            <a:r>
              <a:rPr lang="en-US" sz="6000" b="1" dirty="0" smtClean="0">
                <a:latin typeface="+mn-lt"/>
              </a:rPr>
              <a:t>The City’s Strategic Plan</a:t>
            </a:r>
            <a:r>
              <a:rPr lang="en-US" sz="6000" b="1" dirty="0" smtClean="0">
                <a:latin typeface="+mn-lt"/>
                <a:hlinkClick r:id="rId2"/>
              </a:rPr>
              <a:t/>
            </a:r>
            <a:br>
              <a:rPr lang="en-US" sz="6000" b="1" dirty="0" smtClean="0">
                <a:latin typeface="+mn-lt"/>
                <a:hlinkClick r:id="rId2"/>
              </a:rPr>
            </a:br>
            <a:endParaRPr lang="en-US" sz="900" b="1" i="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new logo.jpg"/>
          <p:cNvPicPr>
            <a:picLocks noChangeAspect="1"/>
          </p:cNvPicPr>
          <p:nvPr/>
        </p:nvPicPr>
        <p:blipFill>
          <a:blip r:embed="rId4" cstate="print"/>
          <a:stretch>
            <a:fillRect/>
          </a:stretch>
        </p:blipFill>
        <p:spPr>
          <a:xfrm>
            <a:off x="735740" y="1955331"/>
            <a:ext cx="1161288" cy="1299118"/>
          </a:xfrm>
          <a:prstGeom prst="rect">
            <a:avLst/>
          </a:prstGeom>
        </p:spPr>
      </p:pic>
    </p:spTree>
    <p:extLst>
      <p:ext uri="{BB962C8B-B14F-4D97-AF65-F5344CB8AC3E}">
        <p14:creationId xmlns:p14="http://schemas.microsoft.com/office/powerpoint/2010/main" val="1916942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7886700" cy="4891538"/>
          </a:xfrm>
        </p:spPr>
        <p:txBody>
          <a:bodyPr anchor="t">
            <a:normAutofit/>
          </a:bodyPr>
          <a:lstStyle/>
          <a:p>
            <a:r>
              <a:rPr lang="en-US" sz="3200" b="1" u="sng" dirty="0">
                <a:solidFill>
                  <a:schemeClr val="accent1">
                    <a:lumMod val="50000"/>
                  </a:schemeClr>
                </a:solidFill>
                <a:latin typeface="+mn-lt"/>
              </a:rPr>
              <a:t>Open Data: </a:t>
            </a:r>
            <a:r>
              <a:rPr lang="en-US" sz="3200" b="1" u="sng" dirty="0" smtClean="0">
                <a:solidFill>
                  <a:schemeClr val="accent1">
                    <a:lumMod val="50000"/>
                  </a:schemeClr>
                </a:solidFill>
                <a:latin typeface="+mn-lt"/>
              </a:rPr>
              <a:t>What can you do about it?</a:t>
            </a:r>
            <a:br>
              <a:rPr lang="en-US" sz="3200" b="1" u="sng" dirty="0" smtClean="0">
                <a:solidFill>
                  <a:schemeClr val="accent1">
                    <a:lumMod val="50000"/>
                  </a:schemeClr>
                </a:solidFill>
                <a:latin typeface="+mn-lt"/>
              </a:rPr>
            </a:br>
            <a:r>
              <a:rPr lang="en-US" sz="800" b="1" u="sng" dirty="0">
                <a:solidFill>
                  <a:schemeClr val="accent1">
                    <a:lumMod val="50000"/>
                  </a:schemeClr>
                </a:solidFill>
                <a:latin typeface="+mn-lt"/>
              </a:rPr>
              <a:t/>
            </a:r>
            <a:br>
              <a:rPr lang="en-US" sz="800" b="1" u="sng" dirty="0">
                <a:solidFill>
                  <a:schemeClr val="accent1">
                    <a:lumMod val="50000"/>
                  </a:schemeClr>
                </a:solidFill>
                <a:latin typeface="+mn-lt"/>
              </a:rPr>
            </a:br>
            <a:r>
              <a:rPr lang="en-US" sz="3200" b="1" dirty="0" smtClean="0">
                <a:latin typeface="+mn-lt"/>
              </a:rPr>
              <a:t>1) Form a Data Team</a:t>
            </a:r>
            <a:br>
              <a:rPr lang="en-US" sz="3200" b="1" dirty="0" smtClean="0">
                <a:latin typeface="+mn-lt"/>
              </a:rPr>
            </a:br>
            <a:r>
              <a:rPr lang="en-US" sz="3200" b="1" dirty="0" smtClean="0">
                <a:latin typeface="+mn-lt"/>
              </a:rPr>
              <a:t/>
            </a:r>
            <a:br>
              <a:rPr lang="en-US" sz="3200" b="1" dirty="0" smtClean="0">
                <a:latin typeface="+mn-lt"/>
              </a:rPr>
            </a:br>
            <a:r>
              <a:rPr lang="en-US" sz="3200" b="1" dirty="0" smtClean="0">
                <a:latin typeface="+mn-lt"/>
              </a:rPr>
              <a:t>2) Determine what data you actually possess</a:t>
            </a:r>
            <a:br>
              <a:rPr lang="en-US" sz="3200" b="1" dirty="0" smtClean="0">
                <a:latin typeface="+mn-lt"/>
              </a:rPr>
            </a:br>
            <a:r>
              <a:rPr lang="en-US" sz="3200" b="1" dirty="0" smtClean="0">
                <a:latin typeface="+mn-lt"/>
              </a:rPr>
              <a:t/>
            </a:r>
            <a:br>
              <a:rPr lang="en-US" sz="3200" b="1" dirty="0" smtClean="0">
                <a:latin typeface="+mn-lt"/>
              </a:rPr>
            </a:br>
            <a:r>
              <a:rPr lang="en-US" sz="3200" b="1" dirty="0" smtClean="0">
                <a:latin typeface="+mn-lt"/>
              </a:rPr>
              <a:t>3) Evaluate your comfort with Open Data</a:t>
            </a:r>
            <a:br>
              <a:rPr lang="en-US" sz="3200" b="1" dirty="0" smtClean="0">
                <a:latin typeface="+mn-lt"/>
              </a:rPr>
            </a:br>
            <a:r>
              <a:rPr lang="en-US" sz="3200" b="1" dirty="0">
                <a:latin typeface="+mn-lt"/>
              </a:rPr>
              <a:t/>
            </a:r>
            <a:br>
              <a:rPr lang="en-US" sz="3200" b="1" dirty="0">
                <a:latin typeface="+mn-lt"/>
              </a:rPr>
            </a:br>
            <a:r>
              <a:rPr lang="en-US" sz="3200" b="1" dirty="0" smtClean="0">
                <a:latin typeface="+mn-lt"/>
              </a:rPr>
              <a:t>4) Determine why you would make data open</a:t>
            </a:r>
            <a:br>
              <a:rPr lang="en-US" sz="3200" b="1" dirty="0" smtClean="0">
                <a:latin typeface="+mn-lt"/>
              </a:rPr>
            </a:br>
            <a:r>
              <a:rPr lang="en-US" sz="3200" b="1" dirty="0" smtClean="0">
                <a:latin typeface="+mn-lt"/>
              </a:rPr>
              <a:t/>
            </a:r>
            <a:br>
              <a:rPr lang="en-US" sz="3200" b="1" dirty="0" smtClean="0">
                <a:latin typeface="+mn-lt"/>
              </a:rPr>
            </a:br>
            <a:endParaRPr lang="en-US" sz="900" b="1" i="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180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7886700" cy="4891538"/>
          </a:xfrm>
        </p:spPr>
        <p:txBody>
          <a:bodyPr anchor="t">
            <a:normAutofit/>
          </a:bodyPr>
          <a:lstStyle/>
          <a:p>
            <a:r>
              <a:rPr lang="en-US" sz="3200" b="1" u="sng" dirty="0">
                <a:solidFill>
                  <a:schemeClr val="accent1">
                    <a:lumMod val="50000"/>
                  </a:schemeClr>
                </a:solidFill>
                <a:latin typeface="+mn-lt"/>
              </a:rPr>
              <a:t>Open Data: </a:t>
            </a:r>
            <a:r>
              <a:rPr lang="en-US" sz="3200" b="1" u="sng" dirty="0" smtClean="0">
                <a:solidFill>
                  <a:schemeClr val="accent1">
                    <a:lumMod val="50000"/>
                  </a:schemeClr>
                </a:solidFill>
                <a:latin typeface="+mn-lt"/>
              </a:rPr>
              <a:t>What can you do about it?</a:t>
            </a:r>
            <a:br>
              <a:rPr lang="en-US" sz="3200" b="1" u="sng" dirty="0" smtClean="0">
                <a:solidFill>
                  <a:schemeClr val="accent1">
                    <a:lumMod val="50000"/>
                  </a:schemeClr>
                </a:solidFill>
                <a:latin typeface="+mn-lt"/>
              </a:rPr>
            </a:br>
            <a:r>
              <a:rPr lang="en-US" sz="800" b="1" u="sng" dirty="0">
                <a:solidFill>
                  <a:schemeClr val="accent1">
                    <a:lumMod val="50000"/>
                  </a:schemeClr>
                </a:solidFill>
                <a:latin typeface="+mn-lt"/>
              </a:rPr>
              <a:t/>
            </a:r>
            <a:br>
              <a:rPr lang="en-US" sz="800" b="1" u="sng" dirty="0">
                <a:solidFill>
                  <a:schemeClr val="accent1">
                    <a:lumMod val="50000"/>
                  </a:schemeClr>
                </a:solidFill>
                <a:latin typeface="+mn-lt"/>
              </a:rPr>
            </a:br>
            <a:r>
              <a:rPr lang="en-US" sz="3200" b="1" dirty="0" smtClean="0">
                <a:latin typeface="+mn-lt"/>
              </a:rPr>
              <a:t>5) Assess Options for Data Access</a:t>
            </a:r>
            <a:br>
              <a:rPr lang="en-US" sz="3200" b="1" dirty="0" smtClean="0">
                <a:latin typeface="+mn-lt"/>
              </a:rPr>
            </a:br>
            <a:r>
              <a:rPr lang="en-US" sz="800" b="1" dirty="0">
                <a:latin typeface="+mn-lt"/>
              </a:rPr>
              <a:t/>
            </a:r>
            <a:br>
              <a:rPr lang="en-US" sz="800" b="1" dirty="0">
                <a:latin typeface="+mn-lt"/>
              </a:rPr>
            </a:br>
            <a:r>
              <a:rPr lang="en-US" sz="3200" b="1" dirty="0" smtClean="0">
                <a:latin typeface="+mn-lt"/>
              </a:rPr>
              <a:t>Options: Internal or External</a:t>
            </a:r>
            <a:br>
              <a:rPr lang="en-US" sz="3200" b="1" dirty="0" smtClean="0">
                <a:latin typeface="+mn-lt"/>
              </a:rPr>
            </a:br>
            <a:r>
              <a:rPr lang="en-US" sz="800" b="1" dirty="0">
                <a:latin typeface="+mn-lt"/>
              </a:rPr>
              <a:t/>
            </a:r>
            <a:br>
              <a:rPr lang="en-US" sz="800" b="1" dirty="0">
                <a:latin typeface="+mn-lt"/>
              </a:rPr>
            </a:br>
            <a:r>
              <a:rPr lang="en-US" sz="3200" b="1" dirty="0" smtClean="0">
                <a:latin typeface="+mn-lt"/>
              </a:rPr>
              <a:t>Internal: Microsoft </a:t>
            </a:r>
            <a:r>
              <a:rPr lang="en-US" sz="3200" b="1" dirty="0" err="1" smtClean="0">
                <a:latin typeface="+mn-lt"/>
              </a:rPr>
              <a:t>Sharepoint</a:t>
            </a:r>
            <a:r>
              <a:rPr lang="en-US" sz="3200" b="1" dirty="0" smtClean="0">
                <a:latin typeface="+mn-lt"/>
              </a:rPr>
              <a:t>, Google Apps</a:t>
            </a:r>
            <a:br>
              <a:rPr lang="en-US" sz="3200" b="1" dirty="0" smtClean="0">
                <a:latin typeface="+mn-lt"/>
              </a:rPr>
            </a:br>
            <a:r>
              <a:rPr lang="en-US" sz="800" b="1" dirty="0">
                <a:latin typeface="+mn-lt"/>
              </a:rPr>
              <a:t/>
            </a:r>
            <a:br>
              <a:rPr lang="en-US" sz="800" b="1" dirty="0">
                <a:latin typeface="+mn-lt"/>
              </a:rPr>
            </a:br>
            <a:r>
              <a:rPr lang="en-US" sz="3200" b="1" dirty="0" smtClean="0">
                <a:latin typeface="+mn-lt"/>
              </a:rPr>
              <a:t>External: </a:t>
            </a:r>
            <a:br>
              <a:rPr lang="en-US" sz="3200" b="1" dirty="0" smtClean="0">
                <a:latin typeface="+mn-lt"/>
              </a:rPr>
            </a:br>
            <a:r>
              <a:rPr lang="en-US" sz="3200" b="1" dirty="0">
                <a:latin typeface="+mn-lt"/>
              </a:rPr>
              <a:t/>
            </a:r>
            <a:br>
              <a:rPr lang="en-US" sz="3200" b="1" dirty="0">
                <a:latin typeface="+mn-lt"/>
              </a:rPr>
            </a:br>
            <a:r>
              <a:rPr lang="en-US" sz="3200" b="1" dirty="0" smtClean="0">
                <a:latin typeface="+mn-lt"/>
              </a:rPr>
              <a:t/>
            </a:r>
            <a:br>
              <a:rPr lang="en-US" sz="3200" b="1" dirty="0" smtClean="0">
                <a:latin typeface="+mn-lt"/>
              </a:rPr>
            </a:br>
            <a:r>
              <a:rPr lang="en-US" sz="3200" b="1" dirty="0">
                <a:latin typeface="+mn-lt"/>
              </a:rPr>
              <a:t/>
            </a:r>
            <a:br>
              <a:rPr lang="en-US" sz="3200" b="1" dirty="0">
                <a:latin typeface="+mn-lt"/>
              </a:rPr>
            </a:br>
            <a:endParaRPr lang="en-US" sz="900" b="1" i="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http://ts1.mm.bing.net/th?&amp;id=HN.607996983756590981&amp;w=300&amp;h=300&amp;c=0&amp;pid=1.9&amp;rs=0&amp;p=0">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1355" y="4182593"/>
            <a:ext cx="1000125" cy="10001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29663" y="4489336"/>
            <a:ext cx="1797522" cy="386637"/>
          </a:xfrm>
          <a:prstGeom prst="rect">
            <a:avLst/>
          </a:prstGeom>
        </p:spPr>
      </p:pic>
      <p:pic>
        <p:nvPicPr>
          <p:cNvPr id="11" name="Picture 10">
            <a:hlinkClick r:id="rId7"/>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9071" y="4267017"/>
            <a:ext cx="2143511" cy="831278"/>
          </a:xfrm>
          <a:prstGeom prst="rect">
            <a:avLst/>
          </a:prstGeom>
        </p:spPr>
      </p:pic>
      <p:pic>
        <p:nvPicPr>
          <p:cNvPr id="5" name="Picture 4">
            <a:hlinkClick r:id="rId9"/>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785368" y="4446180"/>
            <a:ext cx="1558332" cy="421555"/>
          </a:xfrm>
          <a:prstGeom prst="rect">
            <a:avLst/>
          </a:prstGeom>
        </p:spPr>
      </p:pic>
    </p:spTree>
    <p:extLst>
      <p:ext uri="{BB962C8B-B14F-4D97-AF65-F5344CB8AC3E}">
        <p14:creationId xmlns:p14="http://schemas.microsoft.com/office/powerpoint/2010/main" val="2739487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7886700" cy="4891538"/>
          </a:xfrm>
        </p:spPr>
        <p:txBody>
          <a:bodyPr anchor="t">
            <a:normAutofit/>
          </a:bodyPr>
          <a:lstStyle/>
          <a:p>
            <a:r>
              <a:rPr lang="en-US" sz="3200" b="1" u="sng" dirty="0" smtClean="0">
                <a:solidFill>
                  <a:schemeClr val="accent1">
                    <a:lumMod val="50000"/>
                  </a:schemeClr>
                </a:solidFill>
                <a:latin typeface="+mn-lt"/>
              </a:rPr>
              <a:t>Summary</a:t>
            </a:r>
            <a:r>
              <a:rPr lang="en-US" sz="800" b="1" u="sng" dirty="0">
                <a:solidFill>
                  <a:schemeClr val="accent1">
                    <a:lumMod val="50000"/>
                  </a:schemeClr>
                </a:solidFill>
                <a:latin typeface="+mn-lt"/>
              </a:rPr>
              <a:t/>
            </a:r>
            <a:br>
              <a:rPr lang="en-US" sz="800" b="1" u="sng" dirty="0">
                <a:solidFill>
                  <a:schemeClr val="accent1">
                    <a:lumMod val="50000"/>
                  </a:schemeClr>
                </a:solidFill>
                <a:latin typeface="+mn-lt"/>
              </a:rPr>
            </a:br>
            <a:r>
              <a:rPr lang="en-US" sz="800" b="1" u="sng" dirty="0" smtClean="0">
                <a:solidFill>
                  <a:schemeClr val="accent1">
                    <a:lumMod val="50000"/>
                  </a:schemeClr>
                </a:solidFill>
                <a:latin typeface="+mn-lt"/>
              </a:rPr>
              <a:t/>
            </a:r>
            <a:br>
              <a:rPr lang="en-US" sz="800" b="1" u="sng" dirty="0" smtClean="0">
                <a:solidFill>
                  <a:schemeClr val="accent1">
                    <a:lumMod val="50000"/>
                  </a:schemeClr>
                </a:solidFill>
                <a:latin typeface="+mn-lt"/>
              </a:rPr>
            </a:br>
            <a:r>
              <a:rPr lang="en-US" sz="2800" b="1" dirty="0" smtClean="0">
                <a:latin typeface="+mn-lt"/>
              </a:rPr>
              <a:t>- Open Data is here. You have to be prepared for it. </a:t>
            </a:r>
            <a:br>
              <a:rPr lang="en-US" sz="2800" b="1" dirty="0" smtClean="0">
                <a:latin typeface="+mn-lt"/>
              </a:rPr>
            </a:br>
            <a:r>
              <a:rPr lang="en-US" sz="800" b="1" dirty="0" smtClean="0">
                <a:latin typeface="+mn-lt"/>
              </a:rPr>
              <a:t/>
            </a:r>
            <a:br>
              <a:rPr lang="en-US" sz="800" b="1" dirty="0" smtClean="0">
                <a:latin typeface="+mn-lt"/>
              </a:rPr>
            </a:br>
            <a:r>
              <a:rPr lang="en-US" sz="2800" b="1" dirty="0" smtClean="0">
                <a:latin typeface="+mn-lt"/>
              </a:rPr>
              <a:t>- Unparalleled opportunity to make our democracies more democratic.</a:t>
            </a:r>
            <a:br>
              <a:rPr lang="en-US" sz="2800" b="1" dirty="0" smtClean="0">
                <a:latin typeface="+mn-lt"/>
              </a:rPr>
            </a:br>
            <a:r>
              <a:rPr lang="en-US" sz="800" b="1" dirty="0">
                <a:latin typeface="+mn-lt"/>
              </a:rPr>
              <a:t/>
            </a:r>
            <a:br>
              <a:rPr lang="en-US" sz="800" b="1" dirty="0">
                <a:latin typeface="+mn-lt"/>
              </a:rPr>
            </a:br>
            <a:r>
              <a:rPr lang="en-US" sz="2800" b="1" dirty="0" smtClean="0">
                <a:latin typeface="+mn-lt"/>
              </a:rPr>
              <a:t>- As with any service delivery, managing expectations is the key to success. </a:t>
            </a:r>
            <a:br>
              <a:rPr lang="en-US" sz="2800" b="1" dirty="0" smtClean="0">
                <a:latin typeface="+mn-lt"/>
              </a:rPr>
            </a:br>
            <a:r>
              <a:rPr lang="en-US" sz="800" b="1" dirty="0">
                <a:latin typeface="+mn-lt"/>
              </a:rPr>
              <a:t/>
            </a:r>
            <a:br>
              <a:rPr lang="en-US" sz="800" b="1" dirty="0">
                <a:latin typeface="+mn-lt"/>
              </a:rPr>
            </a:br>
            <a:r>
              <a:rPr lang="en-US" sz="2800" b="1" dirty="0" smtClean="0">
                <a:latin typeface="+mn-lt"/>
              </a:rPr>
              <a:t>- Evaluate what you have.</a:t>
            </a:r>
            <a:br>
              <a:rPr lang="en-US" sz="2800" b="1" dirty="0" smtClean="0">
                <a:latin typeface="+mn-lt"/>
              </a:rPr>
            </a:br>
            <a:r>
              <a:rPr lang="en-US" sz="800" b="1" dirty="0" smtClean="0">
                <a:latin typeface="+mn-lt"/>
              </a:rPr>
              <a:t/>
            </a:r>
            <a:br>
              <a:rPr lang="en-US" sz="800" b="1" dirty="0" smtClean="0">
                <a:latin typeface="+mn-lt"/>
              </a:rPr>
            </a:br>
            <a:r>
              <a:rPr lang="en-US" sz="2800" b="1" dirty="0" smtClean="0">
                <a:latin typeface="+mn-lt"/>
              </a:rPr>
              <a:t>- Determine your comfort level.</a:t>
            </a:r>
            <a:br>
              <a:rPr lang="en-US" sz="2800" b="1" dirty="0" smtClean="0">
                <a:latin typeface="+mn-lt"/>
              </a:rPr>
            </a:br>
            <a:r>
              <a:rPr lang="en-US" sz="800" b="1" dirty="0" smtClean="0">
                <a:latin typeface="+mn-lt"/>
              </a:rPr>
              <a:t/>
            </a:r>
            <a:br>
              <a:rPr lang="en-US" sz="800" b="1" dirty="0" smtClean="0">
                <a:latin typeface="+mn-lt"/>
              </a:rPr>
            </a:br>
            <a:r>
              <a:rPr lang="en-US" sz="2800" b="1" dirty="0" smtClean="0">
                <a:latin typeface="+mn-lt"/>
              </a:rPr>
              <a:t>- Ask your friendly peers.</a:t>
            </a:r>
            <a:endParaRPr lang="en-US" sz="900" b="1" i="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9893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788" y="1205361"/>
            <a:ext cx="8103459" cy="5218887"/>
          </a:xfrm>
        </p:spPr>
        <p:txBody>
          <a:bodyPr anchor="t">
            <a:normAutofit fontScale="90000"/>
          </a:bodyPr>
          <a:lstStyle/>
          <a:p>
            <a:r>
              <a:rPr lang="en-US" sz="3200" b="1" u="sng" dirty="0" smtClean="0">
                <a:solidFill>
                  <a:schemeClr val="accent1">
                    <a:lumMod val="50000"/>
                  </a:schemeClr>
                </a:solidFill>
                <a:latin typeface="+mn-lt"/>
              </a:rPr>
              <a:t>Resources: </a:t>
            </a:r>
            <a:r>
              <a:rPr lang="en-US" sz="800" b="1" u="sng" dirty="0">
                <a:solidFill>
                  <a:schemeClr val="accent1">
                    <a:lumMod val="50000"/>
                  </a:schemeClr>
                </a:solidFill>
                <a:latin typeface="+mn-lt"/>
              </a:rPr>
              <a:t/>
            </a:r>
            <a:br>
              <a:rPr lang="en-US" sz="800" b="1" u="sng" dirty="0">
                <a:solidFill>
                  <a:schemeClr val="accent1">
                    <a:lumMod val="50000"/>
                  </a:schemeClr>
                </a:solidFill>
                <a:latin typeface="+mn-lt"/>
              </a:rPr>
            </a:br>
            <a:r>
              <a:rPr lang="en-US" sz="800" b="1" u="sng" dirty="0" smtClean="0">
                <a:solidFill>
                  <a:schemeClr val="accent1">
                    <a:lumMod val="50000"/>
                  </a:schemeClr>
                </a:solidFill>
                <a:latin typeface="+mn-lt"/>
              </a:rPr>
              <a:t/>
            </a:r>
            <a:br>
              <a:rPr lang="en-US" sz="800" b="1" u="sng" dirty="0" smtClean="0">
                <a:solidFill>
                  <a:schemeClr val="accent1">
                    <a:lumMod val="50000"/>
                  </a:schemeClr>
                </a:solidFill>
                <a:latin typeface="+mn-lt"/>
              </a:rPr>
            </a:br>
            <a:r>
              <a:rPr lang="en-US" sz="2800" b="1" dirty="0" smtClean="0">
                <a:latin typeface="+mn-lt"/>
              </a:rPr>
              <a:t>Websites:</a:t>
            </a:r>
            <a:br>
              <a:rPr lang="en-US" sz="2800" b="1" dirty="0" smtClean="0">
                <a:latin typeface="+mn-lt"/>
              </a:rPr>
            </a:br>
            <a:r>
              <a:rPr lang="en-US" sz="800" b="1" dirty="0">
                <a:latin typeface="+mn-lt"/>
              </a:rPr>
              <a:t/>
            </a:r>
            <a:br>
              <a:rPr lang="en-US" sz="800" b="1" dirty="0">
                <a:latin typeface="+mn-lt"/>
              </a:rPr>
            </a:br>
            <a:r>
              <a:rPr lang="en-US" sz="2800" b="1" dirty="0" smtClean="0">
                <a:latin typeface="+mn-lt"/>
              </a:rPr>
              <a:t>U.S. Government: </a:t>
            </a:r>
            <a:r>
              <a:rPr lang="en-US" sz="2800" b="1" dirty="0" smtClean="0">
                <a:latin typeface="+mn-lt"/>
                <a:hlinkClick r:id="rId2"/>
              </a:rPr>
              <a:t>www.data.gov</a:t>
            </a:r>
            <a:r>
              <a:rPr lang="en-US" sz="2800" b="1" dirty="0" smtClean="0">
                <a:latin typeface="+mn-lt"/>
              </a:rPr>
              <a:t/>
            </a:r>
            <a:br>
              <a:rPr lang="en-US" sz="2800" b="1" dirty="0" smtClean="0">
                <a:latin typeface="+mn-lt"/>
              </a:rPr>
            </a:br>
            <a:r>
              <a:rPr lang="en-US" sz="2800" b="1" dirty="0" smtClean="0">
                <a:latin typeface="+mn-lt"/>
              </a:rPr>
              <a:t>Nashville</a:t>
            </a:r>
            <a:r>
              <a:rPr lang="en-US" sz="2800" b="1" dirty="0">
                <a:latin typeface="+mn-lt"/>
              </a:rPr>
              <a:t>: </a:t>
            </a:r>
            <a:r>
              <a:rPr lang="en-US" sz="2800" b="1" dirty="0">
                <a:latin typeface="+mn-lt"/>
                <a:hlinkClick r:id="rId3"/>
              </a:rPr>
              <a:t>https://data.nashville.gov</a:t>
            </a:r>
            <a:r>
              <a:rPr lang="en-US" sz="2800" b="1" dirty="0" smtClean="0">
                <a:latin typeface="+mn-lt"/>
                <a:hlinkClick r:id="rId3"/>
              </a:rPr>
              <a:t>/</a:t>
            </a:r>
            <a:r>
              <a:rPr lang="en-US" sz="2800" b="1" dirty="0">
                <a:latin typeface="+mn-lt"/>
                <a:hlinkClick r:id="rId3"/>
              </a:rPr>
              <a:t/>
            </a:r>
            <a:br>
              <a:rPr lang="en-US" sz="2800" b="1" dirty="0">
                <a:latin typeface="+mn-lt"/>
                <a:hlinkClick r:id="rId3"/>
              </a:rPr>
            </a:br>
            <a:r>
              <a:rPr lang="en-US" sz="2800" b="1" dirty="0" smtClean="0">
                <a:latin typeface="+mn-lt"/>
              </a:rPr>
              <a:t>Chattanooga</a:t>
            </a:r>
            <a:r>
              <a:rPr lang="en-US" sz="2800" b="1" dirty="0">
                <a:latin typeface="+mn-lt"/>
              </a:rPr>
              <a:t>: </a:t>
            </a:r>
            <a:r>
              <a:rPr lang="en-US" sz="2800" b="1" dirty="0">
                <a:latin typeface="+mn-lt"/>
                <a:hlinkClick r:id="rId4"/>
              </a:rPr>
              <a:t>https://performance.chattanooga.gov</a:t>
            </a:r>
            <a:r>
              <a:rPr lang="en-US" sz="2800" b="1" dirty="0" smtClean="0">
                <a:latin typeface="+mn-lt"/>
                <a:hlinkClick r:id="rId4"/>
              </a:rPr>
              <a:t>/</a:t>
            </a:r>
            <a:r>
              <a:rPr lang="en-US" sz="2800" b="1" dirty="0" smtClean="0">
                <a:latin typeface="+mn-lt"/>
              </a:rPr>
              <a:t/>
            </a:r>
            <a:br>
              <a:rPr lang="en-US" sz="2800" b="1" dirty="0" smtClean="0">
                <a:latin typeface="+mn-lt"/>
              </a:rPr>
            </a:br>
            <a:r>
              <a:rPr lang="en-US" sz="2800" b="1" dirty="0" smtClean="0">
                <a:latin typeface="+mn-lt"/>
              </a:rPr>
              <a:t>Franklin</a:t>
            </a:r>
            <a:r>
              <a:rPr lang="en-US" sz="2800" b="1" dirty="0">
                <a:latin typeface="+mn-lt"/>
              </a:rPr>
              <a:t>: </a:t>
            </a:r>
            <a:r>
              <a:rPr lang="en-US" sz="2800" b="1" dirty="0">
                <a:latin typeface="+mn-lt"/>
                <a:hlinkClick r:id="rId5"/>
              </a:rPr>
              <a:t>https://performance.franklintn.gov</a:t>
            </a:r>
            <a:r>
              <a:rPr lang="en-US" sz="2800" b="1" dirty="0" smtClean="0">
                <a:latin typeface="+mn-lt"/>
                <a:hlinkClick r:id="rId5"/>
              </a:rPr>
              <a:t>/</a:t>
            </a:r>
            <a:r>
              <a:rPr lang="en-US" sz="2800" b="1" dirty="0" smtClean="0">
                <a:latin typeface="+mn-lt"/>
              </a:rPr>
              <a:t/>
            </a:r>
            <a:br>
              <a:rPr lang="en-US" sz="2800" b="1" dirty="0" smtClean="0">
                <a:latin typeface="+mn-lt"/>
              </a:rPr>
            </a:br>
            <a:r>
              <a:rPr lang="en-US" sz="2800" b="1" dirty="0" smtClean="0">
                <a:latin typeface="+mn-lt"/>
              </a:rPr>
              <a:t>ICMA </a:t>
            </a:r>
            <a:r>
              <a:rPr lang="en-US" sz="2800" b="1" dirty="0">
                <a:latin typeface="+mn-lt"/>
              </a:rPr>
              <a:t>Insights: </a:t>
            </a:r>
            <a:r>
              <a:rPr lang="en-US" sz="2800" b="1" dirty="0" smtClean="0">
                <a:latin typeface="+mn-lt"/>
                <a:hlinkClick r:id="rId6"/>
              </a:rPr>
              <a:t>http</a:t>
            </a:r>
            <a:r>
              <a:rPr lang="en-US" sz="2800" b="1" dirty="0">
                <a:latin typeface="+mn-lt"/>
                <a:hlinkClick r:id="rId6"/>
              </a:rPr>
              <a:t>://icma.org/en/results/center_for_performance_measurement/icma_insights</a:t>
            </a:r>
            <a:r>
              <a:rPr lang="en-US" sz="2800" b="1" dirty="0" smtClean="0">
                <a:latin typeface="+mn-lt"/>
              </a:rPr>
              <a:t/>
            </a:r>
            <a:br>
              <a:rPr lang="en-US" sz="2800" b="1" dirty="0" smtClean="0">
                <a:latin typeface="+mn-lt"/>
              </a:rPr>
            </a:br>
            <a:r>
              <a:rPr lang="en-US" sz="2800" b="1" dirty="0" err="1" smtClean="0">
                <a:latin typeface="+mn-lt"/>
              </a:rPr>
              <a:t>Socrata</a:t>
            </a:r>
            <a:r>
              <a:rPr lang="en-US" sz="2800" b="1" dirty="0" smtClean="0">
                <a:latin typeface="+mn-lt"/>
              </a:rPr>
              <a:t>: </a:t>
            </a:r>
            <a:r>
              <a:rPr lang="en-US" sz="2800" b="1" dirty="0" smtClean="0">
                <a:latin typeface="+mn-lt"/>
                <a:hlinkClick r:id="rId7"/>
              </a:rPr>
              <a:t>www.socrata.com</a:t>
            </a:r>
            <a:r>
              <a:rPr lang="en-US" sz="2800" b="1" dirty="0" smtClean="0">
                <a:latin typeface="+mn-lt"/>
              </a:rPr>
              <a:t/>
            </a:r>
            <a:br>
              <a:rPr lang="en-US" sz="2800" b="1" dirty="0" smtClean="0">
                <a:latin typeface="+mn-lt"/>
              </a:rPr>
            </a:br>
            <a:r>
              <a:rPr lang="en-US" sz="2800" b="1" dirty="0" err="1" smtClean="0">
                <a:latin typeface="+mn-lt"/>
              </a:rPr>
              <a:t>OpenGov</a:t>
            </a:r>
            <a:r>
              <a:rPr lang="en-US" sz="2800" b="1" dirty="0" smtClean="0">
                <a:latin typeface="+mn-lt"/>
              </a:rPr>
              <a:t>: </a:t>
            </a:r>
            <a:r>
              <a:rPr lang="en-US" sz="2800" b="1" dirty="0" smtClean="0">
                <a:latin typeface="+mn-lt"/>
                <a:hlinkClick r:id="rId8"/>
              </a:rPr>
              <a:t>www.opengov.com</a:t>
            </a:r>
            <a:r>
              <a:rPr lang="en-US" sz="2800" b="1" dirty="0" smtClean="0">
                <a:latin typeface="+mn-lt"/>
              </a:rPr>
              <a:t/>
            </a:r>
            <a:br>
              <a:rPr lang="en-US" sz="2800" b="1" dirty="0" smtClean="0">
                <a:latin typeface="+mn-lt"/>
              </a:rPr>
            </a:br>
            <a:r>
              <a:rPr lang="en-US" sz="2800" b="1" dirty="0">
                <a:latin typeface="+mn-lt"/>
              </a:rPr>
              <a:t>DKAN </a:t>
            </a:r>
            <a:r>
              <a:rPr lang="en-US" sz="2800" b="1" dirty="0" smtClean="0">
                <a:latin typeface="+mn-lt"/>
              </a:rPr>
              <a:t>(</a:t>
            </a:r>
            <a:r>
              <a:rPr lang="en-US" sz="2800" b="1" dirty="0" err="1">
                <a:latin typeface="+mn-lt"/>
              </a:rPr>
              <a:t>GovDelivery</a:t>
            </a:r>
            <a:r>
              <a:rPr lang="en-US" sz="2800" b="1" dirty="0" smtClean="0">
                <a:latin typeface="+mn-lt"/>
              </a:rPr>
              <a:t>) Open </a:t>
            </a:r>
            <a:r>
              <a:rPr lang="en-US" sz="2800" b="1" dirty="0">
                <a:latin typeface="+mn-lt"/>
              </a:rPr>
              <a:t>Source </a:t>
            </a:r>
            <a:r>
              <a:rPr lang="en-US" sz="2800" b="1" dirty="0" smtClean="0">
                <a:latin typeface="+mn-lt"/>
              </a:rPr>
              <a:t>solution:  </a:t>
            </a:r>
            <a:r>
              <a:rPr lang="en-US" sz="2800" b="1" dirty="0" smtClean="0">
                <a:latin typeface="+mn-lt"/>
                <a:hlinkClick r:id="rId9"/>
              </a:rPr>
              <a:t>http</a:t>
            </a:r>
            <a:r>
              <a:rPr lang="en-US" sz="2800" b="1" dirty="0">
                <a:latin typeface="+mn-lt"/>
                <a:hlinkClick r:id="rId9"/>
              </a:rPr>
              <a:t>://www.nucivic.com/dkan</a:t>
            </a:r>
            <a:r>
              <a:rPr lang="en-US" sz="2800" b="1" dirty="0" smtClean="0">
                <a:latin typeface="+mn-lt"/>
                <a:hlinkClick r:id="rId9"/>
              </a:rPr>
              <a:t>/</a:t>
            </a:r>
            <a:br>
              <a:rPr lang="en-US" sz="2800" b="1" dirty="0" smtClean="0">
                <a:latin typeface="+mn-lt"/>
                <a:hlinkClick r:id="rId9"/>
              </a:rPr>
            </a:br>
            <a:r>
              <a:rPr lang="en-US" sz="2800" b="1" dirty="0" smtClean="0">
                <a:latin typeface="+mn-lt"/>
              </a:rPr>
              <a:t>GFOA: </a:t>
            </a:r>
            <a:r>
              <a:rPr lang="en-US" sz="2800" b="1" dirty="0" smtClean="0">
                <a:latin typeface="+mn-lt"/>
                <a:hlinkClick r:id="rId10"/>
              </a:rPr>
              <a:t>www.gfoa.org</a:t>
            </a:r>
            <a:r>
              <a:rPr lang="en-US" sz="2800" b="1" dirty="0" smtClean="0">
                <a:latin typeface="+mn-lt"/>
              </a:rPr>
              <a:t/>
            </a:r>
            <a:br>
              <a:rPr lang="en-US" sz="2800" b="1" dirty="0" smtClean="0">
                <a:latin typeface="+mn-lt"/>
              </a:rPr>
            </a:br>
            <a:r>
              <a:rPr lang="en-US" sz="2800" b="1" dirty="0" smtClean="0">
                <a:latin typeface="+mn-lt"/>
              </a:rPr>
              <a:t/>
            </a:r>
            <a:br>
              <a:rPr lang="en-US" sz="2800" b="1" dirty="0" smtClean="0">
                <a:latin typeface="+mn-lt"/>
              </a:rPr>
            </a:br>
            <a:endParaRPr lang="en-US" sz="900" b="1" i="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981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7886700" cy="4891538"/>
          </a:xfrm>
        </p:spPr>
        <p:txBody>
          <a:bodyPr anchor="t">
            <a:normAutofit fontScale="90000"/>
          </a:bodyPr>
          <a:lstStyle/>
          <a:p>
            <a:r>
              <a:rPr lang="en-US" sz="3200" b="1" u="sng" dirty="0" smtClean="0">
                <a:solidFill>
                  <a:schemeClr val="accent1">
                    <a:lumMod val="50000"/>
                  </a:schemeClr>
                </a:solidFill>
                <a:latin typeface="+mn-lt"/>
              </a:rPr>
              <a:t>Resources: </a:t>
            </a:r>
            <a:r>
              <a:rPr lang="en-US" sz="800" b="1" u="sng" dirty="0">
                <a:solidFill>
                  <a:schemeClr val="accent1">
                    <a:lumMod val="50000"/>
                  </a:schemeClr>
                </a:solidFill>
                <a:latin typeface="+mn-lt"/>
              </a:rPr>
              <a:t/>
            </a:r>
            <a:br>
              <a:rPr lang="en-US" sz="800" b="1" u="sng" dirty="0">
                <a:solidFill>
                  <a:schemeClr val="accent1">
                    <a:lumMod val="50000"/>
                  </a:schemeClr>
                </a:solidFill>
                <a:latin typeface="+mn-lt"/>
              </a:rPr>
            </a:br>
            <a:r>
              <a:rPr lang="en-US" sz="800" b="1" u="sng" dirty="0" smtClean="0">
                <a:solidFill>
                  <a:schemeClr val="accent1">
                    <a:lumMod val="50000"/>
                  </a:schemeClr>
                </a:solidFill>
                <a:latin typeface="+mn-lt"/>
              </a:rPr>
              <a:t/>
            </a:r>
            <a:br>
              <a:rPr lang="en-US" sz="800" b="1" u="sng" dirty="0" smtClean="0">
                <a:solidFill>
                  <a:schemeClr val="accent1">
                    <a:lumMod val="50000"/>
                  </a:schemeClr>
                </a:solidFill>
                <a:latin typeface="+mn-lt"/>
              </a:rPr>
            </a:br>
            <a:r>
              <a:rPr lang="en-US" sz="2800" b="1" dirty="0" smtClean="0">
                <a:latin typeface="+mn-lt"/>
              </a:rPr>
              <a:t>People:</a:t>
            </a:r>
            <a:br>
              <a:rPr lang="en-US" sz="2800" b="1" dirty="0" smtClean="0">
                <a:latin typeface="+mn-lt"/>
              </a:rPr>
            </a:br>
            <a:r>
              <a:rPr lang="en-US" sz="900" b="1" dirty="0" smtClean="0">
                <a:latin typeface="+mn-lt"/>
              </a:rPr>
              <a:t/>
            </a:r>
            <a:br>
              <a:rPr lang="en-US" sz="900" b="1" dirty="0" smtClean="0">
                <a:latin typeface="+mn-lt"/>
              </a:rPr>
            </a:br>
            <a:r>
              <a:rPr lang="en-US" sz="2800" b="1" dirty="0" smtClean="0">
                <a:latin typeface="+mn-lt"/>
              </a:rPr>
              <a:t>	</a:t>
            </a:r>
            <a:r>
              <a:rPr lang="en-US" sz="2200" b="1" dirty="0" smtClean="0">
                <a:latin typeface="+mn-lt"/>
              </a:rPr>
              <a:t>Randall </a:t>
            </a:r>
            <a:r>
              <a:rPr lang="en-US" sz="2200" b="1" dirty="0">
                <a:latin typeface="+mn-lt"/>
              </a:rPr>
              <a:t>P. Williams</a:t>
            </a:r>
            <a:br>
              <a:rPr lang="en-US" sz="2200" b="1" dirty="0">
                <a:latin typeface="+mn-lt"/>
              </a:rPr>
            </a:br>
            <a:r>
              <a:rPr lang="en-US" sz="2000" b="1" dirty="0" smtClean="0">
                <a:latin typeface="+mn-lt"/>
              </a:rPr>
              <a:t>	</a:t>
            </a:r>
            <a:r>
              <a:rPr lang="en-US" sz="1800" b="1" dirty="0" smtClean="0">
                <a:latin typeface="+mn-lt"/>
              </a:rPr>
              <a:t>Division </a:t>
            </a:r>
            <a:r>
              <a:rPr lang="en-US" sz="1800" b="1" dirty="0">
                <a:latin typeface="+mn-lt"/>
              </a:rPr>
              <a:t>Manager – Web Based Services</a:t>
            </a:r>
            <a:br>
              <a:rPr lang="en-US" sz="1800" b="1" dirty="0">
                <a:latin typeface="+mn-lt"/>
              </a:rPr>
            </a:br>
            <a:r>
              <a:rPr lang="en-US" sz="1800" b="1" dirty="0" smtClean="0">
                <a:latin typeface="+mn-lt"/>
              </a:rPr>
              <a:t>	Metropolitan </a:t>
            </a:r>
            <a:r>
              <a:rPr lang="en-US" sz="1800" b="1" dirty="0">
                <a:latin typeface="+mn-lt"/>
              </a:rPr>
              <a:t>Government of Nashville and </a:t>
            </a:r>
            <a:r>
              <a:rPr lang="en-US" sz="1800" b="1" dirty="0" smtClean="0">
                <a:latin typeface="+mn-lt"/>
              </a:rPr>
              <a:t>Davidson </a:t>
            </a:r>
            <a:r>
              <a:rPr lang="en-US" sz="1800" b="1" dirty="0">
                <a:latin typeface="+mn-lt"/>
              </a:rPr>
              <a:t>County                         </a:t>
            </a:r>
            <a:br>
              <a:rPr lang="en-US" sz="1800" b="1" dirty="0">
                <a:latin typeface="+mn-lt"/>
              </a:rPr>
            </a:br>
            <a:r>
              <a:rPr lang="en-US" sz="1800" b="1" dirty="0" smtClean="0">
                <a:latin typeface="+mn-lt"/>
              </a:rPr>
              <a:t>	Phone: </a:t>
            </a:r>
            <a:r>
              <a:rPr lang="en-US" sz="1800" b="1" dirty="0">
                <a:latin typeface="+mn-lt"/>
              </a:rPr>
              <a:t>615.862.6113 </a:t>
            </a:r>
            <a:r>
              <a:rPr lang="en-US" sz="1800" b="1" dirty="0" smtClean="0">
                <a:latin typeface="+mn-lt"/>
              </a:rPr>
              <a:t>– E-Mail: </a:t>
            </a:r>
            <a:r>
              <a:rPr lang="en-US" sz="1800" b="1" dirty="0" smtClean="0">
                <a:latin typeface="+mn-lt"/>
                <a:hlinkClick r:id="rId2"/>
              </a:rPr>
              <a:t>Randall.Williams@Nashville.gov</a:t>
            </a:r>
            <a:r>
              <a:rPr lang="en-US" sz="1800" b="1" dirty="0" smtClean="0">
                <a:latin typeface="+mn-lt"/>
              </a:rPr>
              <a:t/>
            </a:r>
            <a:br>
              <a:rPr lang="en-US" sz="1800" b="1" dirty="0" smtClean="0">
                <a:latin typeface="+mn-lt"/>
              </a:rPr>
            </a:br>
            <a:r>
              <a:rPr lang="en-US" sz="900" b="1" dirty="0" smtClean="0"/>
              <a:t/>
            </a:r>
            <a:br>
              <a:rPr lang="en-US" sz="900" b="1" dirty="0" smtClean="0"/>
            </a:br>
            <a:r>
              <a:rPr lang="en-US" sz="900" b="1" dirty="0"/>
              <a:t/>
            </a:r>
            <a:br>
              <a:rPr lang="en-US" sz="900" b="1" dirty="0"/>
            </a:br>
            <a:r>
              <a:rPr lang="en-US" sz="2800" b="1" dirty="0"/>
              <a:t>	</a:t>
            </a:r>
            <a:r>
              <a:rPr lang="en-US" sz="2200" b="1" dirty="0" smtClean="0">
                <a:latin typeface="+mn-lt"/>
              </a:rPr>
              <a:t>Tim Moreland</a:t>
            </a:r>
            <a:r>
              <a:rPr lang="en-US" sz="1600" b="1" dirty="0">
                <a:latin typeface="+mn-lt"/>
              </a:rPr>
              <a:t>	</a:t>
            </a:r>
            <a:br>
              <a:rPr lang="en-US" sz="1600" b="1" dirty="0">
                <a:latin typeface="+mn-lt"/>
              </a:rPr>
            </a:br>
            <a:r>
              <a:rPr lang="en-US" sz="1600" b="1" dirty="0" smtClean="0">
                <a:latin typeface="+mn-lt"/>
              </a:rPr>
              <a:t>                       </a:t>
            </a:r>
            <a:r>
              <a:rPr lang="en-US" sz="1800" b="1" dirty="0">
                <a:latin typeface="+mn-lt"/>
              </a:rPr>
              <a:t>Director of Performance Management and Open Data</a:t>
            </a:r>
            <a:br>
              <a:rPr lang="en-US" sz="1800" b="1" dirty="0">
                <a:latin typeface="+mn-lt"/>
              </a:rPr>
            </a:br>
            <a:r>
              <a:rPr lang="en-US" sz="1800" b="1" dirty="0">
                <a:latin typeface="+mn-lt"/>
              </a:rPr>
              <a:t>	</a:t>
            </a:r>
            <a:r>
              <a:rPr lang="en-US" sz="1800" b="1" dirty="0" smtClean="0">
                <a:latin typeface="+mn-lt"/>
              </a:rPr>
              <a:t>City of Chattanooga</a:t>
            </a:r>
            <a:br>
              <a:rPr lang="en-US" sz="1800" b="1" dirty="0" smtClean="0">
                <a:latin typeface="+mn-lt"/>
              </a:rPr>
            </a:br>
            <a:r>
              <a:rPr lang="en-US" sz="1800" b="1" dirty="0">
                <a:latin typeface="+mn-lt"/>
              </a:rPr>
              <a:t>	</a:t>
            </a:r>
            <a:r>
              <a:rPr lang="en-US" sz="1800" b="1" dirty="0" smtClean="0">
                <a:latin typeface="+mn-lt"/>
              </a:rPr>
              <a:t>Phone</a:t>
            </a:r>
            <a:r>
              <a:rPr lang="en-US" sz="1800" b="1" dirty="0">
                <a:latin typeface="+mn-lt"/>
              </a:rPr>
              <a:t>: 423.643.7827 </a:t>
            </a:r>
            <a:r>
              <a:rPr lang="en-US" sz="1800" b="1" dirty="0" smtClean="0">
                <a:latin typeface="+mn-lt"/>
              </a:rPr>
              <a:t>- </a:t>
            </a:r>
            <a:r>
              <a:rPr lang="en-US" sz="1800" b="1" dirty="0" smtClean="0">
                <a:latin typeface="+mn-lt"/>
              </a:rPr>
              <a:t>E-Mail</a:t>
            </a:r>
            <a:r>
              <a:rPr lang="en-US" sz="1800" b="1" dirty="0" smtClean="0">
                <a:latin typeface="+mn-lt"/>
              </a:rPr>
              <a:t>: </a:t>
            </a:r>
            <a:r>
              <a:rPr lang="en-US" sz="1800" b="1" u="sng" dirty="0" smtClean="0">
                <a:latin typeface="+mn-lt"/>
                <a:hlinkClick r:id="rId3"/>
              </a:rPr>
              <a:t>tmoreland@chattanooga.gov</a:t>
            </a:r>
            <a:r>
              <a:rPr lang="en-US" sz="1800" u="sng" dirty="0" smtClean="0"/>
              <a:t/>
            </a:r>
            <a:br>
              <a:rPr lang="en-US" sz="1800" u="sng" dirty="0" smtClean="0"/>
            </a:br>
            <a:r>
              <a:rPr lang="en-US" sz="1800" b="1" dirty="0">
                <a:latin typeface="+mn-lt"/>
              </a:rPr>
              <a:t/>
            </a:r>
            <a:br>
              <a:rPr lang="en-US" sz="1800" b="1" dirty="0">
                <a:latin typeface="+mn-lt"/>
              </a:rPr>
            </a:br>
            <a:r>
              <a:rPr lang="en-US" sz="1100" b="1" dirty="0">
                <a:latin typeface="+mn-lt"/>
              </a:rPr>
              <a:t>	</a:t>
            </a:r>
            <a:r>
              <a:rPr lang="en-US" sz="2200" b="1" dirty="0" smtClean="0">
                <a:latin typeface="+mn-lt"/>
              </a:rPr>
              <a:t>Michael Walters Young</a:t>
            </a:r>
            <a:br>
              <a:rPr lang="en-US" sz="2200" b="1" dirty="0" smtClean="0">
                <a:latin typeface="+mn-lt"/>
              </a:rPr>
            </a:br>
            <a:r>
              <a:rPr lang="en-US" sz="800" b="1" dirty="0">
                <a:latin typeface="+mn-lt"/>
              </a:rPr>
              <a:t>	</a:t>
            </a:r>
            <a:r>
              <a:rPr lang="en-US" sz="1800" b="1" dirty="0" smtClean="0">
                <a:latin typeface="+mn-lt"/>
              </a:rPr>
              <a:t>Budget &amp; Analytics Manager</a:t>
            </a:r>
            <a:br>
              <a:rPr lang="en-US" sz="1800" b="1" dirty="0" smtClean="0">
                <a:latin typeface="+mn-lt"/>
              </a:rPr>
            </a:br>
            <a:r>
              <a:rPr lang="en-US" sz="1800" b="1" dirty="0" smtClean="0">
                <a:latin typeface="+mn-lt"/>
              </a:rPr>
              <a:t>	City of Franklin</a:t>
            </a:r>
            <a:r>
              <a:rPr lang="en-US" sz="1800" b="1" dirty="0">
                <a:latin typeface="+mn-lt"/>
              </a:rPr>
              <a:t>	</a:t>
            </a:r>
            <a:br>
              <a:rPr lang="en-US" sz="1800" b="1" dirty="0">
                <a:latin typeface="+mn-lt"/>
              </a:rPr>
            </a:br>
            <a:r>
              <a:rPr lang="en-US" sz="1800" b="1" dirty="0">
                <a:latin typeface="+mn-lt"/>
              </a:rPr>
              <a:t>	</a:t>
            </a:r>
            <a:r>
              <a:rPr lang="en-US" sz="1800" b="1" dirty="0" smtClean="0">
                <a:latin typeface="+mn-lt"/>
              </a:rPr>
              <a:t>Phone: 615.550.6687 </a:t>
            </a:r>
            <a:r>
              <a:rPr lang="en-US" sz="1800" b="1" dirty="0">
                <a:latin typeface="+mn-lt"/>
              </a:rPr>
              <a:t>– E-Mail: </a:t>
            </a:r>
            <a:r>
              <a:rPr lang="en-US" sz="1800" b="1" dirty="0" smtClean="0">
                <a:latin typeface="+mn-lt"/>
                <a:hlinkClick r:id="rId4"/>
              </a:rPr>
              <a:t>michael.waltersyoung@franklintn.gov</a:t>
            </a:r>
            <a:r>
              <a:rPr lang="en-US" sz="1800" b="1" dirty="0" smtClean="0">
                <a:latin typeface="+mn-lt"/>
              </a:rPr>
              <a:t>	</a:t>
            </a:r>
            <a:r>
              <a:rPr lang="en-US" sz="800" b="1" dirty="0">
                <a:latin typeface="+mn-lt"/>
              </a:rPr>
              <a:t/>
            </a:r>
            <a:br>
              <a:rPr lang="en-US" sz="800" b="1" dirty="0">
                <a:latin typeface="+mn-lt"/>
              </a:rPr>
            </a:br>
            <a:r>
              <a:rPr lang="en-US" sz="2800" b="1" dirty="0" smtClean="0">
                <a:latin typeface="+mn-lt"/>
              </a:rPr>
              <a:t/>
            </a:r>
            <a:br>
              <a:rPr lang="en-US" sz="2800" b="1" dirty="0" smtClean="0">
                <a:latin typeface="+mn-lt"/>
              </a:rPr>
            </a:br>
            <a:r>
              <a:rPr lang="en-US" sz="2800" b="1" dirty="0" smtClean="0">
                <a:latin typeface="+mn-lt"/>
              </a:rPr>
              <a:t/>
            </a:r>
            <a:br>
              <a:rPr lang="en-US" sz="2800" b="1" dirty="0" smtClean="0">
                <a:latin typeface="+mn-lt"/>
              </a:rPr>
            </a:br>
            <a:endParaRPr lang="en-US" sz="900" b="1" i="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new logo.jpg"/>
          <p:cNvPicPr>
            <a:picLocks noChangeAspect="1"/>
          </p:cNvPicPr>
          <p:nvPr/>
        </p:nvPicPr>
        <p:blipFill>
          <a:blip r:embed="rId6" cstate="print"/>
          <a:stretch>
            <a:fillRect/>
          </a:stretch>
        </p:blipFill>
        <p:spPr>
          <a:xfrm>
            <a:off x="678120" y="4877173"/>
            <a:ext cx="712298" cy="796839"/>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9917" y="3698298"/>
            <a:ext cx="783583" cy="783583"/>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701" y="2407744"/>
            <a:ext cx="971767" cy="978597"/>
          </a:xfrm>
          <a:prstGeom prst="rect">
            <a:avLst/>
          </a:prstGeom>
        </p:spPr>
      </p:pic>
    </p:spTree>
    <p:extLst>
      <p:ext uri="{BB962C8B-B14F-4D97-AF65-F5344CB8AC3E}">
        <p14:creationId xmlns:p14="http://schemas.microsoft.com/office/powerpoint/2010/main" val="3485711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532" y="1720390"/>
            <a:ext cx="7886700" cy="4502552"/>
          </a:xfrm>
        </p:spPr>
        <p:txBody>
          <a:bodyPr anchor="t">
            <a:normAutofit fontScale="90000"/>
          </a:bodyPr>
          <a:lstStyle/>
          <a:p>
            <a:pPr algn="ctr"/>
            <a:r>
              <a:rPr lang="en-US" sz="6000" b="1" dirty="0" smtClean="0">
                <a:solidFill>
                  <a:srgbClr val="00B050"/>
                </a:solidFill>
                <a:latin typeface="Algerian" panose="04020705040A02060702" pitchFamily="82" charset="0"/>
              </a:rPr>
              <a:t>Happy </a:t>
            </a:r>
            <a:br>
              <a:rPr lang="en-US" sz="6000" b="1" dirty="0" smtClean="0">
                <a:solidFill>
                  <a:srgbClr val="00B050"/>
                </a:solidFill>
                <a:latin typeface="Algerian" panose="04020705040A02060702" pitchFamily="82" charset="0"/>
              </a:rPr>
            </a:br>
            <a:r>
              <a:rPr lang="en-US" sz="6000" b="1" dirty="0" smtClean="0">
                <a:solidFill>
                  <a:srgbClr val="00B050"/>
                </a:solidFill>
                <a:latin typeface="Algerian" panose="04020705040A02060702" pitchFamily="82" charset="0"/>
              </a:rPr>
              <a:t>St. Patrick’s Day! </a:t>
            </a:r>
            <a:r>
              <a:rPr lang="en-US" sz="6000" b="1" dirty="0" smtClean="0">
                <a:solidFill>
                  <a:schemeClr val="accent1">
                    <a:lumMod val="50000"/>
                  </a:schemeClr>
                </a:solidFill>
                <a:latin typeface="+mn-lt"/>
              </a:rPr>
              <a:t/>
            </a:r>
            <a:br>
              <a:rPr lang="en-US" sz="6000" b="1" dirty="0" smtClean="0">
                <a:solidFill>
                  <a:schemeClr val="accent1">
                    <a:lumMod val="50000"/>
                  </a:schemeClr>
                </a:solidFill>
                <a:latin typeface="+mn-lt"/>
              </a:rPr>
            </a:br>
            <a:r>
              <a:rPr lang="en-US" sz="4800" b="1" dirty="0" smtClean="0">
                <a:latin typeface="+mn-lt"/>
              </a:rPr>
              <a:t>&amp;</a:t>
            </a:r>
            <a:r>
              <a:rPr lang="en-US" sz="4800" b="1" dirty="0" smtClean="0">
                <a:solidFill>
                  <a:schemeClr val="accent1">
                    <a:lumMod val="50000"/>
                  </a:schemeClr>
                </a:solidFill>
                <a:latin typeface="+mn-lt"/>
              </a:rPr>
              <a:t> </a:t>
            </a:r>
            <a:br>
              <a:rPr lang="en-US" sz="4800" b="1" dirty="0" smtClean="0">
                <a:solidFill>
                  <a:schemeClr val="accent1">
                    <a:lumMod val="50000"/>
                  </a:schemeClr>
                </a:solidFill>
                <a:latin typeface="+mn-lt"/>
              </a:rPr>
            </a:br>
            <a:r>
              <a:rPr lang="en-US" sz="4800" b="1" dirty="0" smtClean="0">
                <a:solidFill>
                  <a:schemeClr val="accent1">
                    <a:lumMod val="50000"/>
                  </a:schemeClr>
                </a:solidFill>
                <a:latin typeface="Eras Bold ITC" panose="020B0907030504020204" pitchFamily="34" charset="0"/>
              </a:rPr>
              <a:t>Let’s watch March Madness!</a:t>
            </a:r>
            <a:r>
              <a:rPr lang="en-US" b="1" dirty="0" smtClean="0">
                <a:latin typeface="+mn-lt"/>
              </a:rPr>
              <a:t/>
            </a:r>
            <a:br>
              <a:rPr lang="en-US" b="1" dirty="0" smtClean="0">
                <a:latin typeface="+mn-lt"/>
              </a:rPr>
            </a:br>
            <a:r>
              <a:rPr lang="en-US" sz="800" b="1" dirty="0">
                <a:latin typeface="+mn-lt"/>
              </a:rPr>
              <a:t/>
            </a:r>
            <a:br>
              <a:rPr lang="en-US" sz="800" b="1" dirty="0">
                <a:latin typeface="+mn-lt"/>
              </a:rPr>
            </a:br>
            <a:r>
              <a:rPr lang="en-US" sz="2800" b="1" dirty="0" smtClean="0">
                <a:latin typeface="+mn-lt"/>
              </a:rPr>
              <a:t/>
            </a:r>
            <a:br>
              <a:rPr lang="en-US" sz="2800" b="1" dirty="0" smtClean="0">
                <a:latin typeface="+mn-lt"/>
              </a:rPr>
            </a:br>
            <a:r>
              <a:rPr lang="en-US" sz="2800" b="1" dirty="0" smtClean="0">
                <a:latin typeface="+mn-lt"/>
              </a:rPr>
              <a:t/>
            </a:r>
            <a:br>
              <a:rPr lang="en-US" sz="2800" b="1" dirty="0" smtClean="0">
                <a:latin typeface="+mn-lt"/>
              </a:rPr>
            </a:br>
            <a:endParaRPr lang="en-US" sz="900" b="1" i="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362" y="4674333"/>
            <a:ext cx="1752600" cy="1428750"/>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6500" y="4622743"/>
            <a:ext cx="2857500" cy="1600200"/>
          </a:xfrm>
          <a:prstGeom prst="rect">
            <a:avLst/>
          </a:prstGeom>
        </p:spPr>
      </p:pic>
    </p:spTree>
    <p:extLst>
      <p:ext uri="{BB962C8B-B14F-4D97-AF65-F5344CB8AC3E}">
        <p14:creationId xmlns:p14="http://schemas.microsoft.com/office/powerpoint/2010/main" val="289784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7886700" cy="4891538"/>
          </a:xfrm>
        </p:spPr>
        <p:txBody>
          <a:bodyPr anchor="t">
            <a:normAutofit/>
          </a:bodyPr>
          <a:lstStyle/>
          <a:p>
            <a:r>
              <a:rPr lang="en-US" sz="3200" b="1" u="sng" dirty="0" smtClean="0">
                <a:solidFill>
                  <a:schemeClr val="accent1">
                    <a:lumMod val="50000"/>
                  </a:schemeClr>
                </a:solidFill>
                <a:latin typeface="+mn-lt"/>
              </a:rPr>
              <a:t>Outline</a:t>
            </a:r>
            <a:r>
              <a:rPr lang="en-US" sz="3200" b="1" dirty="0" smtClean="0">
                <a:latin typeface="+mn-lt"/>
              </a:rPr>
              <a:t/>
            </a:r>
            <a:br>
              <a:rPr lang="en-US" sz="3200" b="1" dirty="0" smtClean="0">
                <a:latin typeface="+mn-lt"/>
              </a:rPr>
            </a:br>
            <a:r>
              <a:rPr lang="en-US" sz="3200" b="1" dirty="0" smtClean="0">
                <a:latin typeface="+mn-lt"/>
              </a:rPr>
              <a:t>- Explanation of Open Data</a:t>
            </a:r>
            <a:br>
              <a:rPr lang="en-US" sz="3200" b="1" dirty="0" smtClean="0">
                <a:latin typeface="+mn-lt"/>
              </a:rPr>
            </a:br>
            <a:r>
              <a:rPr lang="en-US" sz="3200" b="1" dirty="0" smtClean="0">
                <a:latin typeface="+mn-lt"/>
              </a:rPr>
              <a:t>- Why it is important</a:t>
            </a:r>
            <a:br>
              <a:rPr lang="en-US" sz="3200" b="1" dirty="0" smtClean="0">
                <a:latin typeface="+mn-lt"/>
              </a:rPr>
            </a:br>
            <a:r>
              <a:rPr lang="en-US" sz="3200" b="1" dirty="0" smtClean="0">
                <a:latin typeface="+mn-lt"/>
              </a:rPr>
              <a:t>- The Tennessee Context</a:t>
            </a:r>
            <a:br>
              <a:rPr lang="en-US" sz="3200" b="1" dirty="0" smtClean="0">
                <a:latin typeface="+mn-lt"/>
              </a:rPr>
            </a:br>
            <a:r>
              <a:rPr lang="en-US" sz="3200" b="1" dirty="0" smtClean="0">
                <a:latin typeface="+mn-lt"/>
              </a:rPr>
              <a:t>	- Nashville</a:t>
            </a:r>
            <a:br>
              <a:rPr lang="en-US" sz="3200" b="1" dirty="0" smtClean="0">
                <a:latin typeface="+mn-lt"/>
              </a:rPr>
            </a:br>
            <a:r>
              <a:rPr lang="en-US" sz="3200" b="1" dirty="0" smtClean="0">
                <a:latin typeface="+mn-lt"/>
              </a:rPr>
              <a:t>	- Chattanooga</a:t>
            </a:r>
            <a:br>
              <a:rPr lang="en-US" sz="3200" b="1" dirty="0" smtClean="0">
                <a:latin typeface="+mn-lt"/>
              </a:rPr>
            </a:br>
            <a:r>
              <a:rPr lang="en-US" sz="3200" b="1" dirty="0" smtClean="0">
                <a:latin typeface="+mn-lt"/>
              </a:rPr>
              <a:t>	- Franklin</a:t>
            </a:r>
            <a:br>
              <a:rPr lang="en-US" sz="3200" b="1" dirty="0" smtClean="0">
                <a:latin typeface="+mn-lt"/>
              </a:rPr>
            </a:br>
            <a:r>
              <a:rPr lang="en-US" sz="3200" b="1" dirty="0" smtClean="0">
                <a:latin typeface="+mn-lt"/>
              </a:rPr>
              <a:t>- What you can do about it</a:t>
            </a:r>
            <a:endParaRPr lang="en-US" sz="3200" b="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1108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7886700" cy="4891538"/>
          </a:xfrm>
        </p:spPr>
        <p:txBody>
          <a:bodyPr anchor="t">
            <a:normAutofit/>
          </a:bodyPr>
          <a:lstStyle/>
          <a:p>
            <a:r>
              <a:rPr lang="en-US" sz="3200" b="1" u="sng" dirty="0" smtClean="0">
                <a:solidFill>
                  <a:schemeClr val="accent1">
                    <a:lumMod val="50000"/>
                  </a:schemeClr>
                </a:solidFill>
                <a:latin typeface="+mn-lt"/>
              </a:rPr>
              <a:t>Open Data: What is it?</a:t>
            </a:r>
            <a:br>
              <a:rPr lang="en-US" sz="3200" b="1" u="sng" dirty="0" smtClean="0">
                <a:solidFill>
                  <a:schemeClr val="accent1">
                    <a:lumMod val="50000"/>
                  </a:schemeClr>
                </a:solidFill>
                <a:latin typeface="+mn-lt"/>
              </a:rPr>
            </a:br>
            <a:r>
              <a:rPr lang="en-US" sz="1200" b="1" dirty="0" smtClean="0">
                <a:latin typeface="+mn-lt"/>
              </a:rPr>
              <a:t/>
            </a:r>
            <a:br>
              <a:rPr lang="en-US" sz="1200" b="1" dirty="0" smtClean="0">
                <a:latin typeface="+mn-lt"/>
              </a:rPr>
            </a:br>
            <a:r>
              <a:rPr lang="en-US" sz="3200" b="1" dirty="0" smtClean="0">
                <a:latin typeface="+mn-lt"/>
              </a:rPr>
              <a:t>Succinctly, Open Data is the idea that data should be accessible and available for anyone to use at anytime. </a:t>
            </a:r>
            <a:br>
              <a:rPr lang="en-US" sz="3200" b="1" dirty="0" smtClean="0">
                <a:latin typeface="+mn-lt"/>
              </a:rPr>
            </a:br>
            <a:r>
              <a:rPr lang="en-US" sz="1600" b="1" dirty="0">
                <a:latin typeface="+mn-lt"/>
              </a:rPr>
              <a:t/>
            </a:r>
            <a:br>
              <a:rPr lang="en-US" sz="1600" b="1" dirty="0">
                <a:latin typeface="+mn-lt"/>
              </a:rPr>
            </a:br>
            <a:r>
              <a:rPr lang="en-US" sz="3200" b="1" u="sng" dirty="0" smtClean="0">
                <a:solidFill>
                  <a:schemeClr val="accent1">
                    <a:lumMod val="50000"/>
                  </a:schemeClr>
                </a:solidFill>
                <a:latin typeface="+mn-lt"/>
              </a:rPr>
              <a:t>What does it mean in government?</a:t>
            </a:r>
            <a:r>
              <a:rPr lang="en-US" sz="3200" b="1" dirty="0" smtClean="0">
                <a:latin typeface="+mn-lt"/>
              </a:rPr>
              <a:t/>
            </a:r>
            <a:br>
              <a:rPr lang="en-US" sz="3200" b="1" dirty="0" smtClean="0">
                <a:latin typeface="+mn-lt"/>
              </a:rPr>
            </a:br>
            <a:r>
              <a:rPr lang="en-US" sz="800" b="1" dirty="0" smtClean="0">
                <a:latin typeface="+mn-lt"/>
              </a:rPr>
              <a:t/>
            </a:r>
            <a:br>
              <a:rPr lang="en-US" sz="800" b="1" dirty="0" smtClean="0">
                <a:latin typeface="+mn-lt"/>
              </a:rPr>
            </a:br>
            <a:r>
              <a:rPr lang="en-US" sz="3200" b="1" dirty="0" smtClean="0">
                <a:latin typeface="+mn-lt"/>
              </a:rPr>
              <a:t>That the data we collect, house and use also should be open and available – to internal and external users – at anytime.</a:t>
            </a:r>
            <a:br>
              <a:rPr lang="en-US" sz="3200" b="1" dirty="0" smtClean="0">
                <a:latin typeface="+mn-lt"/>
              </a:rPr>
            </a:br>
            <a:endParaRPr lang="en-US" sz="3200" b="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651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7886700" cy="4891538"/>
          </a:xfrm>
        </p:spPr>
        <p:txBody>
          <a:bodyPr anchor="t">
            <a:normAutofit/>
          </a:bodyPr>
          <a:lstStyle/>
          <a:p>
            <a:r>
              <a:rPr lang="en-US" sz="3200" b="1" u="sng" dirty="0" smtClean="0">
                <a:solidFill>
                  <a:schemeClr val="accent1">
                    <a:lumMod val="50000"/>
                  </a:schemeClr>
                </a:solidFill>
                <a:latin typeface="+mn-lt"/>
              </a:rPr>
              <a:t>Open Data: Why is it important?</a:t>
            </a:r>
            <a:br>
              <a:rPr lang="en-US" sz="3200" b="1" u="sng" dirty="0" smtClean="0">
                <a:solidFill>
                  <a:schemeClr val="accent1">
                    <a:lumMod val="50000"/>
                  </a:schemeClr>
                </a:solidFill>
                <a:latin typeface="+mn-lt"/>
              </a:rPr>
            </a:br>
            <a:r>
              <a:rPr lang="en-US" sz="1200" b="1" dirty="0" smtClean="0">
                <a:latin typeface="+mn-lt"/>
              </a:rPr>
              <a:t/>
            </a:r>
            <a:br>
              <a:rPr lang="en-US" sz="1200" b="1" dirty="0" smtClean="0">
                <a:latin typeface="+mn-lt"/>
              </a:rPr>
            </a:br>
            <a:r>
              <a:rPr lang="en-US" sz="3200" b="1" dirty="0" smtClean="0">
                <a:latin typeface="+mn-lt"/>
              </a:rPr>
              <a:t>Think about the last definition – is your data available and accessible to internal and external users at anytime? Is it even available to your internal users? And even then all internal users? Do you know what data you have and do not have? </a:t>
            </a:r>
            <a:endParaRPr lang="en-US" sz="3200" b="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736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7886700" cy="4891538"/>
          </a:xfrm>
        </p:spPr>
        <p:txBody>
          <a:bodyPr anchor="t">
            <a:normAutofit fontScale="90000"/>
          </a:bodyPr>
          <a:lstStyle/>
          <a:p>
            <a:r>
              <a:rPr lang="en-US" sz="3200" b="1" u="sng" dirty="0">
                <a:solidFill>
                  <a:schemeClr val="accent1">
                    <a:lumMod val="50000"/>
                  </a:schemeClr>
                </a:solidFill>
                <a:latin typeface="+mn-lt"/>
              </a:rPr>
              <a:t>Open Data: Why is it important?</a:t>
            </a:r>
            <a:r>
              <a:rPr lang="en-US" sz="3200" b="1" u="sng" dirty="0" smtClean="0">
                <a:solidFill>
                  <a:schemeClr val="accent1">
                    <a:lumMod val="50000"/>
                  </a:schemeClr>
                </a:solidFill>
                <a:latin typeface="+mn-lt"/>
              </a:rPr>
              <a:t/>
            </a:r>
            <a:br>
              <a:rPr lang="en-US" sz="3200" b="1" u="sng" dirty="0" smtClean="0">
                <a:solidFill>
                  <a:schemeClr val="accent1">
                    <a:lumMod val="50000"/>
                  </a:schemeClr>
                </a:solidFill>
                <a:latin typeface="+mn-lt"/>
              </a:rPr>
            </a:br>
            <a:r>
              <a:rPr lang="en-US" sz="1200" b="1" dirty="0" smtClean="0">
                <a:latin typeface="+mn-lt"/>
              </a:rPr>
              <a:t/>
            </a:r>
            <a:br>
              <a:rPr lang="en-US" sz="1200" b="1" dirty="0" smtClean="0">
                <a:latin typeface="+mn-lt"/>
              </a:rPr>
            </a:br>
            <a:r>
              <a:rPr lang="en-US" sz="3200" b="1" dirty="0" smtClean="0">
                <a:latin typeface="+mn-lt"/>
              </a:rPr>
              <a:t>- Data is the currency of our age. And it is ever expanding. Consider for a moment:</a:t>
            </a:r>
            <a:br>
              <a:rPr lang="en-US" sz="3200" b="1" dirty="0" smtClean="0">
                <a:latin typeface="+mn-lt"/>
              </a:rPr>
            </a:br>
            <a:r>
              <a:rPr lang="en-US" sz="900" b="1" dirty="0" smtClean="0">
                <a:latin typeface="+mn-lt"/>
              </a:rPr>
              <a:t/>
            </a:r>
            <a:br>
              <a:rPr lang="en-US" sz="900" b="1" dirty="0" smtClean="0">
                <a:latin typeface="+mn-lt"/>
              </a:rPr>
            </a:br>
            <a:r>
              <a:rPr lang="en-US" sz="3200" b="1" dirty="0" smtClean="0">
                <a:latin typeface="+mn-lt"/>
              </a:rPr>
              <a:t>The </a:t>
            </a:r>
            <a:r>
              <a:rPr lang="en-US" sz="3200" b="1" dirty="0">
                <a:latin typeface="+mn-lt"/>
              </a:rPr>
              <a:t>world had about 800,000 petabytes</a:t>
            </a:r>
            <a:br>
              <a:rPr lang="en-US" sz="3200" b="1" dirty="0">
                <a:latin typeface="+mn-lt"/>
              </a:rPr>
            </a:br>
            <a:r>
              <a:rPr lang="en-US" sz="3200" b="1" dirty="0">
                <a:latin typeface="+mn-lt"/>
              </a:rPr>
              <a:t>of data in 2009. </a:t>
            </a:r>
            <a:r>
              <a:rPr lang="en-US" sz="3200" b="1" i="1" u="sng" dirty="0">
                <a:solidFill>
                  <a:srgbClr val="FF0000"/>
                </a:solidFill>
                <a:latin typeface="+mn-lt"/>
              </a:rPr>
              <a:t>The amount of data are</a:t>
            </a:r>
            <a:br>
              <a:rPr lang="en-US" sz="3200" b="1" i="1" u="sng" dirty="0">
                <a:solidFill>
                  <a:srgbClr val="FF0000"/>
                </a:solidFill>
                <a:latin typeface="+mn-lt"/>
              </a:rPr>
            </a:br>
            <a:r>
              <a:rPr lang="en-US" sz="3200" b="1" i="1" u="sng" dirty="0">
                <a:solidFill>
                  <a:srgbClr val="FF0000"/>
                </a:solidFill>
                <a:latin typeface="+mn-lt"/>
              </a:rPr>
              <a:t>doubling every two years</a:t>
            </a:r>
            <a:r>
              <a:rPr lang="en-US" sz="3200" b="1" dirty="0" smtClean="0">
                <a:latin typeface="+mn-lt"/>
              </a:rPr>
              <a:t>.</a:t>
            </a:r>
            <a:br>
              <a:rPr lang="en-US" sz="3200" b="1" dirty="0" smtClean="0">
                <a:latin typeface="+mn-lt"/>
              </a:rPr>
            </a:br>
            <a:r>
              <a:rPr lang="en-US" sz="900" b="1" dirty="0">
                <a:latin typeface="+mn-lt"/>
              </a:rPr>
              <a:t/>
            </a:r>
            <a:br>
              <a:rPr lang="en-US" sz="900" b="1" dirty="0">
                <a:latin typeface="+mn-lt"/>
              </a:rPr>
            </a:br>
            <a:r>
              <a:rPr lang="en-US" sz="3200" b="1" dirty="0">
                <a:latin typeface="+mn-lt"/>
              </a:rPr>
              <a:t>– What’s next:</a:t>
            </a:r>
            <a:br>
              <a:rPr lang="en-US" sz="3200" b="1" dirty="0">
                <a:latin typeface="+mn-lt"/>
              </a:rPr>
            </a:br>
            <a:r>
              <a:rPr lang="en-US" sz="3200" b="1" dirty="0">
                <a:latin typeface="+mn-lt"/>
              </a:rPr>
              <a:t>• Exabyte = 1,048,576 terabytes</a:t>
            </a:r>
            <a:br>
              <a:rPr lang="en-US" sz="3200" b="1" dirty="0">
                <a:latin typeface="+mn-lt"/>
              </a:rPr>
            </a:br>
            <a:r>
              <a:rPr lang="en-US" sz="3200" b="1" dirty="0">
                <a:latin typeface="+mn-lt"/>
              </a:rPr>
              <a:t>• </a:t>
            </a:r>
            <a:r>
              <a:rPr lang="en-US" sz="3200" b="1" dirty="0" err="1">
                <a:latin typeface="+mn-lt"/>
              </a:rPr>
              <a:t>Zettabyte</a:t>
            </a:r>
            <a:r>
              <a:rPr lang="en-US" sz="3200" b="1" dirty="0">
                <a:latin typeface="+mn-lt"/>
              </a:rPr>
              <a:t> = 1,073,741,824 terabytes</a:t>
            </a:r>
            <a:br>
              <a:rPr lang="en-US" sz="3200" b="1" dirty="0">
                <a:latin typeface="+mn-lt"/>
              </a:rPr>
            </a:br>
            <a:r>
              <a:rPr lang="en-US" sz="3200" b="1" dirty="0">
                <a:latin typeface="+mn-lt"/>
              </a:rPr>
              <a:t>• </a:t>
            </a:r>
            <a:r>
              <a:rPr lang="en-US" sz="3200" b="1" dirty="0" err="1" smtClean="0">
                <a:latin typeface="+mn-lt"/>
              </a:rPr>
              <a:t>Yottabyte</a:t>
            </a:r>
            <a:r>
              <a:rPr lang="en-US" sz="3200" b="1" dirty="0" smtClean="0">
                <a:latin typeface="+mn-lt"/>
              </a:rPr>
              <a:t> </a:t>
            </a:r>
            <a:r>
              <a:rPr lang="en-US" sz="3200" b="1" dirty="0">
                <a:latin typeface="+mn-lt"/>
              </a:rPr>
              <a:t>= 1,099,511,627,776 terabytes</a:t>
            </a:r>
            <a:br>
              <a:rPr lang="en-US" sz="3200" b="1" dirty="0">
                <a:latin typeface="+mn-lt"/>
              </a:rPr>
            </a:br>
            <a:r>
              <a:rPr lang="en-US" sz="900" b="1" dirty="0" smtClean="0">
                <a:latin typeface="+mn-lt"/>
              </a:rPr>
              <a:t/>
            </a:r>
            <a:br>
              <a:rPr lang="en-US" sz="900" b="1" dirty="0" smtClean="0">
                <a:latin typeface="+mn-lt"/>
              </a:rPr>
            </a:br>
            <a:r>
              <a:rPr lang="en-US" sz="900" b="1" i="1" dirty="0" smtClean="0">
                <a:latin typeface="+mn-lt"/>
              </a:rPr>
              <a:t>Sources</a:t>
            </a:r>
            <a:r>
              <a:rPr lang="en-US" sz="900" b="1" i="1" dirty="0">
                <a:latin typeface="+mn-lt"/>
              </a:rPr>
              <a:t>: </a:t>
            </a:r>
            <a:r>
              <a:rPr lang="en-US" sz="900" b="1" i="1" dirty="0" err="1">
                <a:latin typeface="+mn-lt"/>
              </a:rPr>
              <a:t>Zdnet</a:t>
            </a:r>
            <a:r>
              <a:rPr lang="en-US" sz="900" b="1" i="1" dirty="0">
                <a:latin typeface="+mn-lt"/>
              </a:rPr>
              <a:t> (2010).  Size of the data universe: 1.2 </a:t>
            </a:r>
            <a:r>
              <a:rPr lang="en-US" sz="900" b="1" i="1" dirty="0" err="1">
                <a:latin typeface="+mn-lt"/>
              </a:rPr>
              <a:t>zettabytes</a:t>
            </a:r>
            <a:r>
              <a:rPr lang="en-US" sz="900" b="1" i="1" dirty="0">
                <a:latin typeface="+mn-lt"/>
              </a:rPr>
              <a:t> and growing fast. http://www.zdnet.com/ article/size‐of‐the‐data‐universe‐1‐2‐zettabytes‐and‐growing‐fast/  </a:t>
            </a:r>
            <a:br>
              <a:rPr lang="en-US" sz="900" b="1" i="1" dirty="0">
                <a:latin typeface="+mn-lt"/>
              </a:rPr>
            </a:br>
            <a:r>
              <a:rPr lang="en-US" sz="900" b="1" i="1" dirty="0" err="1">
                <a:latin typeface="+mn-lt"/>
              </a:rPr>
              <a:t>Adshead</a:t>
            </a:r>
            <a:r>
              <a:rPr lang="en-US" sz="900" b="1" i="1" dirty="0">
                <a:latin typeface="+mn-lt"/>
              </a:rPr>
              <a:t>, A. (2012).  Data to grow more quickly says IDC’s Digital Universe Study. http://www.computerweekly.com/news/2240174381/Data‐to‐grow‐more‐quickly</a:t>
            </a:r>
            <a:br>
              <a:rPr lang="en-US" sz="900" b="1" i="1" dirty="0">
                <a:latin typeface="+mn-lt"/>
              </a:rPr>
            </a:br>
            <a:r>
              <a:rPr lang="en-US" sz="900" b="1" i="1" dirty="0">
                <a:latin typeface="+mn-lt"/>
              </a:rPr>
              <a:t>‐says‐IDCs‐Digital‐Universe‐study</a:t>
            </a: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244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7886700" cy="4891538"/>
          </a:xfrm>
        </p:spPr>
        <p:txBody>
          <a:bodyPr anchor="t">
            <a:normAutofit/>
          </a:bodyPr>
          <a:lstStyle/>
          <a:p>
            <a:r>
              <a:rPr lang="en-US" sz="3200" b="1" u="sng" dirty="0">
                <a:solidFill>
                  <a:schemeClr val="accent1">
                    <a:lumMod val="50000"/>
                  </a:schemeClr>
                </a:solidFill>
                <a:latin typeface="+mn-lt"/>
              </a:rPr>
              <a:t>Open Data: </a:t>
            </a:r>
            <a:r>
              <a:rPr lang="en-US" sz="3200" b="1" u="sng" dirty="0" smtClean="0">
                <a:solidFill>
                  <a:schemeClr val="accent1">
                    <a:lumMod val="50000"/>
                  </a:schemeClr>
                </a:solidFill>
                <a:latin typeface="+mn-lt"/>
              </a:rPr>
              <a:t>What does this really have to do with government? </a:t>
            </a:r>
            <a:r>
              <a:rPr lang="en-US" sz="3200" b="1" dirty="0" smtClean="0">
                <a:latin typeface="+mn-lt"/>
              </a:rPr>
              <a:t/>
            </a:r>
            <a:br>
              <a:rPr lang="en-US" sz="3200" b="1" dirty="0" smtClean="0">
                <a:latin typeface="+mn-lt"/>
              </a:rPr>
            </a:br>
            <a:r>
              <a:rPr lang="en-US" sz="900" b="1" dirty="0" smtClean="0">
                <a:latin typeface="+mn-lt"/>
              </a:rPr>
              <a:t/>
            </a:r>
            <a:br>
              <a:rPr lang="en-US" sz="900" b="1" dirty="0" smtClean="0">
                <a:latin typeface="+mn-lt"/>
              </a:rPr>
            </a:br>
            <a:r>
              <a:rPr lang="en-US" sz="3200" b="1" dirty="0" smtClean="0">
                <a:latin typeface="+mn-lt"/>
              </a:rPr>
              <a:t>Governments are some of the biggest producers of data. And the private sector is already revolutionizing how they provide what they provide by having data analytics – not just how many widgets they make or services they provide, but tracking who, what, where, when and how they provide them.</a:t>
            </a:r>
            <a:endParaRPr lang="en-US" sz="900" b="1" i="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0518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7886700" cy="4891538"/>
          </a:xfrm>
        </p:spPr>
        <p:txBody>
          <a:bodyPr anchor="t">
            <a:normAutofit/>
          </a:bodyPr>
          <a:lstStyle/>
          <a:p>
            <a:r>
              <a:rPr lang="en-US" sz="3200" b="1" u="sng" dirty="0">
                <a:solidFill>
                  <a:schemeClr val="accent1">
                    <a:lumMod val="50000"/>
                  </a:schemeClr>
                </a:solidFill>
                <a:latin typeface="+mn-lt"/>
              </a:rPr>
              <a:t>Open Data: What does this really have to do with government?</a:t>
            </a:r>
            <a:r>
              <a:rPr lang="en-US" sz="3200" b="1" u="sng" dirty="0" smtClean="0">
                <a:solidFill>
                  <a:schemeClr val="accent1">
                    <a:lumMod val="50000"/>
                  </a:schemeClr>
                </a:solidFill>
                <a:latin typeface="+mn-lt"/>
              </a:rPr>
              <a:t/>
            </a:r>
            <a:br>
              <a:rPr lang="en-US" sz="3200" b="1" u="sng" dirty="0" smtClean="0">
                <a:solidFill>
                  <a:schemeClr val="accent1">
                    <a:lumMod val="50000"/>
                  </a:schemeClr>
                </a:solidFill>
                <a:latin typeface="+mn-lt"/>
              </a:rPr>
            </a:br>
            <a:r>
              <a:rPr lang="en-US" sz="1200" b="1" dirty="0" smtClean="0">
                <a:latin typeface="+mn-lt"/>
              </a:rPr>
              <a:t/>
            </a:r>
            <a:br>
              <a:rPr lang="en-US" sz="1200" b="1" dirty="0" smtClean="0">
                <a:latin typeface="+mn-lt"/>
              </a:rPr>
            </a:br>
            <a:r>
              <a:rPr lang="en-US" sz="3200" b="1" dirty="0" smtClean="0">
                <a:latin typeface="+mn-lt"/>
              </a:rPr>
              <a:t>Think about Amazon, or even the USPS. You can see where your package is at any given time. Same with Pizza (or Central BBQ). Or where a plane is in mid-air. Data and the application of data is everywhere. And our citizens have come to expect easy access to data – all data. </a:t>
            </a:r>
            <a:endParaRPr lang="en-US" sz="900" b="1" i="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586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7886700" cy="4891538"/>
          </a:xfrm>
        </p:spPr>
        <p:txBody>
          <a:bodyPr anchor="t">
            <a:normAutofit fontScale="90000"/>
          </a:bodyPr>
          <a:lstStyle/>
          <a:p>
            <a:r>
              <a:rPr lang="en-US" sz="3200" b="1" u="sng" dirty="0">
                <a:solidFill>
                  <a:schemeClr val="accent1">
                    <a:lumMod val="50000"/>
                  </a:schemeClr>
                </a:solidFill>
                <a:latin typeface="+mn-lt"/>
              </a:rPr>
              <a:t>Open Data: </a:t>
            </a:r>
            <a:r>
              <a:rPr lang="en-US" sz="3200" b="1" u="sng" dirty="0" smtClean="0">
                <a:solidFill>
                  <a:schemeClr val="accent1">
                    <a:lumMod val="50000"/>
                  </a:schemeClr>
                </a:solidFill>
                <a:latin typeface="+mn-lt"/>
              </a:rPr>
              <a:t>The Tennessee Context</a:t>
            </a:r>
            <a:br>
              <a:rPr lang="en-US" sz="3200" b="1" u="sng" dirty="0" smtClean="0">
                <a:solidFill>
                  <a:schemeClr val="accent1">
                    <a:lumMod val="50000"/>
                  </a:schemeClr>
                </a:solidFill>
                <a:latin typeface="+mn-lt"/>
              </a:rPr>
            </a:br>
            <a:r>
              <a:rPr lang="en-US" sz="800" b="1" u="sng" dirty="0">
                <a:solidFill>
                  <a:schemeClr val="accent1">
                    <a:lumMod val="50000"/>
                  </a:schemeClr>
                </a:solidFill>
                <a:latin typeface="+mn-lt"/>
              </a:rPr>
              <a:t/>
            </a:r>
            <a:br>
              <a:rPr lang="en-US" sz="800" b="1" u="sng" dirty="0">
                <a:solidFill>
                  <a:schemeClr val="accent1">
                    <a:lumMod val="50000"/>
                  </a:schemeClr>
                </a:solidFill>
                <a:latin typeface="+mn-lt"/>
              </a:rPr>
            </a:br>
            <a:r>
              <a:rPr lang="en-US" sz="3200" b="1" dirty="0" smtClean="0">
                <a:latin typeface="+mn-lt"/>
              </a:rPr>
              <a:t>Three cities have partnered with a private vendor – </a:t>
            </a:r>
            <a:r>
              <a:rPr lang="en-US" sz="3200" b="1" dirty="0" err="1" smtClean="0">
                <a:latin typeface="+mn-lt"/>
              </a:rPr>
              <a:t>Socrata</a:t>
            </a:r>
            <a:r>
              <a:rPr lang="en-US" sz="3200" b="1" dirty="0" smtClean="0">
                <a:latin typeface="+mn-lt"/>
              </a:rPr>
              <a:t> – in their efforts to open data up to their citizens: </a:t>
            </a:r>
            <a:br>
              <a:rPr lang="en-US" sz="3200" b="1" dirty="0" smtClean="0">
                <a:latin typeface="+mn-lt"/>
              </a:rPr>
            </a:br>
            <a:r>
              <a:rPr lang="en-US" sz="3200" b="1" dirty="0" smtClean="0">
                <a:latin typeface="+mn-lt"/>
              </a:rPr>
              <a:t/>
            </a:r>
            <a:br>
              <a:rPr lang="en-US" sz="3200" b="1" dirty="0" smtClean="0">
                <a:latin typeface="+mn-lt"/>
              </a:rPr>
            </a:br>
            <a:r>
              <a:rPr lang="en-US" sz="3200" b="1" dirty="0">
                <a:latin typeface="+mn-lt"/>
              </a:rPr>
              <a:t/>
            </a:r>
            <a:br>
              <a:rPr lang="en-US" sz="3200" b="1" dirty="0">
                <a:latin typeface="+mn-lt"/>
              </a:rPr>
            </a:br>
            <a:r>
              <a:rPr lang="en-US" sz="3200" b="1" dirty="0" smtClean="0">
                <a:latin typeface="+mn-lt"/>
              </a:rPr>
              <a:t/>
            </a:r>
            <a:br>
              <a:rPr lang="en-US" sz="3200" b="1" dirty="0" smtClean="0">
                <a:latin typeface="+mn-lt"/>
              </a:rPr>
            </a:br>
            <a:r>
              <a:rPr lang="en-US" sz="3200" b="1" dirty="0">
                <a:latin typeface="+mn-lt"/>
              </a:rPr>
              <a:t/>
            </a:r>
            <a:br>
              <a:rPr lang="en-US" sz="3200" b="1" dirty="0">
                <a:latin typeface="+mn-lt"/>
              </a:rPr>
            </a:br>
            <a:r>
              <a:rPr lang="en-US" sz="3200" b="1" dirty="0" smtClean="0">
                <a:latin typeface="+mn-lt"/>
              </a:rPr>
              <a:t>    Metropolitan 	         City of   	       City </a:t>
            </a:r>
            <a:r>
              <a:rPr lang="en-US" sz="3200" b="1" dirty="0">
                <a:latin typeface="+mn-lt"/>
              </a:rPr>
              <a:t>of </a:t>
            </a:r>
            <a:r>
              <a:rPr lang="en-US" sz="3200" b="1" dirty="0" smtClean="0">
                <a:latin typeface="+mn-lt"/>
              </a:rPr>
              <a:t/>
            </a:r>
            <a:br>
              <a:rPr lang="en-US" sz="3200" b="1" dirty="0" smtClean="0">
                <a:latin typeface="+mn-lt"/>
              </a:rPr>
            </a:br>
            <a:r>
              <a:rPr lang="en-US" sz="3200" b="1" dirty="0" smtClean="0">
                <a:latin typeface="+mn-lt"/>
              </a:rPr>
              <a:t>  Government of       Chattanooga            Franklin</a:t>
            </a:r>
            <a:br>
              <a:rPr lang="en-US" sz="3200" b="1" dirty="0" smtClean="0">
                <a:latin typeface="+mn-lt"/>
              </a:rPr>
            </a:br>
            <a:r>
              <a:rPr lang="en-US" sz="3200" b="1" dirty="0" smtClean="0">
                <a:latin typeface="+mn-lt"/>
              </a:rPr>
              <a:t>     Nashville &amp; </a:t>
            </a:r>
            <a:br>
              <a:rPr lang="en-US" sz="3200" b="1" dirty="0" smtClean="0">
                <a:latin typeface="+mn-lt"/>
              </a:rPr>
            </a:br>
            <a:r>
              <a:rPr lang="en-US" sz="3200" b="1" dirty="0" smtClean="0">
                <a:latin typeface="+mn-lt"/>
              </a:rPr>
              <a:t>Davidson County </a:t>
            </a:r>
            <a:endParaRPr lang="en-US" sz="900" b="1" i="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new logo.jpg"/>
          <p:cNvPicPr>
            <a:picLocks noChangeAspect="1"/>
          </p:cNvPicPr>
          <p:nvPr/>
        </p:nvPicPr>
        <p:blipFill>
          <a:blip r:embed="rId3" cstate="print"/>
          <a:stretch>
            <a:fillRect/>
          </a:stretch>
        </p:blipFill>
        <p:spPr>
          <a:xfrm>
            <a:off x="6639945" y="3232196"/>
            <a:ext cx="1161288" cy="1299118"/>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3542" y="3232196"/>
            <a:ext cx="1277506" cy="1277506"/>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73908" y="3232196"/>
            <a:ext cx="1316172" cy="1325422"/>
          </a:xfrm>
          <a:prstGeom prst="rect">
            <a:avLst/>
          </a:prstGeom>
        </p:spPr>
      </p:pic>
    </p:spTree>
    <p:extLst>
      <p:ext uri="{BB962C8B-B14F-4D97-AF65-F5344CB8AC3E}">
        <p14:creationId xmlns:p14="http://schemas.microsoft.com/office/powerpoint/2010/main" val="437475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33" y="1331404"/>
            <a:ext cx="8169362" cy="4891538"/>
          </a:xfrm>
        </p:spPr>
        <p:txBody>
          <a:bodyPr anchor="t">
            <a:normAutofit/>
          </a:bodyPr>
          <a:lstStyle/>
          <a:p>
            <a:r>
              <a:rPr lang="en-US" sz="3200" b="1" u="sng" dirty="0">
                <a:solidFill>
                  <a:schemeClr val="accent1">
                    <a:lumMod val="50000"/>
                  </a:schemeClr>
                </a:solidFill>
                <a:latin typeface="+mn-lt"/>
              </a:rPr>
              <a:t>Open Data: </a:t>
            </a:r>
            <a:r>
              <a:rPr lang="en-US" sz="3200" b="1" u="sng" dirty="0" smtClean="0">
                <a:solidFill>
                  <a:schemeClr val="accent1">
                    <a:lumMod val="50000"/>
                  </a:schemeClr>
                </a:solidFill>
                <a:latin typeface="+mn-lt"/>
              </a:rPr>
              <a:t>The Tennessee Context</a:t>
            </a:r>
            <a:br>
              <a:rPr lang="en-US" sz="3200" b="1" u="sng" dirty="0" smtClean="0">
                <a:solidFill>
                  <a:schemeClr val="accent1">
                    <a:lumMod val="50000"/>
                  </a:schemeClr>
                </a:solidFill>
                <a:latin typeface="+mn-lt"/>
              </a:rPr>
            </a:br>
            <a:r>
              <a:rPr lang="en-US" sz="800" b="1" u="sng" dirty="0">
                <a:solidFill>
                  <a:schemeClr val="accent1">
                    <a:lumMod val="50000"/>
                  </a:schemeClr>
                </a:solidFill>
                <a:latin typeface="+mn-lt"/>
              </a:rPr>
              <a:t/>
            </a:r>
            <a:br>
              <a:rPr lang="en-US" sz="800" b="1" u="sng" dirty="0">
                <a:solidFill>
                  <a:schemeClr val="accent1">
                    <a:lumMod val="50000"/>
                  </a:schemeClr>
                </a:solidFill>
                <a:latin typeface="+mn-lt"/>
              </a:rPr>
            </a:br>
            <a:r>
              <a:rPr lang="en-US" sz="800" b="1" dirty="0" smtClean="0">
                <a:solidFill>
                  <a:schemeClr val="accent1">
                    <a:lumMod val="50000"/>
                  </a:schemeClr>
                </a:solidFill>
                <a:latin typeface="+mn-lt"/>
              </a:rPr>
              <a:t>                                              </a:t>
            </a:r>
            <a:br>
              <a:rPr lang="en-US" sz="800" b="1" dirty="0" smtClean="0">
                <a:solidFill>
                  <a:schemeClr val="accent1">
                    <a:lumMod val="50000"/>
                  </a:schemeClr>
                </a:solidFill>
                <a:latin typeface="+mn-lt"/>
              </a:rPr>
            </a:br>
            <a:r>
              <a:rPr lang="en-US" sz="800" b="1" dirty="0">
                <a:solidFill>
                  <a:schemeClr val="accent1">
                    <a:lumMod val="50000"/>
                  </a:schemeClr>
                </a:solidFill>
                <a:latin typeface="+mn-lt"/>
              </a:rPr>
              <a:t> </a:t>
            </a:r>
            <a:r>
              <a:rPr lang="en-US" sz="800" b="1" dirty="0" smtClean="0">
                <a:solidFill>
                  <a:schemeClr val="accent1">
                    <a:lumMod val="50000"/>
                  </a:schemeClr>
                </a:solidFill>
                <a:latin typeface="+mn-lt"/>
              </a:rPr>
              <a:t>                                             </a:t>
            </a:r>
            <a:r>
              <a:rPr lang="en-US" sz="3200" b="1" dirty="0" smtClean="0">
                <a:latin typeface="+mn-lt"/>
              </a:rPr>
              <a:t>Metropolitan Government of Nashville &amp; </a:t>
            </a:r>
            <a:br>
              <a:rPr lang="en-US" sz="3200" b="1" dirty="0" smtClean="0">
                <a:latin typeface="+mn-lt"/>
              </a:rPr>
            </a:br>
            <a:r>
              <a:rPr lang="en-US" sz="3200" b="1" dirty="0" smtClean="0">
                <a:latin typeface="+mn-lt"/>
              </a:rPr>
              <a:t>           Davidson County </a:t>
            </a:r>
            <a:br>
              <a:rPr lang="en-US" sz="3200" b="1" dirty="0" smtClean="0">
                <a:latin typeface="+mn-lt"/>
              </a:rPr>
            </a:br>
            <a:r>
              <a:rPr lang="en-US" sz="3200" b="1" dirty="0">
                <a:latin typeface="+mn-lt"/>
              </a:rPr>
              <a:t/>
            </a:r>
            <a:br>
              <a:rPr lang="en-US" sz="3200" b="1" dirty="0">
                <a:latin typeface="+mn-lt"/>
              </a:rPr>
            </a:br>
            <a:r>
              <a:rPr lang="en-US" sz="3200" b="1" dirty="0" smtClean="0">
                <a:latin typeface="+mn-lt"/>
              </a:rPr>
              <a:t/>
            </a:r>
            <a:br>
              <a:rPr lang="en-US" sz="3200" b="1" dirty="0" smtClean="0">
                <a:latin typeface="+mn-lt"/>
              </a:rPr>
            </a:br>
            <a:endParaRPr lang="en-US" sz="900" b="1" i="1" dirty="0">
              <a:latin typeface="+mn-lt"/>
            </a:endParaRPr>
          </a:p>
        </p:txBody>
      </p:sp>
      <p:graphicFrame>
        <p:nvGraphicFramePr>
          <p:cNvPr id="4" name="Table 3"/>
          <p:cNvGraphicFramePr>
            <a:graphicFrameLocks noGrp="1"/>
          </p:cNvGraphicFramePr>
          <p:nvPr>
            <p:extLst/>
          </p:nvPr>
        </p:nvGraphicFramePr>
        <p:xfrm>
          <a:off x="1705232" y="481352"/>
          <a:ext cx="7133968" cy="689610"/>
        </p:xfrm>
        <a:graphic>
          <a:graphicData uri="http://schemas.openxmlformats.org/drawingml/2006/table">
            <a:tbl>
              <a:tblPr>
                <a:tableStyleId>{5C22544A-7EE6-4342-B048-85BDC9FD1C3A}</a:tableStyleId>
              </a:tblPr>
              <a:tblGrid>
                <a:gridCol w="7133968"/>
              </a:tblGrid>
              <a:tr h="2472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400" b="1" i="0" u="none" strike="noStrike" dirty="0" smtClean="0">
                          <a:effectLst/>
                          <a:latin typeface="Times New Roman" panose="02020603050405020304" pitchFamily="18" charset="0"/>
                          <a:cs typeface="Times New Roman" panose="02020603050405020304" pitchFamily="18" charset="0"/>
                        </a:rPr>
                        <a:t>Open Data: The Future of Government Transparency</a:t>
                      </a:r>
                      <a:r>
                        <a:rPr lang="en-US" sz="2400" b="1" i="0" u="none" strike="noStrike" baseline="0" dirty="0" smtClean="0">
                          <a:effectLst/>
                          <a:latin typeface="Times New Roman" panose="02020603050405020304" pitchFamily="18" charset="0"/>
                          <a:cs typeface="Times New Roman" panose="02020603050405020304" pitchFamily="18" charset="0"/>
                        </a:rPr>
                        <a:t> </a:t>
                      </a:r>
                      <a:endParaRPr lang="en-US" sz="2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7057">
                <a:tc>
                  <a:txBody>
                    <a:bodyPr/>
                    <a:lstStyle/>
                    <a:p>
                      <a:pPr algn="l" fontAlgn="t"/>
                      <a:endParaRPr lang="en-US" sz="2000" b="1" i="1" u="none" strike="noStrike" dirty="0">
                        <a:solidFill>
                          <a:schemeClr val="accent1">
                            <a:lumMod val="50000"/>
                          </a:schemeClr>
                        </a:solidFill>
                        <a:effectLst/>
                        <a:latin typeface="Times New Roman" panose="02020603050405020304" pitchFamily="18" charset="0"/>
                        <a:cs typeface="Times New Roman" panose="02020603050405020304" pitchFamily="18"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cxnSp>
        <p:nvCxnSpPr>
          <p:cNvPr id="6" name="Straight Connector 5"/>
          <p:cNvCxnSpPr/>
          <p:nvPr/>
        </p:nvCxnSpPr>
        <p:spPr>
          <a:xfrm>
            <a:off x="996779" y="1088514"/>
            <a:ext cx="7142206" cy="24713"/>
          </a:xfrm>
          <a:prstGeom prst="line">
            <a:avLst/>
          </a:prstGeom>
          <a:ln>
            <a:solidFill>
              <a:srgbClr val="002060"/>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58560" y="1146179"/>
            <a:ext cx="7142206" cy="2471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3362" y="6394495"/>
            <a:ext cx="788670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653362" y="6394495"/>
            <a:ext cx="7886700" cy="307777"/>
          </a:xfrm>
          <a:prstGeom prst="rect">
            <a:avLst/>
          </a:prstGeom>
          <a:noFill/>
        </p:spPr>
        <p:txBody>
          <a:bodyPr wrap="square" rtlCol="0">
            <a:spAutoFit/>
          </a:bodyPr>
          <a:lstStyle/>
          <a:p>
            <a:r>
              <a:rPr lang="en-US" sz="1400" dirty="0" smtClean="0"/>
              <a:t>TGFOA Spring Institute – Memphis				                          March 17, 2016</a:t>
            </a:r>
            <a:endParaRPr lang="en-US" sz="1400" dirty="0"/>
          </a:p>
        </p:txBody>
      </p:sp>
      <p:pic>
        <p:nvPicPr>
          <p:cNvPr id="1026" name="Picture 2" descr="http://tngfoa.wildapricot.org/resources/Pictures/TGFOA%20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06" y="494095"/>
            <a:ext cx="1254813" cy="43397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94019" y="3871302"/>
            <a:ext cx="6247883" cy="725364"/>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7730" y="1953845"/>
            <a:ext cx="1138097" cy="1146095"/>
          </a:xfrm>
          <a:prstGeom prst="rect">
            <a:avLst/>
          </a:prstGeom>
        </p:spPr>
      </p:pic>
    </p:spTree>
    <p:extLst>
      <p:ext uri="{BB962C8B-B14F-4D97-AF65-F5344CB8AC3E}">
        <p14:creationId xmlns:p14="http://schemas.microsoft.com/office/powerpoint/2010/main" val="800423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371</TotalTime>
  <Words>316</Words>
  <Application>Microsoft Office PowerPoint</Application>
  <PresentationFormat>On-screen Show (4:3)</PresentationFormat>
  <Paragraphs>50</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Algerian</vt:lpstr>
      <vt:lpstr>Arial</vt:lpstr>
      <vt:lpstr>Calibri</vt:lpstr>
      <vt:lpstr>Calibri Light</vt:lpstr>
      <vt:lpstr>Eras Bold ITC</vt:lpstr>
      <vt:lpstr>Times New Roman</vt:lpstr>
      <vt:lpstr>Office Theme</vt:lpstr>
      <vt:lpstr>Open Data:  The Future of Government Transparency  Presenters:  Michael Walters Young, Franklin Randall P. Williams, Metro Nashville</vt:lpstr>
      <vt:lpstr>Outline - Explanation of Open Data - Why it is important - The Tennessee Context  - Nashville  - Chattanooga  - Franklin - What you can do about it</vt:lpstr>
      <vt:lpstr>Open Data: What is it?  Succinctly, Open Data is the idea that data should be accessible and available for anyone to use at anytime.   What does it mean in government?  That the data we collect, house and use also should be open and available – to internal and external users – at anytime. </vt:lpstr>
      <vt:lpstr>Open Data: Why is it important?  Think about the last definition – is your data available and accessible to internal and external users at anytime? Is it even available to your internal users? And even then all internal users? Do you know what data you have and do not have? </vt:lpstr>
      <vt:lpstr>Open Data: Why is it important?  - Data is the currency of our age. And it is ever expanding. Consider for a moment:  The world had about 800,000 petabytes of data in 2009. The amount of data are doubling every two years.  – What’s next: • Exabyte = 1,048,576 terabytes • Zettabyte = 1,073,741,824 terabytes • Yottabyte = 1,099,511,627,776 terabytes  Sources: Zdnet (2010).  Size of the data universe: 1.2 zettabytes and growing fast. http://www.zdnet.com/ article/size‐of‐the‐data‐universe‐1‐2‐zettabytes‐and‐growing‐fast/   Adshead, A. (2012).  Data to grow more quickly says IDC’s Digital Universe Study. http://www.computerweekly.com/news/2240174381/Data‐to‐grow‐more‐quickly ‐says‐IDCs‐Digital‐Universe‐study</vt:lpstr>
      <vt:lpstr>Open Data: What does this really have to do with government?   Governments are some of the biggest producers of data. And the private sector is already revolutionizing how they provide what they provide by having data analytics – not just how many widgets they make or services they provide, but tracking who, what, where, when and how they provide them.</vt:lpstr>
      <vt:lpstr>Open Data: What does this really have to do with government?  Think about Amazon, or even the USPS. You can see where your package is at any given time. Same with Pizza (or Central BBQ). Or where a plane is in mid-air. Data and the application of data is everywhere. And our citizens have come to expect easy access to data – all data. </vt:lpstr>
      <vt:lpstr>Open Data: The Tennessee Context  Three cities have partnered with a private vendor – Socrata – in their efforts to open data up to their citizens:          Metropolitan           City of           City of    Government of       Chattanooga            Franklin      Nashville &amp;  Davidson County </vt:lpstr>
      <vt:lpstr>Open Data: The Tennessee Context                                                                                               Metropolitan Government of Nashville &amp;             Davidson County    </vt:lpstr>
      <vt:lpstr>Open Data: The Tennessee Context                                City of Chattanooga                                    data.chattanooga.gov</vt:lpstr>
      <vt:lpstr>Open Data: The Tennessee Context          City of Franklin                     FranklinForward   The City’s Strategic Plan </vt:lpstr>
      <vt:lpstr>Open Data: What can you do about it?  1) Form a Data Team  2) Determine what data you actually possess  3) Evaluate your comfort with Open Data  4) Determine why you would make data open  </vt:lpstr>
      <vt:lpstr>Open Data: What can you do about it?  5) Assess Options for Data Access  Options: Internal or External  Internal: Microsoft Sharepoint, Google Apps  External:     </vt:lpstr>
      <vt:lpstr>Summary  - Open Data is here. You have to be prepared for it.   - Unparalleled opportunity to make our democracies more democratic.  - As with any service delivery, managing expectations is the key to success.   - Evaluate what you have.  - Determine your comfort level.  - Ask your friendly peers.</vt:lpstr>
      <vt:lpstr>Resources:   Websites:  U.S. Government: www.data.gov Nashville: https://data.nashville.gov/ Chattanooga: https://performance.chattanooga.gov/ Franklin: https://performance.franklintn.gov/ ICMA Insights: http://icma.org/en/results/center_for_performance_measurement/icma_insights Socrata: www.socrata.com OpenGov: www.opengov.com DKAN (GovDelivery) Open Source solution:  http://www.nucivic.com/dkan/ GFOA: www.gfoa.org  </vt:lpstr>
      <vt:lpstr>Resources:   People:   Randall P. Williams  Division Manager – Web Based Services  Metropolitan Government of Nashville and Davidson County                           Phone: 615.862.6113 – E-Mail: Randall.Williams@Nashville.gov    Tim Moreland                         Director of Performance Management and Open Data  City of Chattanooga  Phone: 423.643.7827 - E-Mail: tmoreland@chattanooga.gov   Michael Walters Young  Budget &amp; Analytics Manager  City of Franklin   Phone: 615.550.6687 – E-Mail: michael.waltersyoung@franklintn.gov    </vt:lpstr>
      <vt:lpstr>Happy  St. Patrick’s Day!  &amp;  Let’s watch March Madness!    </vt:lpstr>
    </vt:vector>
  </TitlesOfParts>
  <Company>City of Franklin, TN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wkadmin</dc:creator>
  <cp:lastModifiedBy>Michael Walters Young</cp:lastModifiedBy>
  <cp:revision>25</cp:revision>
  <cp:lastPrinted>2016-03-01T18:31:47Z</cp:lastPrinted>
  <dcterms:created xsi:type="dcterms:W3CDTF">2015-01-09T17:08:01Z</dcterms:created>
  <dcterms:modified xsi:type="dcterms:W3CDTF">2016-03-02T22:15:30Z</dcterms:modified>
</cp:coreProperties>
</file>