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47" r:id="rId2"/>
  </p:sldMasterIdLst>
  <p:notesMasterIdLst>
    <p:notesMasterId r:id="rId39"/>
  </p:notesMasterIdLst>
  <p:sldIdLst>
    <p:sldId id="279" r:id="rId3"/>
    <p:sldId id="256" r:id="rId4"/>
    <p:sldId id="337" r:id="rId5"/>
    <p:sldId id="282" r:id="rId6"/>
    <p:sldId id="336" r:id="rId7"/>
    <p:sldId id="288" r:id="rId8"/>
    <p:sldId id="292" r:id="rId9"/>
    <p:sldId id="293" r:id="rId10"/>
    <p:sldId id="294" r:id="rId11"/>
    <p:sldId id="295" r:id="rId12"/>
    <p:sldId id="296" r:id="rId13"/>
    <p:sldId id="297" r:id="rId14"/>
    <p:sldId id="327" r:id="rId15"/>
    <p:sldId id="298" r:id="rId16"/>
    <p:sldId id="334" r:id="rId17"/>
    <p:sldId id="329" r:id="rId18"/>
    <p:sldId id="300" r:id="rId19"/>
    <p:sldId id="301" r:id="rId20"/>
    <p:sldId id="302" r:id="rId21"/>
    <p:sldId id="303" r:id="rId22"/>
    <p:sldId id="304" r:id="rId23"/>
    <p:sldId id="330" r:id="rId24"/>
    <p:sldId id="305" r:id="rId25"/>
    <p:sldId id="340" r:id="rId26"/>
    <p:sldId id="306" r:id="rId27"/>
    <p:sldId id="307" r:id="rId28"/>
    <p:sldId id="308" r:id="rId29"/>
    <p:sldId id="309" r:id="rId30"/>
    <p:sldId id="310" r:id="rId31"/>
    <p:sldId id="331" r:id="rId32"/>
    <p:sldId id="333" r:id="rId33"/>
    <p:sldId id="313" r:id="rId34"/>
    <p:sldId id="321" r:id="rId35"/>
    <p:sldId id="259" r:id="rId36"/>
    <p:sldId id="335" r:id="rId37"/>
    <p:sldId id="269"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B20D"/>
    <a:srgbClr val="003366"/>
    <a:srgbClr val="676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14" autoAdjust="0"/>
  </p:normalViewPr>
  <p:slideViewPr>
    <p:cSldViewPr>
      <p:cViewPr varScale="1">
        <p:scale>
          <a:sx n="70" d="100"/>
          <a:sy n="70" d="100"/>
        </p:scale>
        <p:origin x="124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F275F-666C-4D84-B717-AA433A1979F7}" type="doc">
      <dgm:prSet loTypeId="urn:microsoft.com/office/officeart/2005/8/layout/cycle2" loCatId="cycle" qsTypeId="urn:microsoft.com/office/officeart/2005/8/quickstyle/3d3" qsCatId="3D" csTypeId="urn:microsoft.com/office/officeart/2005/8/colors/accent6_4" csCatId="accent6" phldr="1"/>
      <dgm:spPr/>
      <dgm:t>
        <a:bodyPr/>
        <a:lstStyle/>
        <a:p>
          <a:endParaRPr lang="en-US"/>
        </a:p>
      </dgm:t>
    </dgm:pt>
    <dgm:pt modelId="{FA5FC954-2609-480B-B9D5-3FA9B43FD95F}">
      <dgm:prSet/>
      <dgm:spPr>
        <a:solidFill>
          <a:srgbClr val="FF0000"/>
        </a:solidFill>
      </dgm:spPr>
      <dgm:t>
        <a:bodyPr/>
        <a:lstStyle/>
        <a:p>
          <a:pPr rtl="0"/>
          <a:r>
            <a:rPr lang="en-US" dirty="0" smtClean="0"/>
            <a:t>Control Environment</a:t>
          </a:r>
          <a:endParaRPr lang="en-US" dirty="0"/>
        </a:p>
      </dgm:t>
    </dgm:pt>
    <dgm:pt modelId="{61E91AAF-2590-4026-BC8D-E5A75451F4A5}" type="parTrans" cxnId="{E186A7A3-89D1-40C8-A41A-329D57A8416A}">
      <dgm:prSet/>
      <dgm:spPr/>
      <dgm:t>
        <a:bodyPr/>
        <a:lstStyle/>
        <a:p>
          <a:endParaRPr lang="en-US"/>
        </a:p>
      </dgm:t>
    </dgm:pt>
    <dgm:pt modelId="{7007F192-4479-4209-9D21-738FDBE6E589}" type="sibTrans" cxnId="{E186A7A3-89D1-40C8-A41A-329D57A8416A}">
      <dgm:prSet/>
      <dgm:spPr/>
      <dgm:t>
        <a:bodyPr/>
        <a:lstStyle/>
        <a:p>
          <a:endParaRPr lang="en-US"/>
        </a:p>
      </dgm:t>
    </dgm:pt>
    <dgm:pt modelId="{E95FECA8-FA01-4EA8-A826-18B83950D10B}">
      <dgm:prSet/>
      <dgm:spPr>
        <a:solidFill>
          <a:srgbClr val="7030A0"/>
        </a:solidFill>
      </dgm:spPr>
      <dgm:t>
        <a:bodyPr/>
        <a:lstStyle/>
        <a:p>
          <a:pPr rtl="0"/>
          <a:r>
            <a:rPr lang="en-US" dirty="0" smtClean="0"/>
            <a:t>Risk Assessment</a:t>
          </a:r>
          <a:endParaRPr lang="en-US" dirty="0"/>
        </a:p>
      </dgm:t>
    </dgm:pt>
    <dgm:pt modelId="{E9F06E69-4F0B-409E-A094-FE32F6F277AD}" type="parTrans" cxnId="{07AB9627-FF68-4780-9D1F-0381DA752D3C}">
      <dgm:prSet/>
      <dgm:spPr/>
      <dgm:t>
        <a:bodyPr/>
        <a:lstStyle/>
        <a:p>
          <a:endParaRPr lang="en-US"/>
        </a:p>
      </dgm:t>
    </dgm:pt>
    <dgm:pt modelId="{92FE512A-D246-41E0-A3EB-475C8EC8CEE2}" type="sibTrans" cxnId="{07AB9627-FF68-4780-9D1F-0381DA752D3C}">
      <dgm:prSet/>
      <dgm:spPr/>
      <dgm:t>
        <a:bodyPr/>
        <a:lstStyle/>
        <a:p>
          <a:endParaRPr lang="en-US"/>
        </a:p>
      </dgm:t>
    </dgm:pt>
    <dgm:pt modelId="{D1FF33FE-0777-4358-BF1A-6884AF3C3F53}">
      <dgm:prSet/>
      <dgm:spPr>
        <a:solidFill>
          <a:srgbClr val="FFB20D"/>
        </a:solidFill>
      </dgm:spPr>
      <dgm:t>
        <a:bodyPr/>
        <a:lstStyle/>
        <a:p>
          <a:pPr rtl="0"/>
          <a:r>
            <a:rPr lang="en-US" dirty="0" smtClean="0"/>
            <a:t>Control Activities (e.g. Segregation of Duties)</a:t>
          </a:r>
          <a:endParaRPr lang="en-US" dirty="0"/>
        </a:p>
      </dgm:t>
    </dgm:pt>
    <dgm:pt modelId="{0A47D813-CC0A-4A6A-BABC-A313288A44FB}" type="parTrans" cxnId="{BD43438B-2CAA-408E-B84F-25F57C769EA8}">
      <dgm:prSet/>
      <dgm:spPr/>
      <dgm:t>
        <a:bodyPr/>
        <a:lstStyle/>
        <a:p>
          <a:endParaRPr lang="en-US"/>
        </a:p>
      </dgm:t>
    </dgm:pt>
    <dgm:pt modelId="{60D2893E-D65F-425C-A0DC-181AAA0DE140}" type="sibTrans" cxnId="{BD43438B-2CAA-408E-B84F-25F57C769EA8}">
      <dgm:prSet/>
      <dgm:spPr/>
      <dgm:t>
        <a:bodyPr/>
        <a:lstStyle/>
        <a:p>
          <a:endParaRPr lang="en-US"/>
        </a:p>
      </dgm:t>
    </dgm:pt>
    <dgm:pt modelId="{23F6232D-D6F4-416F-942E-5C3C539EC100}">
      <dgm:prSet/>
      <dgm:spPr>
        <a:solidFill>
          <a:schemeClr val="accent3">
            <a:lumMod val="25000"/>
          </a:schemeClr>
        </a:solidFill>
      </dgm:spPr>
      <dgm:t>
        <a:bodyPr/>
        <a:lstStyle/>
        <a:p>
          <a:pPr rtl="0"/>
          <a:r>
            <a:rPr lang="en-US" dirty="0" smtClean="0"/>
            <a:t>Information and Communication</a:t>
          </a:r>
          <a:endParaRPr lang="en-US" dirty="0"/>
        </a:p>
      </dgm:t>
    </dgm:pt>
    <dgm:pt modelId="{6A71B887-6CEF-4285-9AF4-62339392066D}" type="parTrans" cxnId="{70EA3E3E-40E4-44AB-895A-47D472C039EF}">
      <dgm:prSet/>
      <dgm:spPr/>
      <dgm:t>
        <a:bodyPr/>
        <a:lstStyle/>
        <a:p>
          <a:endParaRPr lang="en-US"/>
        </a:p>
      </dgm:t>
    </dgm:pt>
    <dgm:pt modelId="{BE8A9BED-3BDF-4963-A279-16DF66D5B9A1}" type="sibTrans" cxnId="{70EA3E3E-40E4-44AB-895A-47D472C039EF}">
      <dgm:prSet/>
      <dgm:spPr/>
      <dgm:t>
        <a:bodyPr/>
        <a:lstStyle/>
        <a:p>
          <a:endParaRPr lang="en-US"/>
        </a:p>
      </dgm:t>
    </dgm:pt>
    <dgm:pt modelId="{7D459495-54C8-4A50-ABB3-161F9FE10DA2}">
      <dgm:prSet/>
      <dgm:spPr/>
      <dgm:t>
        <a:bodyPr/>
        <a:lstStyle/>
        <a:p>
          <a:pPr rtl="0"/>
          <a:r>
            <a:rPr lang="en-US" dirty="0" smtClean="0"/>
            <a:t>Monitoring</a:t>
          </a:r>
          <a:endParaRPr lang="en-US" dirty="0"/>
        </a:p>
      </dgm:t>
    </dgm:pt>
    <dgm:pt modelId="{F8BE0005-9D84-4657-88D4-6CF91FA323C9}" type="parTrans" cxnId="{47738951-D0F6-42BF-9159-400322F98055}">
      <dgm:prSet/>
      <dgm:spPr/>
      <dgm:t>
        <a:bodyPr/>
        <a:lstStyle/>
        <a:p>
          <a:endParaRPr lang="en-US"/>
        </a:p>
      </dgm:t>
    </dgm:pt>
    <dgm:pt modelId="{34056EFC-230A-4B76-88A7-0C972CC569BA}" type="sibTrans" cxnId="{47738951-D0F6-42BF-9159-400322F98055}">
      <dgm:prSet/>
      <dgm:spPr/>
      <dgm:t>
        <a:bodyPr/>
        <a:lstStyle/>
        <a:p>
          <a:endParaRPr lang="en-US"/>
        </a:p>
      </dgm:t>
    </dgm:pt>
    <dgm:pt modelId="{B75DB152-ED4E-433D-9DA3-34512A988611}" type="pres">
      <dgm:prSet presAssocID="{705F275F-666C-4D84-B717-AA433A1979F7}" presName="cycle" presStyleCnt="0">
        <dgm:presLayoutVars>
          <dgm:dir/>
          <dgm:resizeHandles val="exact"/>
        </dgm:presLayoutVars>
      </dgm:prSet>
      <dgm:spPr/>
      <dgm:t>
        <a:bodyPr/>
        <a:lstStyle/>
        <a:p>
          <a:endParaRPr lang="en-US"/>
        </a:p>
      </dgm:t>
    </dgm:pt>
    <dgm:pt modelId="{784144E1-A636-46F0-9C29-CB7EE80F0550}" type="pres">
      <dgm:prSet presAssocID="{FA5FC954-2609-480B-B9D5-3FA9B43FD95F}" presName="node" presStyleLbl="node1" presStyleIdx="0" presStyleCnt="5">
        <dgm:presLayoutVars>
          <dgm:bulletEnabled val="1"/>
        </dgm:presLayoutVars>
      </dgm:prSet>
      <dgm:spPr/>
      <dgm:t>
        <a:bodyPr/>
        <a:lstStyle/>
        <a:p>
          <a:endParaRPr lang="en-US"/>
        </a:p>
      </dgm:t>
    </dgm:pt>
    <dgm:pt modelId="{9F1FBB94-DDAF-4548-9684-351379B37E59}" type="pres">
      <dgm:prSet presAssocID="{7007F192-4479-4209-9D21-738FDBE6E589}" presName="sibTrans" presStyleLbl="sibTrans2D1" presStyleIdx="0" presStyleCnt="5"/>
      <dgm:spPr/>
      <dgm:t>
        <a:bodyPr/>
        <a:lstStyle/>
        <a:p>
          <a:endParaRPr lang="en-US"/>
        </a:p>
      </dgm:t>
    </dgm:pt>
    <dgm:pt modelId="{2486C637-24EE-41EF-B868-0B63BCA827E7}" type="pres">
      <dgm:prSet presAssocID="{7007F192-4479-4209-9D21-738FDBE6E589}" presName="connectorText" presStyleLbl="sibTrans2D1" presStyleIdx="0" presStyleCnt="5"/>
      <dgm:spPr/>
      <dgm:t>
        <a:bodyPr/>
        <a:lstStyle/>
        <a:p>
          <a:endParaRPr lang="en-US"/>
        </a:p>
      </dgm:t>
    </dgm:pt>
    <dgm:pt modelId="{7A1289B4-533E-499B-8A13-469F71B125CA}" type="pres">
      <dgm:prSet presAssocID="{E95FECA8-FA01-4EA8-A826-18B83950D10B}" presName="node" presStyleLbl="node1" presStyleIdx="1" presStyleCnt="5">
        <dgm:presLayoutVars>
          <dgm:bulletEnabled val="1"/>
        </dgm:presLayoutVars>
      </dgm:prSet>
      <dgm:spPr/>
      <dgm:t>
        <a:bodyPr/>
        <a:lstStyle/>
        <a:p>
          <a:endParaRPr lang="en-US"/>
        </a:p>
      </dgm:t>
    </dgm:pt>
    <dgm:pt modelId="{9BAA843A-91DC-4B07-A2A3-3E7A5D850E08}" type="pres">
      <dgm:prSet presAssocID="{92FE512A-D246-41E0-A3EB-475C8EC8CEE2}" presName="sibTrans" presStyleLbl="sibTrans2D1" presStyleIdx="1" presStyleCnt="5"/>
      <dgm:spPr/>
      <dgm:t>
        <a:bodyPr/>
        <a:lstStyle/>
        <a:p>
          <a:endParaRPr lang="en-US"/>
        </a:p>
      </dgm:t>
    </dgm:pt>
    <dgm:pt modelId="{42B54966-58EA-4A03-A72E-CA2076C4B0AC}" type="pres">
      <dgm:prSet presAssocID="{92FE512A-D246-41E0-A3EB-475C8EC8CEE2}" presName="connectorText" presStyleLbl="sibTrans2D1" presStyleIdx="1" presStyleCnt="5"/>
      <dgm:spPr/>
      <dgm:t>
        <a:bodyPr/>
        <a:lstStyle/>
        <a:p>
          <a:endParaRPr lang="en-US"/>
        </a:p>
      </dgm:t>
    </dgm:pt>
    <dgm:pt modelId="{6A6921CD-ED8E-40A6-AE14-A39E99119FBF}" type="pres">
      <dgm:prSet presAssocID="{D1FF33FE-0777-4358-BF1A-6884AF3C3F53}" presName="node" presStyleLbl="node1" presStyleIdx="2" presStyleCnt="5">
        <dgm:presLayoutVars>
          <dgm:bulletEnabled val="1"/>
        </dgm:presLayoutVars>
      </dgm:prSet>
      <dgm:spPr/>
      <dgm:t>
        <a:bodyPr/>
        <a:lstStyle/>
        <a:p>
          <a:endParaRPr lang="en-US"/>
        </a:p>
      </dgm:t>
    </dgm:pt>
    <dgm:pt modelId="{27074269-4D06-4410-9960-9DBC3B98EFCC}" type="pres">
      <dgm:prSet presAssocID="{60D2893E-D65F-425C-A0DC-181AAA0DE140}" presName="sibTrans" presStyleLbl="sibTrans2D1" presStyleIdx="2" presStyleCnt="5"/>
      <dgm:spPr/>
      <dgm:t>
        <a:bodyPr/>
        <a:lstStyle/>
        <a:p>
          <a:endParaRPr lang="en-US"/>
        </a:p>
      </dgm:t>
    </dgm:pt>
    <dgm:pt modelId="{282232C0-A3B8-4AFE-8FD7-D5A471557123}" type="pres">
      <dgm:prSet presAssocID="{60D2893E-D65F-425C-A0DC-181AAA0DE140}" presName="connectorText" presStyleLbl="sibTrans2D1" presStyleIdx="2" presStyleCnt="5"/>
      <dgm:spPr/>
      <dgm:t>
        <a:bodyPr/>
        <a:lstStyle/>
        <a:p>
          <a:endParaRPr lang="en-US"/>
        </a:p>
      </dgm:t>
    </dgm:pt>
    <dgm:pt modelId="{DE6AAE6C-969D-4179-B02B-75F8328A34DF}" type="pres">
      <dgm:prSet presAssocID="{23F6232D-D6F4-416F-942E-5C3C539EC100}" presName="node" presStyleLbl="node1" presStyleIdx="3" presStyleCnt="5">
        <dgm:presLayoutVars>
          <dgm:bulletEnabled val="1"/>
        </dgm:presLayoutVars>
      </dgm:prSet>
      <dgm:spPr/>
      <dgm:t>
        <a:bodyPr/>
        <a:lstStyle/>
        <a:p>
          <a:endParaRPr lang="en-US"/>
        </a:p>
      </dgm:t>
    </dgm:pt>
    <dgm:pt modelId="{7521E7F8-4A40-4BFC-9AE2-DC76A211B3F1}" type="pres">
      <dgm:prSet presAssocID="{BE8A9BED-3BDF-4963-A279-16DF66D5B9A1}" presName="sibTrans" presStyleLbl="sibTrans2D1" presStyleIdx="3" presStyleCnt="5"/>
      <dgm:spPr/>
      <dgm:t>
        <a:bodyPr/>
        <a:lstStyle/>
        <a:p>
          <a:endParaRPr lang="en-US"/>
        </a:p>
      </dgm:t>
    </dgm:pt>
    <dgm:pt modelId="{4D84029F-1727-45B5-BC01-46D588E675B9}" type="pres">
      <dgm:prSet presAssocID="{BE8A9BED-3BDF-4963-A279-16DF66D5B9A1}" presName="connectorText" presStyleLbl="sibTrans2D1" presStyleIdx="3" presStyleCnt="5"/>
      <dgm:spPr/>
      <dgm:t>
        <a:bodyPr/>
        <a:lstStyle/>
        <a:p>
          <a:endParaRPr lang="en-US"/>
        </a:p>
      </dgm:t>
    </dgm:pt>
    <dgm:pt modelId="{28FB3604-D771-4581-8428-1571384542C8}" type="pres">
      <dgm:prSet presAssocID="{7D459495-54C8-4A50-ABB3-161F9FE10DA2}" presName="node" presStyleLbl="node1" presStyleIdx="4" presStyleCnt="5">
        <dgm:presLayoutVars>
          <dgm:bulletEnabled val="1"/>
        </dgm:presLayoutVars>
      </dgm:prSet>
      <dgm:spPr/>
      <dgm:t>
        <a:bodyPr/>
        <a:lstStyle/>
        <a:p>
          <a:endParaRPr lang="en-US"/>
        </a:p>
      </dgm:t>
    </dgm:pt>
    <dgm:pt modelId="{088B7DBF-C074-4460-AC8D-46977F22037D}" type="pres">
      <dgm:prSet presAssocID="{34056EFC-230A-4B76-88A7-0C972CC569BA}" presName="sibTrans" presStyleLbl="sibTrans2D1" presStyleIdx="4" presStyleCnt="5"/>
      <dgm:spPr/>
      <dgm:t>
        <a:bodyPr/>
        <a:lstStyle/>
        <a:p>
          <a:endParaRPr lang="en-US"/>
        </a:p>
      </dgm:t>
    </dgm:pt>
    <dgm:pt modelId="{DA9D5B66-0F8E-46BB-8A01-68AF3FED1A19}" type="pres">
      <dgm:prSet presAssocID="{34056EFC-230A-4B76-88A7-0C972CC569BA}" presName="connectorText" presStyleLbl="sibTrans2D1" presStyleIdx="4" presStyleCnt="5"/>
      <dgm:spPr/>
      <dgm:t>
        <a:bodyPr/>
        <a:lstStyle/>
        <a:p>
          <a:endParaRPr lang="en-US"/>
        </a:p>
      </dgm:t>
    </dgm:pt>
  </dgm:ptLst>
  <dgm:cxnLst>
    <dgm:cxn modelId="{47738951-D0F6-42BF-9159-400322F98055}" srcId="{705F275F-666C-4D84-B717-AA433A1979F7}" destId="{7D459495-54C8-4A50-ABB3-161F9FE10DA2}" srcOrd="4" destOrd="0" parTransId="{F8BE0005-9D84-4657-88D4-6CF91FA323C9}" sibTransId="{34056EFC-230A-4B76-88A7-0C972CC569BA}"/>
    <dgm:cxn modelId="{C4751E5D-6C35-4799-9B5E-E45F1B3A0617}" type="presOf" srcId="{92FE512A-D246-41E0-A3EB-475C8EC8CEE2}" destId="{9BAA843A-91DC-4B07-A2A3-3E7A5D850E08}" srcOrd="0" destOrd="0" presId="urn:microsoft.com/office/officeart/2005/8/layout/cycle2"/>
    <dgm:cxn modelId="{5F94A9AA-E1D4-476B-9234-55D860DF9A5F}" type="presOf" srcId="{FA5FC954-2609-480B-B9D5-3FA9B43FD95F}" destId="{784144E1-A636-46F0-9C29-CB7EE80F0550}" srcOrd="0" destOrd="0" presId="urn:microsoft.com/office/officeart/2005/8/layout/cycle2"/>
    <dgm:cxn modelId="{BD43438B-2CAA-408E-B84F-25F57C769EA8}" srcId="{705F275F-666C-4D84-B717-AA433A1979F7}" destId="{D1FF33FE-0777-4358-BF1A-6884AF3C3F53}" srcOrd="2" destOrd="0" parTransId="{0A47D813-CC0A-4A6A-BABC-A313288A44FB}" sibTransId="{60D2893E-D65F-425C-A0DC-181AAA0DE140}"/>
    <dgm:cxn modelId="{01CC95BA-5A77-497E-B814-CC33A4CCAE2D}" type="presOf" srcId="{7D459495-54C8-4A50-ABB3-161F9FE10DA2}" destId="{28FB3604-D771-4581-8428-1571384542C8}" srcOrd="0" destOrd="0" presId="urn:microsoft.com/office/officeart/2005/8/layout/cycle2"/>
    <dgm:cxn modelId="{009BB7E4-5537-4EFF-863D-CA8841FD4B17}" type="presOf" srcId="{23F6232D-D6F4-416F-942E-5C3C539EC100}" destId="{DE6AAE6C-969D-4179-B02B-75F8328A34DF}" srcOrd="0" destOrd="0" presId="urn:microsoft.com/office/officeart/2005/8/layout/cycle2"/>
    <dgm:cxn modelId="{CBAFAC4B-736C-4112-B2F0-50B5A79E116C}" type="presOf" srcId="{92FE512A-D246-41E0-A3EB-475C8EC8CEE2}" destId="{42B54966-58EA-4A03-A72E-CA2076C4B0AC}" srcOrd="1" destOrd="0" presId="urn:microsoft.com/office/officeart/2005/8/layout/cycle2"/>
    <dgm:cxn modelId="{2778F7D7-2BAD-45EE-A9E2-2277916C93A1}" type="presOf" srcId="{34056EFC-230A-4B76-88A7-0C972CC569BA}" destId="{DA9D5B66-0F8E-46BB-8A01-68AF3FED1A19}" srcOrd="1" destOrd="0" presId="urn:microsoft.com/office/officeart/2005/8/layout/cycle2"/>
    <dgm:cxn modelId="{7E43BDBF-E32C-4B80-896C-F3988A4F2C90}" type="presOf" srcId="{E95FECA8-FA01-4EA8-A826-18B83950D10B}" destId="{7A1289B4-533E-499B-8A13-469F71B125CA}" srcOrd="0" destOrd="0" presId="urn:microsoft.com/office/officeart/2005/8/layout/cycle2"/>
    <dgm:cxn modelId="{907778CD-2567-4421-B7D6-4D018398F903}" type="presOf" srcId="{34056EFC-230A-4B76-88A7-0C972CC569BA}" destId="{088B7DBF-C074-4460-AC8D-46977F22037D}" srcOrd="0" destOrd="0" presId="urn:microsoft.com/office/officeart/2005/8/layout/cycle2"/>
    <dgm:cxn modelId="{70EA3E3E-40E4-44AB-895A-47D472C039EF}" srcId="{705F275F-666C-4D84-B717-AA433A1979F7}" destId="{23F6232D-D6F4-416F-942E-5C3C539EC100}" srcOrd="3" destOrd="0" parTransId="{6A71B887-6CEF-4285-9AF4-62339392066D}" sibTransId="{BE8A9BED-3BDF-4963-A279-16DF66D5B9A1}"/>
    <dgm:cxn modelId="{F36E884F-87FF-40BA-975E-9463D9264BD8}" type="presOf" srcId="{705F275F-666C-4D84-B717-AA433A1979F7}" destId="{B75DB152-ED4E-433D-9DA3-34512A988611}" srcOrd="0" destOrd="0" presId="urn:microsoft.com/office/officeart/2005/8/layout/cycle2"/>
    <dgm:cxn modelId="{07AB9627-FF68-4780-9D1F-0381DA752D3C}" srcId="{705F275F-666C-4D84-B717-AA433A1979F7}" destId="{E95FECA8-FA01-4EA8-A826-18B83950D10B}" srcOrd="1" destOrd="0" parTransId="{E9F06E69-4F0B-409E-A094-FE32F6F277AD}" sibTransId="{92FE512A-D246-41E0-A3EB-475C8EC8CEE2}"/>
    <dgm:cxn modelId="{C374B972-23BD-4041-B8CB-9A7CD019DBDC}" type="presOf" srcId="{7007F192-4479-4209-9D21-738FDBE6E589}" destId="{9F1FBB94-DDAF-4548-9684-351379B37E59}" srcOrd="0" destOrd="0" presId="urn:microsoft.com/office/officeart/2005/8/layout/cycle2"/>
    <dgm:cxn modelId="{13FA8787-30C8-4E0B-BFED-200B93D5BE5C}" type="presOf" srcId="{60D2893E-D65F-425C-A0DC-181AAA0DE140}" destId="{282232C0-A3B8-4AFE-8FD7-D5A471557123}" srcOrd="1" destOrd="0" presId="urn:microsoft.com/office/officeart/2005/8/layout/cycle2"/>
    <dgm:cxn modelId="{EC407BB8-4FAE-4CBB-84AA-144EC816FCB6}" type="presOf" srcId="{BE8A9BED-3BDF-4963-A279-16DF66D5B9A1}" destId="{4D84029F-1727-45B5-BC01-46D588E675B9}" srcOrd="1" destOrd="0" presId="urn:microsoft.com/office/officeart/2005/8/layout/cycle2"/>
    <dgm:cxn modelId="{A8EC8631-2D6D-4E92-8606-31CCED28424A}" type="presOf" srcId="{D1FF33FE-0777-4358-BF1A-6884AF3C3F53}" destId="{6A6921CD-ED8E-40A6-AE14-A39E99119FBF}" srcOrd="0" destOrd="0" presId="urn:microsoft.com/office/officeart/2005/8/layout/cycle2"/>
    <dgm:cxn modelId="{E186A7A3-89D1-40C8-A41A-329D57A8416A}" srcId="{705F275F-666C-4D84-B717-AA433A1979F7}" destId="{FA5FC954-2609-480B-B9D5-3FA9B43FD95F}" srcOrd="0" destOrd="0" parTransId="{61E91AAF-2590-4026-BC8D-E5A75451F4A5}" sibTransId="{7007F192-4479-4209-9D21-738FDBE6E589}"/>
    <dgm:cxn modelId="{1F15A812-2FBB-491F-8970-7A31A83C89C1}" type="presOf" srcId="{7007F192-4479-4209-9D21-738FDBE6E589}" destId="{2486C637-24EE-41EF-B868-0B63BCA827E7}" srcOrd="1" destOrd="0" presId="urn:microsoft.com/office/officeart/2005/8/layout/cycle2"/>
    <dgm:cxn modelId="{FFE73D9C-5F7A-40B1-97E1-DED00F74E1D9}" type="presOf" srcId="{60D2893E-D65F-425C-A0DC-181AAA0DE140}" destId="{27074269-4D06-4410-9960-9DBC3B98EFCC}" srcOrd="0" destOrd="0" presId="urn:microsoft.com/office/officeart/2005/8/layout/cycle2"/>
    <dgm:cxn modelId="{9E8367AB-8188-4049-AEAC-7ED5474DB7BD}" type="presOf" srcId="{BE8A9BED-3BDF-4963-A279-16DF66D5B9A1}" destId="{7521E7F8-4A40-4BFC-9AE2-DC76A211B3F1}" srcOrd="0" destOrd="0" presId="urn:microsoft.com/office/officeart/2005/8/layout/cycle2"/>
    <dgm:cxn modelId="{3AD58189-5AC9-439E-A4B9-79AC4DF303F3}" type="presParOf" srcId="{B75DB152-ED4E-433D-9DA3-34512A988611}" destId="{784144E1-A636-46F0-9C29-CB7EE80F0550}" srcOrd="0" destOrd="0" presId="urn:microsoft.com/office/officeart/2005/8/layout/cycle2"/>
    <dgm:cxn modelId="{ECAD88AD-FA3D-4D17-889B-84FA1D63DAD3}" type="presParOf" srcId="{B75DB152-ED4E-433D-9DA3-34512A988611}" destId="{9F1FBB94-DDAF-4548-9684-351379B37E59}" srcOrd="1" destOrd="0" presId="urn:microsoft.com/office/officeart/2005/8/layout/cycle2"/>
    <dgm:cxn modelId="{75592217-7DDA-499C-9698-37E5B8D4F6F8}" type="presParOf" srcId="{9F1FBB94-DDAF-4548-9684-351379B37E59}" destId="{2486C637-24EE-41EF-B868-0B63BCA827E7}" srcOrd="0" destOrd="0" presId="urn:microsoft.com/office/officeart/2005/8/layout/cycle2"/>
    <dgm:cxn modelId="{AA763843-0DB4-424D-9CCD-27712F374B43}" type="presParOf" srcId="{B75DB152-ED4E-433D-9DA3-34512A988611}" destId="{7A1289B4-533E-499B-8A13-469F71B125CA}" srcOrd="2" destOrd="0" presId="urn:microsoft.com/office/officeart/2005/8/layout/cycle2"/>
    <dgm:cxn modelId="{5DF9C7D8-8C37-4F2A-BA17-2B2D1E8FC517}" type="presParOf" srcId="{B75DB152-ED4E-433D-9DA3-34512A988611}" destId="{9BAA843A-91DC-4B07-A2A3-3E7A5D850E08}" srcOrd="3" destOrd="0" presId="urn:microsoft.com/office/officeart/2005/8/layout/cycle2"/>
    <dgm:cxn modelId="{7055C8C7-BEA3-4900-A408-21634196156B}" type="presParOf" srcId="{9BAA843A-91DC-4B07-A2A3-3E7A5D850E08}" destId="{42B54966-58EA-4A03-A72E-CA2076C4B0AC}" srcOrd="0" destOrd="0" presId="urn:microsoft.com/office/officeart/2005/8/layout/cycle2"/>
    <dgm:cxn modelId="{EB08836B-EE60-413F-AF33-C340B24A253E}" type="presParOf" srcId="{B75DB152-ED4E-433D-9DA3-34512A988611}" destId="{6A6921CD-ED8E-40A6-AE14-A39E99119FBF}" srcOrd="4" destOrd="0" presId="urn:microsoft.com/office/officeart/2005/8/layout/cycle2"/>
    <dgm:cxn modelId="{B976390E-37EE-4718-8F88-180D492E3852}" type="presParOf" srcId="{B75DB152-ED4E-433D-9DA3-34512A988611}" destId="{27074269-4D06-4410-9960-9DBC3B98EFCC}" srcOrd="5" destOrd="0" presId="urn:microsoft.com/office/officeart/2005/8/layout/cycle2"/>
    <dgm:cxn modelId="{C56336F8-08FD-4B52-9DAF-6A688BC9DAE9}" type="presParOf" srcId="{27074269-4D06-4410-9960-9DBC3B98EFCC}" destId="{282232C0-A3B8-4AFE-8FD7-D5A471557123}" srcOrd="0" destOrd="0" presId="urn:microsoft.com/office/officeart/2005/8/layout/cycle2"/>
    <dgm:cxn modelId="{D843A3AF-47FC-4550-8C90-9A2028E73E03}" type="presParOf" srcId="{B75DB152-ED4E-433D-9DA3-34512A988611}" destId="{DE6AAE6C-969D-4179-B02B-75F8328A34DF}" srcOrd="6" destOrd="0" presId="urn:microsoft.com/office/officeart/2005/8/layout/cycle2"/>
    <dgm:cxn modelId="{60E80C45-898A-473D-9D7C-F4491FD8C551}" type="presParOf" srcId="{B75DB152-ED4E-433D-9DA3-34512A988611}" destId="{7521E7F8-4A40-4BFC-9AE2-DC76A211B3F1}" srcOrd="7" destOrd="0" presId="urn:microsoft.com/office/officeart/2005/8/layout/cycle2"/>
    <dgm:cxn modelId="{A9C8C13F-EDF9-4377-82BF-C651CE216C89}" type="presParOf" srcId="{7521E7F8-4A40-4BFC-9AE2-DC76A211B3F1}" destId="{4D84029F-1727-45B5-BC01-46D588E675B9}" srcOrd="0" destOrd="0" presId="urn:microsoft.com/office/officeart/2005/8/layout/cycle2"/>
    <dgm:cxn modelId="{42BAF3A0-89DF-4A67-ACFD-A7567ACA11DD}" type="presParOf" srcId="{B75DB152-ED4E-433D-9DA3-34512A988611}" destId="{28FB3604-D771-4581-8428-1571384542C8}" srcOrd="8" destOrd="0" presId="urn:microsoft.com/office/officeart/2005/8/layout/cycle2"/>
    <dgm:cxn modelId="{081FBFE5-3D0C-4A03-BE17-43F9C41F5EED}" type="presParOf" srcId="{B75DB152-ED4E-433D-9DA3-34512A988611}" destId="{088B7DBF-C074-4460-AC8D-46977F22037D}" srcOrd="9" destOrd="0" presId="urn:microsoft.com/office/officeart/2005/8/layout/cycle2"/>
    <dgm:cxn modelId="{2C6ECCD1-B036-4CD6-8065-4FFC1ED31788}" type="presParOf" srcId="{088B7DBF-C074-4460-AC8D-46977F22037D}" destId="{DA9D5B66-0F8E-46BB-8A01-68AF3FED1A1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DB78F-50F5-4705-AF9A-942D0E80CD48}" type="datetimeFigureOut">
              <a:rPr lang="en-US" smtClean="0"/>
              <a:t>3/11/2016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4384E-29D9-4E51-8488-BBBCF696DFEF}" type="slidenum">
              <a:rPr lang="en-US" smtClean="0"/>
              <a:t>‹#›</a:t>
            </a:fld>
            <a:endParaRPr lang="en-US"/>
          </a:p>
        </p:txBody>
      </p:sp>
    </p:spTree>
    <p:extLst>
      <p:ext uri="{BB962C8B-B14F-4D97-AF65-F5344CB8AC3E}">
        <p14:creationId xmlns:p14="http://schemas.microsoft.com/office/powerpoint/2010/main" val="69677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asked survey respondents what they thought were the primary internal control weaknesses that contributed to the frauds they had investigated. As noted in Figure 39, in nearly one-third of the cases, the victim organization lacked the appropriate internal controls to prevent the fraud, which reinforces the importance of targeted anti-fraud controls. A lack of controls played an even bigger role in those cases affecting small businesses; this was attributed as the primary weakness at more than 41% of cases at organizations with fewer than 100 employees. Additionally, according to the CFEs who participated in our study, one-fifth of the reported cases could have been prevented if managers had done a sufficient job of reviewing transactions, accounts or processes.</a:t>
            </a:r>
            <a:endParaRPr lang="en-US" dirty="0"/>
          </a:p>
        </p:txBody>
      </p:sp>
      <p:sp>
        <p:nvSpPr>
          <p:cNvPr id="4" name="Slide Number Placeholder 3"/>
          <p:cNvSpPr>
            <a:spLocks noGrp="1"/>
          </p:cNvSpPr>
          <p:nvPr>
            <p:ph type="sldNum" sz="quarter" idx="10"/>
          </p:nvPr>
        </p:nvSpPr>
        <p:spPr/>
        <p:txBody>
          <a:bodyPr/>
          <a:lstStyle/>
          <a:p>
            <a:fld id="{BCB09BB1-5DC1-AA49-9023-E8A1721503A4}" type="slidenum">
              <a:rPr lang="en-US" smtClean="0"/>
              <a:t>31</a:t>
            </a:fld>
            <a:endParaRPr lang="en-US"/>
          </a:p>
        </p:txBody>
      </p:sp>
    </p:spTree>
    <p:extLst>
      <p:ext uri="{BB962C8B-B14F-4D97-AF65-F5344CB8AC3E}">
        <p14:creationId xmlns:p14="http://schemas.microsoft.com/office/powerpoint/2010/main" val="1591262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81000" y="152400"/>
            <a:ext cx="76200" cy="6248400"/>
          </a:xfrm>
          <a:prstGeom prst="rect">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98307" name="Rectangle 3"/>
          <p:cNvSpPr>
            <a:spLocks noGrp="1" noChangeArrowheads="1"/>
          </p:cNvSpPr>
          <p:nvPr>
            <p:ph type="ctrTitle"/>
          </p:nvPr>
        </p:nvSpPr>
        <p:spPr>
          <a:xfrm>
            <a:off x="762000" y="1676400"/>
            <a:ext cx="7696200" cy="2057400"/>
          </a:xfrm>
        </p:spPr>
        <p:txBody>
          <a:bodyPr/>
          <a:lstStyle>
            <a:lvl1pPr>
              <a:defRPr sz="4800"/>
            </a:lvl1pPr>
          </a:lstStyle>
          <a:p>
            <a:pPr lvl="0"/>
            <a:r>
              <a:rPr lang="en-US" altLang="en-US" noProof="0" smtClean="0"/>
              <a:t>Click to edit Master title style</a:t>
            </a:r>
          </a:p>
        </p:txBody>
      </p:sp>
      <p:sp>
        <p:nvSpPr>
          <p:cNvPr id="98308" name="Rectangle 4"/>
          <p:cNvSpPr>
            <a:spLocks noGrp="1" noChangeArrowheads="1"/>
          </p:cNvSpPr>
          <p:nvPr>
            <p:ph type="subTitle" idx="1"/>
          </p:nvPr>
        </p:nvSpPr>
        <p:spPr>
          <a:xfrm>
            <a:off x="762000" y="4114800"/>
            <a:ext cx="7696200" cy="1708150"/>
          </a:xfrm>
        </p:spPr>
        <p:txBody>
          <a:bodyPr/>
          <a:lstStyle>
            <a:lvl1pPr marL="0" indent="0">
              <a:buFont typeface="Wingdings" pitchFamily="2" charset="2"/>
              <a:buNone/>
              <a:defRPr sz="2400">
                <a:latin typeface="Times New Roman" pitchFamily="18" charset="0"/>
              </a:defRPr>
            </a:lvl1pPr>
          </a:lstStyle>
          <a:p>
            <a:pPr lvl="0"/>
            <a:r>
              <a:rPr lang="en-US" altLang="en-US" noProof="0" smtClean="0"/>
              <a:t>Click to edit Master subtitle style</a:t>
            </a:r>
          </a:p>
        </p:txBody>
      </p:sp>
      <p:sp>
        <p:nvSpPr>
          <p:cNvPr id="98309" name="Rectangle 5"/>
          <p:cNvSpPr>
            <a:spLocks noGrp="1" noChangeArrowheads="1"/>
          </p:cNvSpPr>
          <p:nvPr>
            <p:ph type="dt" sz="half" idx="2"/>
          </p:nvPr>
        </p:nvSpPr>
        <p:spPr bwMode="auto">
          <a:xfrm>
            <a:off x="457200" y="6248400"/>
            <a:ext cx="2133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ltLang="en-US"/>
          </a:p>
        </p:txBody>
      </p:sp>
      <p:sp>
        <p:nvSpPr>
          <p:cNvPr id="98310" name="Rectangle 6"/>
          <p:cNvSpPr>
            <a:spLocks noGrp="1" noChangeArrowheads="1"/>
          </p:cNvSpPr>
          <p:nvPr>
            <p:ph type="ftr" sz="quarter" idx="3"/>
          </p:nvPr>
        </p:nvSpPr>
        <p:spPr/>
        <p:txBody>
          <a:bodyPr/>
          <a:lstStyle>
            <a:lvl1pPr>
              <a:defRPr/>
            </a:lvl1pPr>
          </a:lstStyle>
          <a:p>
            <a:endParaRPr lang="en-US" altLang="en-US"/>
          </a:p>
        </p:txBody>
      </p:sp>
      <p:sp>
        <p:nvSpPr>
          <p:cNvPr id="98311" name="Rectangle 7"/>
          <p:cNvSpPr>
            <a:spLocks noGrp="1" noChangeArrowheads="1"/>
          </p:cNvSpPr>
          <p:nvPr>
            <p:ph type="sldNum" sz="quarter" idx="4"/>
          </p:nvPr>
        </p:nvSpPr>
        <p:spPr>
          <a:xfrm>
            <a:off x="6553200" y="6248400"/>
            <a:ext cx="2133600" cy="457200"/>
          </a:xfrm>
        </p:spPr>
        <p:txBody>
          <a:bodyPr/>
          <a:lstStyle>
            <a:lvl1pPr>
              <a:defRPr b="1"/>
            </a:lvl1pPr>
          </a:lstStyle>
          <a:p>
            <a:fld id="{536D44BD-B178-479A-A46E-CEBCC695652F}" type="slidenum">
              <a:rPr lang="en-US" altLang="en-US"/>
              <a:pPr/>
              <a:t>‹#›</a:t>
            </a:fld>
            <a:endParaRPr lang="en-US" altLang="en-US"/>
          </a:p>
        </p:txBody>
      </p:sp>
      <p:sp>
        <p:nvSpPr>
          <p:cNvPr id="98313" name="Rectangle 9"/>
          <p:cNvSpPr>
            <a:spLocks noChangeArrowheads="1"/>
          </p:cNvSpPr>
          <p:nvPr/>
        </p:nvSpPr>
        <p:spPr bwMode="auto">
          <a:xfrm flipV="1">
            <a:off x="8312150" y="152400"/>
            <a:ext cx="457200" cy="1066800"/>
          </a:xfrm>
          <a:prstGeom prst="rect">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98314" name="Rectangle 10"/>
          <p:cNvSpPr>
            <a:spLocks noChangeArrowheads="1"/>
          </p:cNvSpPr>
          <p:nvPr/>
        </p:nvSpPr>
        <p:spPr bwMode="auto">
          <a:xfrm flipV="1">
            <a:off x="381000" y="152400"/>
            <a:ext cx="7943850" cy="1066800"/>
          </a:xfrm>
          <a:prstGeom prst="rect">
            <a:avLst/>
          </a:prstGeom>
          <a:solidFill>
            <a:srgbClr val="0033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98315" name="Rectangle 11"/>
          <p:cNvSpPr>
            <a:spLocks noChangeArrowheads="1"/>
          </p:cNvSpPr>
          <p:nvPr/>
        </p:nvSpPr>
        <p:spPr bwMode="auto">
          <a:xfrm flipV="1">
            <a:off x="381000" y="609600"/>
            <a:ext cx="7943850" cy="609600"/>
          </a:xfrm>
          <a:prstGeom prst="rect">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98316" name="Rectangle 12"/>
          <p:cNvSpPr>
            <a:spLocks noChangeArrowheads="1"/>
          </p:cNvSpPr>
          <p:nvPr/>
        </p:nvSpPr>
        <p:spPr bwMode="auto">
          <a:xfrm flipV="1">
            <a:off x="8321675" y="609600"/>
            <a:ext cx="447675" cy="609600"/>
          </a:xfrm>
          <a:prstGeom prst="rect">
            <a:avLst/>
          </a:prstGeom>
          <a:solidFill>
            <a:srgbClr val="0033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98317" name="Line 13"/>
          <p:cNvSpPr>
            <a:spLocks noChangeShapeType="1"/>
          </p:cNvSpPr>
          <p:nvPr/>
        </p:nvSpPr>
        <p:spPr bwMode="auto">
          <a:xfrm flipH="1">
            <a:off x="762000" y="3886200"/>
            <a:ext cx="7696200" cy="0"/>
          </a:xfrm>
          <a:prstGeom prst="line">
            <a:avLst/>
          </a:prstGeom>
          <a:noFill/>
          <a:ln w="12700">
            <a:solidFill>
              <a:srgbClr val="67614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8" name="Rectangle 14"/>
          <p:cNvSpPr>
            <a:spLocks noChangeArrowheads="1"/>
          </p:cNvSpPr>
          <p:nvPr/>
        </p:nvSpPr>
        <p:spPr bwMode="auto">
          <a:xfrm>
            <a:off x="381000" y="304800"/>
            <a:ext cx="83915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pic>
        <p:nvPicPr>
          <p:cNvPr id="98321" name="Picture 17" descr="ComTrolTres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600" y="4876800"/>
            <a:ext cx="2057400" cy="1350963"/>
          </a:xfrm>
          <a:prstGeom prst="rect">
            <a:avLst/>
          </a:prstGeom>
          <a:noFill/>
          <a:extLst>
            <a:ext uri="{909E8E84-426E-40DD-AFC4-6F175D3DCCD1}">
              <a14:hiddenFill xmlns:a14="http://schemas.microsoft.com/office/drawing/2010/main">
                <a:solidFill>
                  <a:srgbClr val="FFFFFF"/>
                </a:solidFill>
              </a14:hiddenFill>
            </a:ext>
          </a:extLst>
        </p:spPr>
      </p:pic>
      <p:sp>
        <p:nvSpPr>
          <p:cNvPr id="98322" name="Rectangle 18"/>
          <p:cNvSpPr>
            <a:spLocks noChangeArrowheads="1"/>
          </p:cNvSpPr>
          <p:nvPr userDrawn="1"/>
        </p:nvSpPr>
        <p:spPr bwMode="auto">
          <a:xfrm>
            <a:off x="381000" y="6400800"/>
            <a:ext cx="8382000" cy="76200"/>
          </a:xfrm>
          <a:prstGeom prst="rect">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4B7166C-53C3-4373-9DCB-88BC12B332D6}" type="slidenum">
              <a:rPr lang="en-US" altLang="en-US"/>
              <a:pPr/>
              <a:t>‹#›</a:t>
            </a:fld>
            <a:endParaRPr lang="en-US" altLang="en-US"/>
          </a:p>
        </p:txBody>
      </p:sp>
    </p:spTree>
    <p:extLst>
      <p:ext uri="{BB962C8B-B14F-4D97-AF65-F5344CB8AC3E}">
        <p14:creationId xmlns:p14="http://schemas.microsoft.com/office/powerpoint/2010/main" val="52936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D1A12CC0-DF3C-4996-8B80-5BCD6B46F294}" type="slidenum">
              <a:rPr lang="en-US" altLang="en-US"/>
              <a:pPr/>
              <a:t>‹#›</a:t>
            </a:fld>
            <a:endParaRPr lang="en-US" altLang="en-US"/>
          </a:p>
        </p:txBody>
      </p:sp>
    </p:spTree>
    <p:extLst>
      <p:ext uri="{BB962C8B-B14F-4D97-AF65-F5344CB8AC3E}">
        <p14:creationId xmlns:p14="http://schemas.microsoft.com/office/powerpoint/2010/main" val="388156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3914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905000"/>
            <a:ext cx="784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lumMod val="65000"/>
                  <a:lumOff val="35000"/>
                </a:srgbClr>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lvl1pPr>
              <a:defRPr/>
            </a:lvl1pPr>
          </a:lstStyle>
          <a:p>
            <a:fld id="{C63D52EE-2EC2-4889-BE6E-7EB8E38B3EEC}" type="slidenum">
              <a:rPr lang="en-US">
                <a:solidFill>
                  <a:srgbClr val="000000">
                    <a:lumMod val="65000"/>
                    <a:lumOff val="35000"/>
                  </a:srgbClr>
                </a:solidFill>
              </a:rPr>
              <a:pPr/>
              <a:t>‹#›</a:t>
            </a:fld>
            <a:endParaRPr lang="en-US">
              <a:solidFill>
                <a:srgbClr val="000000">
                  <a:lumMod val="65000"/>
                  <a:lumOff val="35000"/>
                </a:srgbClr>
              </a:solidFill>
            </a:endParaRPr>
          </a:p>
        </p:txBody>
      </p:sp>
    </p:spTree>
    <p:extLst>
      <p:ext uri="{BB962C8B-B14F-4D97-AF65-F5344CB8AC3E}">
        <p14:creationId xmlns:p14="http://schemas.microsoft.com/office/powerpoint/2010/main" val="13989486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8860AA2-67A2-4CF1-B610-55C6F5BD09C4}" type="slidenum">
              <a:rPr lang="en-US" altLang="en-US"/>
              <a:pPr/>
              <a:t>‹#›</a:t>
            </a:fld>
            <a:endParaRPr lang="en-US" altLang="en-US"/>
          </a:p>
        </p:txBody>
      </p:sp>
    </p:spTree>
    <p:extLst>
      <p:ext uri="{BB962C8B-B14F-4D97-AF65-F5344CB8AC3E}">
        <p14:creationId xmlns:p14="http://schemas.microsoft.com/office/powerpoint/2010/main" val="219204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CBA34AEE-3E98-42B3-A50D-8422B57AE191}" type="slidenum">
              <a:rPr lang="en-US" altLang="en-US"/>
              <a:pPr/>
              <a:t>‹#›</a:t>
            </a:fld>
            <a:endParaRPr lang="en-US" altLang="en-US"/>
          </a:p>
        </p:txBody>
      </p:sp>
    </p:spTree>
    <p:extLst>
      <p:ext uri="{BB962C8B-B14F-4D97-AF65-F5344CB8AC3E}">
        <p14:creationId xmlns:p14="http://schemas.microsoft.com/office/powerpoint/2010/main" val="231068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710D293-540D-4CF5-B201-7ED135590DE1}" type="slidenum">
              <a:rPr lang="en-US" altLang="en-US"/>
              <a:pPr/>
              <a:t>‹#›</a:t>
            </a:fld>
            <a:endParaRPr lang="en-US" altLang="en-US"/>
          </a:p>
        </p:txBody>
      </p:sp>
    </p:spTree>
    <p:extLst>
      <p:ext uri="{BB962C8B-B14F-4D97-AF65-F5344CB8AC3E}">
        <p14:creationId xmlns:p14="http://schemas.microsoft.com/office/powerpoint/2010/main" val="239120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595C5782-FCA8-4576-B22B-7FBF0E5B2D83}" type="slidenum">
              <a:rPr lang="en-US" altLang="en-US"/>
              <a:pPr/>
              <a:t>‹#›</a:t>
            </a:fld>
            <a:endParaRPr lang="en-US" altLang="en-US"/>
          </a:p>
        </p:txBody>
      </p:sp>
    </p:spTree>
    <p:extLst>
      <p:ext uri="{BB962C8B-B14F-4D97-AF65-F5344CB8AC3E}">
        <p14:creationId xmlns:p14="http://schemas.microsoft.com/office/powerpoint/2010/main" val="361466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A1E46EB3-BC54-412D-9DE4-FC7C28CFE8A0}" type="slidenum">
              <a:rPr lang="en-US" altLang="en-US"/>
              <a:pPr/>
              <a:t>‹#›</a:t>
            </a:fld>
            <a:endParaRPr lang="en-US" altLang="en-US"/>
          </a:p>
        </p:txBody>
      </p:sp>
    </p:spTree>
    <p:extLst>
      <p:ext uri="{BB962C8B-B14F-4D97-AF65-F5344CB8AC3E}">
        <p14:creationId xmlns:p14="http://schemas.microsoft.com/office/powerpoint/2010/main" val="226852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960B6BD4-E884-4040-BD1B-FE5A86D4E474}" type="slidenum">
              <a:rPr lang="en-US" altLang="en-US"/>
              <a:pPr/>
              <a:t>‹#›</a:t>
            </a:fld>
            <a:endParaRPr lang="en-US" altLang="en-US"/>
          </a:p>
        </p:txBody>
      </p:sp>
    </p:spTree>
    <p:extLst>
      <p:ext uri="{BB962C8B-B14F-4D97-AF65-F5344CB8AC3E}">
        <p14:creationId xmlns:p14="http://schemas.microsoft.com/office/powerpoint/2010/main" val="132465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3F4960D-0B96-4953-BDBD-583E0051C4F1}" type="slidenum">
              <a:rPr lang="en-US" altLang="en-US"/>
              <a:pPr/>
              <a:t>‹#›</a:t>
            </a:fld>
            <a:endParaRPr lang="en-US" altLang="en-US"/>
          </a:p>
        </p:txBody>
      </p:sp>
    </p:spTree>
    <p:extLst>
      <p:ext uri="{BB962C8B-B14F-4D97-AF65-F5344CB8AC3E}">
        <p14:creationId xmlns:p14="http://schemas.microsoft.com/office/powerpoint/2010/main" val="217191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8A0D3250-09F4-44E5-BEB2-36267893097F}" type="slidenum">
              <a:rPr lang="en-US" altLang="en-US"/>
              <a:pPr/>
              <a:t>‹#›</a:t>
            </a:fld>
            <a:endParaRPr lang="en-US" altLang="en-US"/>
          </a:p>
        </p:txBody>
      </p:sp>
    </p:spTree>
    <p:extLst>
      <p:ext uri="{BB962C8B-B14F-4D97-AF65-F5344CB8AC3E}">
        <p14:creationId xmlns:p14="http://schemas.microsoft.com/office/powerpoint/2010/main" val="370290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97283"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728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ltLang="en-US"/>
          </a:p>
        </p:txBody>
      </p:sp>
      <p:sp>
        <p:nvSpPr>
          <p:cNvPr id="97286" name="Rectangle 6"/>
          <p:cNvSpPr>
            <a:spLocks noGrp="1" noChangeArrowheads="1"/>
          </p:cNvSpPr>
          <p:nvPr>
            <p:ph type="sldNum" sz="quarter" idx="4"/>
          </p:nvPr>
        </p:nvSpPr>
        <p:spPr bwMode="auto">
          <a:xfrm>
            <a:off x="533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D789928A-9ED2-48D4-8650-EF5889B07038}" type="slidenum">
              <a:rPr lang="en-US" altLang="en-US"/>
              <a:pPr/>
              <a:t>‹#›</a:t>
            </a:fld>
            <a:endParaRPr lang="en-US" altLang="en-US"/>
          </a:p>
        </p:txBody>
      </p:sp>
      <p:sp>
        <p:nvSpPr>
          <p:cNvPr id="97288" name="Line 8"/>
          <p:cNvSpPr>
            <a:spLocks noChangeShapeType="1"/>
          </p:cNvSpPr>
          <p:nvPr/>
        </p:nvSpPr>
        <p:spPr bwMode="auto">
          <a:xfrm flipH="1">
            <a:off x="457200" y="1752600"/>
            <a:ext cx="8305800" cy="0"/>
          </a:xfrm>
          <a:prstGeom prst="line">
            <a:avLst/>
          </a:prstGeom>
          <a:noFill/>
          <a:ln w="12700">
            <a:solidFill>
              <a:srgbClr val="67614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Rectangle 9"/>
          <p:cNvSpPr>
            <a:spLocks noChangeArrowheads="1"/>
          </p:cNvSpPr>
          <p:nvPr/>
        </p:nvSpPr>
        <p:spPr bwMode="auto">
          <a:xfrm>
            <a:off x="8686800" y="152400"/>
            <a:ext cx="228600" cy="228600"/>
          </a:xfrm>
          <a:prstGeom prst="rect">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97290" name="Rectangle 10"/>
          <p:cNvSpPr>
            <a:spLocks noChangeArrowheads="1"/>
          </p:cNvSpPr>
          <p:nvPr/>
        </p:nvSpPr>
        <p:spPr bwMode="auto">
          <a:xfrm>
            <a:off x="279400" y="152400"/>
            <a:ext cx="8407400" cy="228600"/>
          </a:xfrm>
          <a:prstGeom prst="rect">
            <a:avLst/>
          </a:prstGeom>
          <a:solidFill>
            <a:srgbClr val="0033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97291" name="Rectangle 11"/>
          <p:cNvSpPr>
            <a:spLocks noChangeArrowheads="1"/>
          </p:cNvSpPr>
          <p:nvPr/>
        </p:nvSpPr>
        <p:spPr bwMode="auto">
          <a:xfrm>
            <a:off x="279400" y="381000"/>
            <a:ext cx="8483600" cy="152400"/>
          </a:xfrm>
          <a:prstGeom prst="rect">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97292" name="Rectangle 12"/>
          <p:cNvSpPr>
            <a:spLocks noChangeArrowheads="1"/>
          </p:cNvSpPr>
          <p:nvPr/>
        </p:nvSpPr>
        <p:spPr bwMode="auto">
          <a:xfrm>
            <a:off x="8686800" y="382588"/>
            <a:ext cx="228600" cy="150812"/>
          </a:xfrm>
          <a:prstGeom prst="rect">
            <a:avLst/>
          </a:prstGeom>
          <a:solidFill>
            <a:srgbClr val="0033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pic>
        <p:nvPicPr>
          <p:cNvPr id="97294" name="Picture 14" descr="ComTrolTres_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6600" y="5605463"/>
            <a:ext cx="1676400" cy="110013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txStyles>
    <p:titleStyle>
      <a:lvl1pPr algn="l" rtl="0" fontAlgn="base">
        <a:spcBef>
          <a:spcPct val="0"/>
        </a:spcBef>
        <a:spcAft>
          <a:spcPct val="0"/>
        </a:spcAft>
        <a:defRPr sz="4400">
          <a:solidFill>
            <a:srgbClr val="800000"/>
          </a:solidFill>
          <a:latin typeface="+mj-lt"/>
          <a:ea typeface="+mj-ea"/>
          <a:cs typeface="+mj-cs"/>
        </a:defRPr>
      </a:lvl1pPr>
      <a:lvl2pPr algn="l" rtl="0" fontAlgn="base">
        <a:spcBef>
          <a:spcPct val="0"/>
        </a:spcBef>
        <a:spcAft>
          <a:spcPct val="0"/>
        </a:spcAft>
        <a:defRPr sz="4400">
          <a:solidFill>
            <a:srgbClr val="800000"/>
          </a:solidFill>
          <a:latin typeface="Tahoma" charset="0"/>
        </a:defRPr>
      </a:lvl2pPr>
      <a:lvl3pPr algn="l" rtl="0" fontAlgn="base">
        <a:spcBef>
          <a:spcPct val="0"/>
        </a:spcBef>
        <a:spcAft>
          <a:spcPct val="0"/>
        </a:spcAft>
        <a:defRPr sz="4400">
          <a:solidFill>
            <a:srgbClr val="800000"/>
          </a:solidFill>
          <a:latin typeface="Tahoma" charset="0"/>
        </a:defRPr>
      </a:lvl3pPr>
      <a:lvl4pPr algn="l" rtl="0" fontAlgn="base">
        <a:spcBef>
          <a:spcPct val="0"/>
        </a:spcBef>
        <a:spcAft>
          <a:spcPct val="0"/>
        </a:spcAft>
        <a:defRPr sz="4400">
          <a:solidFill>
            <a:srgbClr val="800000"/>
          </a:solidFill>
          <a:latin typeface="Tahoma" charset="0"/>
        </a:defRPr>
      </a:lvl4pPr>
      <a:lvl5pPr algn="l" rtl="0" fontAlgn="base">
        <a:spcBef>
          <a:spcPct val="0"/>
        </a:spcBef>
        <a:spcAft>
          <a:spcPct val="0"/>
        </a:spcAft>
        <a:defRPr sz="4400">
          <a:solidFill>
            <a:srgbClr val="800000"/>
          </a:solidFill>
          <a:latin typeface="Tahoma" charset="0"/>
        </a:defRPr>
      </a:lvl5pPr>
      <a:lvl6pPr marL="457200" algn="l" rtl="0" fontAlgn="base">
        <a:spcBef>
          <a:spcPct val="0"/>
        </a:spcBef>
        <a:spcAft>
          <a:spcPct val="0"/>
        </a:spcAft>
        <a:defRPr sz="4400">
          <a:solidFill>
            <a:srgbClr val="800000"/>
          </a:solidFill>
          <a:latin typeface="Tahoma" charset="0"/>
        </a:defRPr>
      </a:lvl6pPr>
      <a:lvl7pPr marL="914400" algn="l" rtl="0" fontAlgn="base">
        <a:spcBef>
          <a:spcPct val="0"/>
        </a:spcBef>
        <a:spcAft>
          <a:spcPct val="0"/>
        </a:spcAft>
        <a:defRPr sz="4400">
          <a:solidFill>
            <a:srgbClr val="800000"/>
          </a:solidFill>
          <a:latin typeface="Tahoma" charset="0"/>
        </a:defRPr>
      </a:lvl7pPr>
      <a:lvl8pPr marL="1371600" algn="l" rtl="0" fontAlgn="base">
        <a:spcBef>
          <a:spcPct val="0"/>
        </a:spcBef>
        <a:spcAft>
          <a:spcPct val="0"/>
        </a:spcAft>
        <a:defRPr sz="4400">
          <a:solidFill>
            <a:srgbClr val="800000"/>
          </a:solidFill>
          <a:latin typeface="Tahoma" charset="0"/>
        </a:defRPr>
      </a:lvl8pPr>
      <a:lvl9pPr marL="1828800" algn="l" rtl="0" fontAlgn="base">
        <a:spcBef>
          <a:spcPct val="0"/>
        </a:spcBef>
        <a:spcAft>
          <a:spcPct val="0"/>
        </a:spcAft>
        <a:defRPr sz="4400">
          <a:solidFill>
            <a:srgbClr val="800000"/>
          </a:solidFill>
          <a:latin typeface="Tahoma" charset="0"/>
        </a:defRPr>
      </a:lvl9pPr>
    </p:titleStyle>
    <p:bodyStyle>
      <a:lvl1pPr marL="469900" indent="-469900" algn="l" rtl="0" fontAlgn="base">
        <a:spcBef>
          <a:spcPct val="20000"/>
        </a:spcBef>
        <a:spcAft>
          <a:spcPct val="0"/>
        </a:spcAft>
        <a:buClr>
          <a:srgbClr val="67614A"/>
        </a:buClr>
        <a:buFont typeface="Wingdings" pitchFamily="2" charset="2"/>
        <a:buChar char="u"/>
        <a:defRPr sz="2800">
          <a:solidFill>
            <a:srgbClr val="003366"/>
          </a:solidFill>
          <a:latin typeface="+mn-lt"/>
          <a:ea typeface="+mn-ea"/>
          <a:cs typeface="+mn-cs"/>
        </a:defRPr>
      </a:lvl1pPr>
      <a:lvl2pPr marL="908050" indent="-436563" algn="l" rtl="0" fontAlgn="base">
        <a:spcBef>
          <a:spcPct val="20000"/>
        </a:spcBef>
        <a:spcAft>
          <a:spcPct val="0"/>
        </a:spcAft>
        <a:buClr>
          <a:srgbClr val="003366"/>
        </a:buClr>
        <a:buFont typeface="Wingdings" pitchFamily="2" charset="2"/>
        <a:buChar char="n"/>
        <a:defRPr sz="2800">
          <a:solidFill>
            <a:schemeClr val="bg2"/>
          </a:solidFill>
          <a:latin typeface="+mn-lt"/>
        </a:defRPr>
      </a:lvl2pPr>
      <a:lvl3pPr marL="1377950" indent="-468313" algn="l" rtl="0" fontAlgn="base">
        <a:spcBef>
          <a:spcPct val="20000"/>
        </a:spcBef>
        <a:spcAft>
          <a:spcPct val="0"/>
        </a:spcAft>
        <a:buClr>
          <a:srgbClr val="67614A"/>
        </a:buClr>
        <a:buFont typeface="Wingdings" pitchFamily="2" charset="2"/>
        <a:buChar char="u"/>
        <a:defRPr sz="2400">
          <a:solidFill>
            <a:schemeClr val="bg2"/>
          </a:solidFill>
          <a:latin typeface="+mn-lt"/>
        </a:defRPr>
      </a:lvl3pPr>
      <a:lvl4pPr marL="1827213" indent="-438150" algn="l" rtl="0" fontAlgn="base">
        <a:spcBef>
          <a:spcPct val="20000"/>
        </a:spcBef>
        <a:spcAft>
          <a:spcPct val="0"/>
        </a:spcAft>
        <a:buClr>
          <a:srgbClr val="003366"/>
        </a:buClr>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rgbClr val="67614A"/>
        </a:buClr>
        <a:buFont typeface="Wingdings" pitchFamily="2" charset="2"/>
        <a:buChar char="o"/>
        <a:defRPr sz="2000">
          <a:solidFill>
            <a:schemeClr val="tx1"/>
          </a:solidFill>
          <a:latin typeface="Times New Roman" pitchFamily="18" charset="0"/>
        </a:defRPr>
      </a:lvl5pPr>
      <a:lvl6pPr marL="2754313" indent="-468313" algn="l" rtl="0" fontAlgn="base">
        <a:spcBef>
          <a:spcPct val="20000"/>
        </a:spcBef>
        <a:spcAft>
          <a:spcPct val="0"/>
        </a:spcAft>
        <a:buClr>
          <a:srgbClr val="67614A"/>
        </a:buClr>
        <a:buFont typeface="Wingdings" pitchFamily="2" charset="2"/>
        <a:buChar char="o"/>
        <a:defRPr sz="2000">
          <a:solidFill>
            <a:schemeClr val="tx1"/>
          </a:solidFill>
          <a:latin typeface="Times New Roman" pitchFamily="18" charset="0"/>
        </a:defRPr>
      </a:lvl6pPr>
      <a:lvl7pPr marL="3211513" indent="-468313" algn="l" rtl="0" fontAlgn="base">
        <a:spcBef>
          <a:spcPct val="20000"/>
        </a:spcBef>
        <a:spcAft>
          <a:spcPct val="0"/>
        </a:spcAft>
        <a:buClr>
          <a:srgbClr val="67614A"/>
        </a:buClr>
        <a:buFont typeface="Wingdings" pitchFamily="2" charset="2"/>
        <a:buChar char="o"/>
        <a:defRPr sz="2000">
          <a:solidFill>
            <a:schemeClr val="tx1"/>
          </a:solidFill>
          <a:latin typeface="Times New Roman" pitchFamily="18" charset="0"/>
        </a:defRPr>
      </a:lvl7pPr>
      <a:lvl8pPr marL="3668713" indent="-468313" algn="l" rtl="0" fontAlgn="base">
        <a:spcBef>
          <a:spcPct val="20000"/>
        </a:spcBef>
        <a:spcAft>
          <a:spcPct val="0"/>
        </a:spcAft>
        <a:buClr>
          <a:srgbClr val="67614A"/>
        </a:buClr>
        <a:buFont typeface="Wingdings" pitchFamily="2" charset="2"/>
        <a:buChar char="o"/>
        <a:defRPr sz="2000">
          <a:solidFill>
            <a:schemeClr val="tx1"/>
          </a:solidFill>
          <a:latin typeface="Times New Roman" pitchFamily="18" charset="0"/>
        </a:defRPr>
      </a:lvl8pPr>
      <a:lvl9pPr marL="4125913" indent="-468313" algn="l" rtl="0" fontAlgn="base">
        <a:spcBef>
          <a:spcPct val="20000"/>
        </a:spcBef>
        <a:spcAft>
          <a:spcPct val="0"/>
        </a:spcAft>
        <a:buClr>
          <a:srgbClr val="67614A"/>
        </a:buClr>
        <a:buFont typeface="Wingdings" pitchFamily="2" charset="2"/>
        <a:buChar char="o"/>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 bullet text</a:t>
            </a:r>
          </a:p>
          <a:p>
            <a:pPr lvl="2"/>
            <a:r>
              <a:rPr lang="en-US" dirty="0" smtClean="0"/>
              <a:t>Third level bullet text</a:t>
            </a:r>
          </a:p>
          <a:p>
            <a:pPr lvl="3"/>
            <a:r>
              <a:rPr lang="en-US" dirty="0" smtClean="0"/>
              <a:t> Fourth level bullet text</a:t>
            </a:r>
          </a:p>
          <a:p>
            <a:pPr lvl="4"/>
            <a:r>
              <a:rPr lang="en-US" dirty="0" smtClean="0"/>
              <a:t>Fifth level bullet text</a:t>
            </a:r>
          </a:p>
          <a:p>
            <a:pPr lvl="1"/>
            <a:endParaRPr lang="en-US" dirty="0" smtClean="0"/>
          </a:p>
          <a:p>
            <a:pPr lvl="2"/>
            <a:endParaRPr lang="en-US" dirty="0" smtClean="0"/>
          </a:p>
        </p:txBody>
      </p:sp>
      <p:sp>
        <p:nvSpPr>
          <p:cNvPr id="108547" name="Rectangle 3"/>
          <p:cNvSpPr>
            <a:spLocks noGrp="1" noChangeArrowheads="1"/>
          </p:cNvSpPr>
          <p:nvPr>
            <p:ph type="title"/>
          </p:nvPr>
        </p:nvSpPr>
        <p:spPr bwMode="auto">
          <a:xfrm>
            <a:off x="457200" y="6858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854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chemeClr val="tx1">
                    <a:lumMod val="65000"/>
                    <a:lumOff val="35000"/>
                  </a:schemeClr>
                </a:solidFill>
                <a:latin typeface="+mn-lt"/>
              </a:defRPr>
            </a:lvl1pPr>
          </a:lstStyle>
          <a:p>
            <a:pPr eaLnBrk="1" hangingPunct="1"/>
            <a:endParaRPr lang="en-US" dirty="0">
              <a:solidFill>
                <a:srgbClr val="000000">
                  <a:lumMod val="65000"/>
                  <a:lumOff val="35000"/>
                </a:srgbClr>
              </a:solidFill>
            </a:endParaRPr>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lumMod val="65000"/>
                    <a:lumOff val="35000"/>
                  </a:schemeClr>
                </a:solidFill>
                <a:latin typeface="+mn-lt"/>
              </a:defRPr>
            </a:lvl1pPr>
          </a:lstStyle>
          <a:p>
            <a:pPr eaLnBrk="1" hangingPunct="1"/>
            <a:endParaRPr lang="en-US" dirty="0">
              <a:solidFill>
                <a:srgbClr val="000000">
                  <a:lumMod val="65000"/>
                  <a:lumOff val="35000"/>
                </a:srgbClr>
              </a:solidFill>
            </a:endParaRPr>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lumMod val="65000"/>
                    <a:lumOff val="35000"/>
                  </a:schemeClr>
                </a:solidFill>
                <a:latin typeface="+mn-lt"/>
              </a:defRPr>
            </a:lvl1pPr>
          </a:lstStyle>
          <a:p>
            <a:pPr eaLnBrk="1" hangingPunct="1"/>
            <a:fld id="{0E473B5A-C5D8-4A29-98C2-A74172270BA2}" type="slidenum">
              <a:rPr lang="en-US" smtClean="0">
                <a:solidFill>
                  <a:srgbClr val="000000">
                    <a:lumMod val="65000"/>
                    <a:lumOff val="35000"/>
                  </a:srgbClr>
                </a:solidFill>
              </a:rPr>
              <a:pPr eaLnBrk="1" hangingPunct="1"/>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1232590751"/>
      </p:ext>
    </p:extLst>
  </p:cSld>
  <p:clrMap bg1="lt1" tx1="dk1" bg2="lt2" tx2="dk2" accent1="accent1" accent2="accent2" accent3="accent3" accent4="accent4" accent5="accent5" accent6="accent6" hlink="hlink" folHlink="folHlink"/>
  <p:sldLayoutIdLst>
    <p:sldLayoutId id="2147483748" r:id="rId1"/>
  </p:sldLayoutIdLst>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accent2">
              <a:lumMod val="75000"/>
            </a:schemeClr>
          </a:solidFill>
          <a:latin typeface="+mj-lt"/>
          <a:ea typeface="+mj-ea"/>
          <a:cs typeface="+mj-cs"/>
        </a:defRPr>
      </a:lvl1pPr>
      <a:lvl2pPr algn="l" rtl="0" eaLnBrk="1" fontAlgn="base" hangingPunct="1">
        <a:spcBef>
          <a:spcPct val="0"/>
        </a:spcBef>
        <a:spcAft>
          <a:spcPct val="0"/>
        </a:spcAft>
        <a:defRPr sz="4400">
          <a:solidFill>
            <a:srgbClr val="284C6A"/>
          </a:solidFill>
          <a:latin typeface="Trebuchet MS" pitchFamily="34" charset="0"/>
        </a:defRPr>
      </a:lvl2pPr>
      <a:lvl3pPr algn="l" rtl="0" eaLnBrk="1" fontAlgn="base" hangingPunct="1">
        <a:spcBef>
          <a:spcPct val="0"/>
        </a:spcBef>
        <a:spcAft>
          <a:spcPct val="0"/>
        </a:spcAft>
        <a:defRPr sz="4400">
          <a:solidFill>
            <a:srgbClr val="284C6A"/>
          </a:solidFill>
          <a:latin typeface="Trebuchet MS" pitchFamily="34" charset="0"/>
        </a:defRPr>
      </a:lvl3pPr>
      <a:lvl4pPr algn="l" rtl="0" eaLnBrk="1" fontAlgn="base" hangingPunct="1">
        <a:spcBef>
          <a:spcPct val="0"/>
        </a:spcBef>
        <a:spcAft>
          <a:spcPct val="0"/>
        </a:spcAft>
        <a:defRPr sz="4400">
          <a:solidFill>
            <a:srgbClr val="284C6A"/>
          </a:solidFill>
          <a:latin typeface="Trebuchet MS" pitchFamily="34" charset="0"/>
        </a:defRPr>
      </a:lvl4pPr>
      <a:lvl5pPr algn="l" rtl="0" eaLnBrk="1" fontAlgn="base" hangingPunct="1">
        <a:spcBef>
          <a:spcPct val="0"/>
        </a:spcBef>
        <a:spcAft>
          <a:spcPct val="0"/>
        </a:spcAft>
        <a:defRPr sz="4400">
          <a:solidFill>
            <a:srgbClr val="284C6A"/>
          </a:solidFill>
          <a:latin typeface="Trebuchet MS" pitchFamily="34" charset="0"/>
        </a:defRPr>
      </a:lvl5pPr>
      <a:lvl6pPr marL="457200" algn="l" rtl="0" eaLnBrk="1" fontAlgn="base" hangingPunct="1">
        <a:spcBef>
          <a:spcPct val="0"/>
        </a:spcBef>
        <a:spcAft>
          <a:spcPct val="0"/>
        </a:spcAft>
        <a:defRPr sz="4400">
          <a:solidFill>
            <a:srgbClr val="284C6A"/>
          </a:solidFill>
          <a:latin typeface="Trebuchet MS" pitchFamily="34" charset="0"/>
        </a:defRPr>
      </a:lvl6pPr>
      <a:lvl7pPr marL="914400" algn="l" rtl="0" eaLnBrk="1" fontAlgn="base" hangingPunct="1">
        <a:spcBef>
          <a:spcPct val="0"/>
        </a:spcBef>
        <a:spcAft>
          <a:spcPct val="0"/>
        </a:spcAft>
        <a:defRPr sz="4400">
          <a:solidFill>
            <a:srgbClr val="284C6A"/>
          </a:solidFill>
          <a:latin typeface="Trebuchet MS" pitchFamily="34" charset="0"/>
        </a:defRPr>
      </a:lvl7pPr>
      <a:lvl8pPr marL="1371600" algn="l" rtl="0" eaLnBrk="1" fontAlgn="base" hangingPunct="1">
        <a:spcBef>
          <a:spcPct val="0"/>
        </a:spcBef>
        <a:spcAft>
          <a:spcPct val="0"/>
        </a:spcAft>
        <a:defRPr sz="4400">
          <a:solidFill>
            <a:srgbClr val="284C6A"/>
          </a:solidFill>
          <a:latin typeface="Trebuchet MS" pitchFamily="34" charset="0"/>
        </a:defRPr>
      </a:lvl8pPr>
      <a:lvl9pPr marL="1828800" algn="l" rtl="0" eaLnBrk="1" fontAlgn="base" hangingPunct="1">
        <a:spcBef>
          <a:spcPct val="0"/>
        </a:spcBef>
        <a:spcAft>
          <a:spcPct val="0"/>
        </a:spcAft>
        <a:defRPr sz="4400">
          <a:solidFill>
            <a:srgbClr val="284C6A"/>
          </a:solidFill>
          <a:latin typeface="Trebuchet MS" pitchFamily="34" charset="0"/>
        </a:defRPr>
      </a:lvl9pPr>
    </p:titleStyle>
    <p:bodyStyle>
      <a:lvl1pPr marL="342900" indent="-342900" algn="l" rtl="0" eaLnBrk="1" fontAlgn="base" hangingPunct="1">
        <a:lnSpc>
          <a:spcPct val="125000"/>
        </a:lnSpc>
        <a:spcBef>
          <a:spcPct val="20000"/>
        </a:spcBef>
        <a:spcAft>
          <a:spcPct val="0"/>
        </a:spcAft>
        <a:buClr>
          <a:schemeClr val="accent2"/>
        </a:buClr>
        <a:buChar char="•"/>
        <a:defRPr sz="3200">
          <a:solidFill>
            <a:schemeClr val="accent2"/>
          </a:solidFill>
          <a:latin typeface="+mn-lt"/>
          <a:ea typeface="+mn-ea"/>
          <a:cs typeface="+mn-cs"/>
        </a:defRPr>
      </a:lvl1pPr>
      <a:lvl2pPr marL="742950" indent="-285750" algn="l" rtl="0" eaLnBrk="1" fontAlgn="base" hangingPunct="1">
        <a:spcBef>
          <a:spcPct val="20000"/>
        </a:spcBef>
        <a:spcAft>
          <a:spcPct val="0"/>
        </a:spcAft>
        <a:buFont typeface="Trebuchet MS" pitchFamily="34" charset="0"/>
        <a:buChar char="−"/>
        <a:defRPr sz="2800">
          <a:solidFill>
            <a:schemeClr val="accent2"/>
          </a:solidFill>
          <a:latin typeface="+mn-lt"/>
        </a:defRPr>
      </a:lvl2pPr>
      <a:lvl3pPr marL="1143000" indent="-228600" algn="l" rtl="0" eaLnBrk="1" fontAlgn="base" hangingPunct="1">
        <a:spcBef>
          <a:spcPct val="20000"/>
        </a:spcBef>
        <a:spcAft>
          <a:spcPct val="0"/>
        </a:spcAft>
        <a:buChar char="•"/>
        <a:defRPr sz="2400">
          <a:solidFill>
            <a:schemeClr val="accent2"/>
          </a:solidFill>
          <a:latin typeface="+mn-lt"/>
        </a:defRPr>
      </a:lvl3pPr>
      <a:lvl4pPr marL="1600200" indent="-228600" algn="l" rtl="0" eaLnBrk="1" fontAlgn="base" hangingPunct="1">
        <a:spcBef>
          <a:spcPct val="20000"/>
        </a:spcBef>
        <a:spcAft>
          <a:spcPct val="0"/>
        </a:spcAft>
        <a:buFont typeface="Trebuchet MS" pitchFamily="34" charset="0"/>
        <a:buChar char="−"/>
        <a:defRPr sz="2000">
          <a:solidFill>
            <a:schemeClr val="accent2"/>
          </a:solidFill>
          <a:latin typeface="+mn-lt"/>
        </a:defRPr>
      </a:lvl4pPr>
      <a:lvl5pPr marL="2057400" indent="-228600" algn="l" rtl="0" eaLnBrk="1" fontAlgn="base" hangingPunct="1">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omptroller.tn.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comptroller.tn.gov/l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solidFill>
                  <a:srgbClr val="C00000"/>
                </a:solidFill>
              </a:rPr>
              <a:t>Spring Institute</a:t>
            </a:r>
            <a:endParaRPr lang="en-US" b="1" dirty="0">
              <a:ln/>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8800"/>
            <a:ext cx="8985705" cy="3733800"/>
          </a:xfrm>
        </p:spPr>
      </p:pic>
    </p:spTree>
    <p:extLst>
      <p:ext uri="{BB962C8B-B14F-4D97-AF65-F5344CB8AC3E}">
        <p14:creationId xmlns:p14="http://schemas.microsoft.com/office/powerpoint/2010/main" val="394808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9-18-102(a), TCA</a:t>
            </a:r>
            <a:endParaRPr lang="en-US" dirty="0"/>
          </a:p>
        </p:txBody>
      </p:sp>
      <p:sp>
        <p:nvSpPr>
          <p:cNvPr id="3" name="Content Placeholder 2"/>
          <p:cNvSpPr>
            <a:spLocks noGrp="1"/>
          </p:cNvSpPr>
          <p:nvPr>
            <p:ph idx="1"/>
          </p:nvPr>
        </p:nvSpPr>
        <p:spPr>
          <a:xfrm>
            <a:off x="457200" y="1988189"/>
            <a:ext cx="8229600" cy="4302125"/>
          </a:xfrm>
        </p:spPr>
        <p:txBody>
          <a:bodyPr>
            <a:normAutofit fontScale="77500" lnSpcReduction="20000"/>
          </a:bodyPr>
          <a:lstStyle/>
          <a:p>
            <a:pPr algn="just"/>
            <a:r>
              <a:rPr lang="en-US" sz="3600" dirty="0" smtClean="0">
                <a:solidFill>
                  <a:schemeClr val="accent4">
                    <a:lumMod val="90000"/>
                    <a:lumOff val="10000"/>
                  </a:schemeClr>
                </a:solidFill>
              </a:rPr>
              <a:t>(1) Obligations and costs are in compliance with applicable law</a:t>
            </a:r>
          </a:p>
          <a:p>
            <a:pPr algn="just"/>
            <a:r>
              <a:rPr lang="en-US" sz="3600" dirty="0" smtClean="0">
                <a:solidFill>
                  <a:schemeClr val="accent4">
                    <a:lumMod val="90000"/>
                    <a:lumOff val="10000"/>
                  </a:schemeClr>
                </a:solidFill>
              </a:rPr>
              <a:t>(2) Funds, property, and other assets are safeguarded against waste, loss, unauthorized use, or misappropriation; and</a:t>
            </a:r>
          </a:p>
          <a:p>
            <a:pPr algn="just"/>
            <a:r>
              <a:rPr lang="en-US" sz="3600" dirty="0" smtClean="0">
                <a:solidFill>
                  <a:schemeClr val="accent4">
                    <a:lumMod val="90000"/>
                    <a:lumOff val="10000"/>
                  </a:schemeClr>
                </a:solidFill>
              </a:rPr>
              <a:t>(3) Revenues and expenditures are properly recorded and accounted for to </a:t>
            </a:r>
            <a:r>
              <a:rPr lang="en-US" sz="3600" b="1" dirty="0" smtClean="0">
                <a:solidFill>
                  <a:srgbClr val="C00000"/>
                </a:solidFill>
              </a:rPr>
              <a:t>permit the preparation of accurate and reliable financial and statistical reports and to maintain accountability over the assets</a:t>
            </a:r>
            <a:r>
              <a:rPr lang="en-US" sz="3600" dirty="0" smtClean="0">
                <a:solidFill>
                  <a:srgbClr val="C00000"/>
                </a:solidFill>
              </a:rPr>
              <a:t>.</a:t>
            </a:r>
          </a:p>
        </p:txBody>
      </p:sp>
      <p:sp>
        <p:nvSpPr>
          <p:cNvPr id="4" name="Slide Number Placeholder 3"/>
          <p:cNvSpPr>
            <a:spLocks noGrp="1"/>
          </p:cNvSpPr>
          <p:nvPr>
            <p:ph type="sldNum" sz="quarter" idx="4294967295"/>
          </p:nvPr>
        </p:nvSpPr>
        <p:spPr>
          <a:xfrm>
            <a:off x="7239000" y="6629400"/>
            <a:ext cx="1905000" cy="228600"/>
          </a:xfrm>
          <a:prstGeom prst="rect">
            <a:avLst/>
          </a:prstGeom>
        </p:spPr>
        <p:txBody>
          <a:bodyPr/>
          <a:lstStyle/>
          <a:p>
            <a:fld id="{E1A953FE-008D-4B84-AA16-12880D631E95}" type="slidenum">
              <a:rPr lang="en-US" smtClean="0"/>
              <a:pPr/>
              <a:t>10</a:t>
            </a:fld>
            <a:endParaRPr lang="en-US"/>
          </a:p>
        </p:txBody>
      </p:sp>
    </p:spTree>
    <p:extLst>
      <p:ext uri="{BB962C8B-B14F-4D97-AF65-F5344CB8AC3E}">
        <p14:creationId xmlns:p14="http://schemas.microsoft.com/office/powerpoint/2010/main" val="198774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9-18-102(a), TCA</a:t>
            </a:r>
            <a:endParaRPr lang="en-US" dirty="0"/>
          </a:p>
        </p:txBody>
      </p:sp>
      <p:sp>
        <p:nvSpPr>
          <p:cNvPr id="3" name="Content Placeholder 2"/>
          <p:cNvSpPr>
            <a:spLocks noGrp="1"/>
          </p:cNvSpPr>
          <p:nvPr>
            <p:ph idx="1"/>
          </p:nvPr>
        </p:nvSpPr>
        <p:spPr/>
        <p:txBody>
          <a:bodyPr>
            <a:normAutofit/>
          </a:bodyPr>
          <a:lstStyle/>
          <a:p>
            <a:pPr algn="just"/>
            <a:endParaRPr lang="en-US" sz="3600" dirty="0" smtClean="0">
              <a:ln w="0"/>
              <a:solidFill>
                <a:schemeClr val="tx1"/>
              </a:solidFill>
              <a:effectLst>
                <a:outerShdw blurRad="38100" dist="19050" dir="2700000" algn="tl" rotWithShape="0">
                  <a:schemeClr val="dk1">
                    <a:alpha val="40000"/>
                  </a:schemeClr>
                </a:outerShdw>
              </a:effectLst>
            </a:endParaRPr>
          </a:p>
          <a:p>
            <a:pPr algn="just"/>
            <a:r>
              <a:rPr lang="en-US" sz="3600" dirty="0" smtClean="0">
                <a:ln w="0"/>
                <a:solidFill>
                  <a:schemeClr val="tx1"/>
                </a:solidFill>
                <a:effectLst>
                  <a:outerShdw blurRad="38100" dist="19050" dir="2700000" algn="tl" rotWithShape="0">
                    <a:schemeClr val="dk1">
                      <a:alpha val="40000"/>
                    </a:schemeClr>
                  </a:outerShdw>
                </a:effectLst>
              </a:rPr>
              <a:t>This act shall take effect June 30, 2016, the public welfare requiring it.</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4294967295"/>
          </p:nvPr>
        </p:nvSpPr>
        <p:spPr>
          <a:xfrm>
            <a:off x="7239000" y="6629400"/>
            <a:ext cx="1905000" cy="228600"/>
          </a:xfrm>
          <a:prstGeom prst="rect">
            <a:avLst/>
          </a:prstGeom>
        </p:spPr>
        <p:txBody>
          <a:bodyPr/>
          <a:lstStyle/>
          <a:p>
            <a:fld id="{E1A953FE-008D-4B84-AA16-12880D631E95}" type="slidenum">
              <a:rPr lang="en-US" smtClean="0"/>
              <a:pPr/>
              <a:t>11</a:t>
            </a:fld>
            <a:endParaRPr lang="en-US"/>
          </a:p>
        </p:txBody>
      </p:sp>
    </p:spTree>
    <p:extLst>
      <p:ext uri="{BB962C8B-B14F-4D97-AF65-F5344CB8AC3E}">
        <p14:creationId xmlns:p14="http://schemas.microsoft.com/office/powerpoint/2010/main" val="127849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391400" cy="91440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rPr>
              <a:t>OMB Uniform Guidance</a:t>
            </a:r>
            <a:endParaRPr lang="en-US" b="1" dirty="0">
              <a:ln/>
            </a:endParaRPr>
          </a:p>
        </p:txBody>
      </p:sp>
      <p:sp>
        <p:nvSpPr>
          <p:cNvPr id="3" name="Content Placeholder 2"/>
          <p:cNvSpPr>
            <a:spLocks noGrp="1"/>
          </p:cNvSpPr>
          <p:nvPr>
            <p:ph idx="1"/>
          </p:nvPr>
        </p:nvSpPr>
        <p:spPr>
          <a:xfrm>
            <a:off x="990600" y="1752600"/>
            <a:ext cx="7620000" cy="4876800"/>
          </a:xfrm>
        </p:spPr>
        <p:txBody>
          <a:bodyPr>
            <a:normAutofit/>
          </a:bodyPr>
          <a:lstStyle/>
          <a:p>
            <a:pPr algn="just"/>
            <a:r>
              <a:rPr lang="en-US" sz="3200" dirty="0" smtClean="0">
                <a:ln w="0"/>
                <a:solidFill>
                  <a:schemeClr val="tx1"/>
                </a:solidFill>
                <a:effectLst>
                  <a:outerShdw blurRad="38100" dist="19050" dir="2700000" algn="tl" rotWithShape="0">
                    <a:schemeClr val="dk1">
                      <a:alpha val="40000"/>
                    </a:schemeClr>
                  </a:outerShdw>
                </a:effectLst>
              </a:rPr>
              <a:t>Effective for new grants received after December 26, 2014.</a:t>
            </a:r>
          </a:p>
          <a:p>
            <a:pPr algn="just"/>
            <a:r>
              <a:rPr lang="en-US" sz="1800" b="1" dirty="0" smtClean="0">
                <a:ln w="0"/>
                <a:solidFill>
                  <a:srgbClr val="C00000"/>
                </a:solidFill>
                <a:effectLst>
                  <a:outerShdw blurRad="38100" dist="19050" dir="2700000" algn="tl" rotWithShape="0">
                    <a:schemeClr val="dk1">
                      <a:alpha val="40000"/>
                    </a:schemeClr>
                  </a:outerShdw>
                </a:effectLst>
              </a:rPr>
              <a:t>200.303</a:t>
            </a:r>
            <a:r>
              <a:rPr lang="en-US" sz="1800" b="1" dirty="0">
                <a:ln w="0"/>
                <a:solidFill>
                  <a:srgbClr val="C00000"/>
                </a:solidFill>
                <a:effectLst>
                  <a:outerShdw blurRad="38100" dist="19050" dir="2700000" algn="tl" rotWithShape="0">
                    <a:schemeClr val="dk1">
                      <a:alpha val="40000"/>
                    </a:schemeClr>
                  </a:outerShdw>
                </a:effectLst>
              </a:rPr>
              <a:t>   Internal controls.</a:t>
            </a:r>
          </a:p>
          <a:p>
            <a:pPr algn="just"/>
            <a:r>
              <a:rPr lang="en-US" sz="1800" dirty="0" smtClean="0">
                <a:ln w="0"/>
                <a:solidFill>
                  <a:schemeClr val="tx1"/>
                </a:solidFill>
                <a:effectLst>
                  <a:outerShdw blurRad="38100" dist="19050" dir="2700000" algn="tl" rotWithShape="0">
                    <a:schemeClr val="dk1">
                      <a:alpha val="40000"/>
                    </a:schemeClr>
                  </a:outerShdw>
                </a:effectLst>
              </a:rPr>
              <a:t>The </a:t>
            </a:r>
            <a:r>
              <a:rPr lang="en-US" sz="1800" dirty="0">
                <a:ln w="0"/>
                <a:solidFill>
                  <a:schemeClr val="tx1"/>
                </a:solidFill>
                <a:effectLst>
                  <a:outerShdw blurRad="38100" dist="19050" dir="2700000" algn="tl" rotWithShape="0">
                    <a:schemeClr val="dk1">
                      <a:alpha val="40000"/>
                    </a:schemeClr>
                  </a:outerShdw>
                </a:effectLst>
              </a:rPr>
              <a:t>non-Federal entity </a:t>
            </a:r>
            <a:r>
              <a:rPr lang="en-US" sz="1800" u="sng" dirty="0">
                <a:ln w="0"/>
                <a:solidFill>
                  <a:schemeClr val="tx1"/>
                </a:solidFill>
                <a:effectLst>
                  <a:outerShdw blurRad="38100" dist="19050" dir="2700000" algn="tl" rotWithShape="0">
                    <a:schemeClr val="dk1">
                      <a:alpha val="40000"/>
                    </a:schemeClr>
                  </a:outerShdw>
                </a:effectLst>
              </a:rPr>
              <a:t>must</a:t>
            </a:r>
            <a:r>
              <a:rPr lang="en-US" sz="1800" dirty="0">
                <a:ln w="0"/>
                <a:solidFill>
                  <a:schemeClr val="tx1"/>
                </a:solidFill>
                <a:effectLst>
                  <a:outerShdw blurRad="38100" dist="19050" dir="2700000" algn="tl" rotWithShape="0">
                    <a:schemeClr val="dk1">
                      <a:alpha val="40000"/>
                    </a:schemeClr>
                  </a:outerShdw>
                </a:effectLst>
              </a:rPr>
              <a:t>:</a:t>
            </a:r>
          </a:p>
          <a:p>
            <a:pPr algn="just"/>
            <a:r>
              <a:rPr lang="en-US" sz="1800" dirty="0">
                <a:ln w="0"/>
                <a:solidFill>
                  <a:schemeClr val="tx1"/>
                </a:solidFill>
                <a:effectLst>
                  <a:outerShdw blurRad="38100" dist="19050" dir="2700000" algn="tl" rotWithShape="0">
                    <a:schemeClr val="dk1">
                      <a:alpha val="40000"/>
                    </a:schemeClr>
                  </a:outerShdw>
                </a:effectLst>
              </a:rPr>
              <a:t>(a) Establish and maintain effective internal control over the Federal award that provides reasonable assurance that the non-Federal entity is managing the Federal award in compliance with Federal statutes, regulations, and the terms and conditions of the Federal award. These internal controls should be in compliance with guidance in “Standards for Internal Control in the Federal Government” issued by the Comptroller General of the United States or the “Internal Control Integrated Framework”, issued by the Committee of Sponsoring Organizations of the Treadway Commission (COSO).</a:t>
            </a:r>
          </a:p>
          <a:p>
            <a:pPr algn="just"/>
            <a:endParaRPr lang="en-US" sz="1800" dirty="0">
              <a:ln w="0"/>
              <a:solidFill>
                <a:schemeClr val="tx1"/>
              </a:solidFill>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4294967295"/>
          </p:nvPr>
        </p:nvSpPr>
        <p:spPr>
          <a:xfrm>
            <a:off x="7239000" y="6629400"/>
            <a:ext cx="1905000" cy="228600"/>
          </a:xfrm>
          <a:prstGeom prst="rect">
            <a:avLst/>
          </a:prstGeom>
        </p:spPr>
        <p:txBody>
          <a:bodyPr/>
          <a:lstStyle/>
          <a:p>
            <a:fld id="{E1A953FE-008D-4B84-AA16-12880D631E95}" type="slidenum">
              <a:rPr lang="en-US" smtClean="0"/>
              <a:pPr/>
              <a:t>12</a:t>
            </a:fld>
            <a:endParaRPr lang="en-US"/>
          </a:p>
        </p:txBody>
      </p:sp>
    </p:spTree>
    <p:extLst>
      <p:ext uri="{BB962C8B-B14F-4D97-AF65-F5344CB8AC3E}">
        <p14:creationId xmlns:p14="http://schemas.microsoft.com/office/powerpoint/2010/main" val="44737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69" y="533400"/>
            <a:ext cx="7391400" cy="91440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rPr>
              <a:t>OMB Uniform Guidance</a:t>
            </a:r>
            <a:endParaRPr lang="en-US" b="1" dirty="0">
              <a:ln/>
            </a:endParaRPr>
          </a:p>
        </p:txBody>
      </p:sp>
      <p:sp>
        <p:nvSpPr>
          <p:cNvPr id="3" name="Content Placeholder 2"/>
          <p:cNvSpPr>
            <a:spLocks noGrp="1"/>
          </p:cNvSpPr>
          <p:nvPr>
            <p:ph idx="1"/>
          </p:nvPr>
        </p:nvSpPr>
        <p:spPr>
          <a:xfrm>
            <a:off x="495869" y="1371600"/>
            <a:ext cx="7848600" cy="5486400"/>
          </a:xfrm>
        </p:spPr>
        <p:txBody>
          <a:bodyPr>
            <a:normAutofit/>
          </a:bodyPr>
          <a:lstStyle/>
          <a:p>
            <a:pPr algn="just"/>
            <a:endParaRPr lang="en-US" sz="2000" dirty="0" smtClean="0">
              <a:ln w="0"/>
              <a:solidFill>
                <a:schemeClr val="tx1"/>
              </a:solidFill>
              <a:effectLst>
                <a:outerShdw blurRad="38100" dist="19050" dir="2700000" algn="tl" rotWithShape="0">
                  <a:schemeClr val="dk1">
                    <a:alpha val="40000"/>
                  </a:schemeClr>
                </a:outerShdw>
              </a:effectLst>
            </a:endParaRPr>
          </a:p>
          <a:p>
            <a:pPr algn="just"/>
            <a:r>
              <a:rPr lang="en-US" sz="2000" b="1" dirty="0" smtClean="0">
                <a:ln w="0"/>
                <a:solidFill>
                  <a:srgbClr val="C00000"/>
                </a:solidFill>
                <a:effectLst>
                  <a:outerShdw blurRad="38100" dist="19050" dir="2700000" algn="tl" rotWithShape="0">
                    <a:schemeClr val="dk1">
                      <a:alpha val="40000"/>
                    </a:schemeClr>
                  </a:outerShdw>
                </a:effectLst>
              </a:rPr>
              <a:t>200.303</a:t>
            </a:r>
            <a:r>
              <a:rPr lang="en-US" sz="2000" b="1" dirty="0">
                <a:ln w="0"/>
                <a:solidFill>
                  <a:srgbClr val="C00000"/>
                </a:solidFill>
                <a:effectLst>
                  <a:outerShdw blurRad="38100" dist="19050" dir="2700000" algn="tl" rotWithShape="0">
                    <a:schemeClr val="dk1">
                      <a:alpha val="40000"/>
                    </a:schemeClr>
                  </a:outerShdw>
                </a:effectLst>
              </a:rPr>
              <a:t>   Internal </a:t>
            </a:r>
            <a:r>
              <a:rPr lang="en-US" sz="2000" b="1" dirty="0" smtClean="0">
                <a:ln w="0"/>
                <a:solidFill>
                  <a:srgbClr val="C00000"/>
                </a:solidFill>
                <a:effectLst>
                  <a:outerShdw blurRad="38100" dist="19050" dir="2700000" algn="tl" rotWithShape="0">
                    <a:schemeClr val="dk1">
                      <a:alpha val="40000"/>
                    </a:schemeClr>
                  </a:outerShdw>
                </a:effectLst>
              </a:rPr>
              <a:t>controls  (cont’d).</a:t>
            </a:r>
            <a:endParaRPr lang="en-US" sz="2000" b="1" dirty="0">
              <a:ln w="0"/>
              <a:solidFill>
                <a:srgbClr val="C00000"/>
              </a:solidFill>
              <a:effectLst>
                <a:outerShdw blurRad="38100" dist="19050" dir="2700000" algn="tl" rotWithShape="0">
                  <a:schemeClr val="dk1">
                    <a:alpha val="40000"/>
                  </a:schemeClr>
                </a:outerShdw>
              </a:effectLst>
            </a:endParaRPr>
          </a:p>
          <a:p>
            <a:pPr algn="just"/>
            <a:r>
              <a:rPr lang="en-US" sz="2000" dirty="0" smtClean="0">
                <a:ln w="0"/>
                <a:solidFill>
                  <a:schemeClr val="tx1"/>
                </a:solidFill>
                <a:effectLst>
                  <a:outerShdw blurRad="38100" dist="19050" dir="2700000" algn="tl" rotWithShape="0">
                    <a:schemeClr val="dk1">
                      <a:alpha val="40000"/>
                    </a:schemeClr>
                  </a:outerShdw>
                </a:effectLst>
              </a:rPr>
              <a:t>(</a:t>
            </a:r>
            <a:r>
              <a:rPr lang="en-US" sz="2000" dirty="0">
                <a:ln w="0"/>
                <a:solidFill>
                  <a:schemeClr val="tx1"/>
                </a:solidFill>
                <a:effectLst>
                  <a:outerShdw blurRad="38100" dist="19050" dir="2700000" algn="tl" rotWithShape="0">
                    <a:schemeClr val="dk1">
                      <a:alpha val="40000"/>
                    </a:schemeClr>
                  </a:outerShdw>
                </a:effectLst>
              </a:rPr>
              <a:t>b) Comply with Federal statutes, regulations, and the terms and conditions of the Federal awards.</a:t>
            </a:r>
          </a:p>
          <a:p>
            <a:pPr algn="just"/>
            <a:r>
              <a:rPr lang="en-US" sz="2000" dirty="0">
                <a:ln w="0"/>
                <a:solidFill>
                  <a:schemeClr val="tx1"/>
                </a:solidFill>
                <a:effectLst>
                  <a:outerShdw blurRad="38100" dist="19050" dir="2700000" algn="tl" rotWithShape="0">
                    <a:schemeClr val="dk1">
                      <a:alpha val="40000"/>
                    </a:schemeClr>
                  </a:outerShdw>
                </a:effectLst>
              </a:rPr>
              <a:t>(c) Evaluate and monitor the non-Federal entity's compliance with statutes, regulations and the terms and conditions of Federal awards.</a:t>
            </a:r>
          </a:p>
          <a:p>
            <a:pPr algn="just"/>
            <a:r>
              <a:rPr lang="en-US" sz="2000" dirty="0">
                <a:ln w="0"/>
                <a:solidFill>
                  <a:schemeClr val="tx1"/>
                </a:solidFill>
                <a:effectLst>
                  <a:outerShdw blurRad="38100" dist="19050" dir="2700000" algn="tl" rotWithShape="0">
                    <a:schemeClr val="dk1">
                      <a:alpha val="40000"/>
                    </a:schemeClr>
                  </a:outerShdw>
                </a:effectLst>
              </a:rPr>
              <a:t>(d) Take prompt action when instances of noncompliance are identified including noncompliance identified in audit findings.</a:t>
            </a:r>
          </a:p>
          <a:p>
            <a:pPr algn="just"/>
            <a:r>
              <a:rPr lang="en-US" sz="2000" dirty="0">
                <a:ln w="0"/>
                <a:solidFill>
                  <a:schemeClr val="tx1"/>
                </a:solidFill>
                <a:effectLst>
                  <a:outerShdw blurRad="38100" dist="19050" dir="2700000" algn="tl" rotWithShape="0">
                    <a:schemeClr val="dk1">
                      <a:alpha val="40000"/>
                    </a:schemeClr>
                  </a:outerShdw>
                </a:effectLst>
              </a:rPr>
              <a:t>(e) Take reasonable measures to safeguard protected personally identifiable information and other information the Federal awarding agency or pass-through entity designates as sensitive or the non-Federal entity considers sensitive consistent with applicable Federal, state, local, and tribal laws regarding privacy and obligations of confidentiality.</a:t>
            </a:r>
          </a:p>
          <a:p>
            <a:pPr algn="just"/>
            <a:endParaRPr lang="en-US" sz="2000" dirty="0">
              <a:ln w="0"/>
              <a:solidFill>
                <a:schemeClr val="tx1"/>
              </a:solidFill>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4294967295"/>
          </p:nvPr>
        </p:nvSpPr>
        <p:spPr>
          <a:xfrm>
            <a:off x="7239000" y="6629400"/>
            <a:ext cx="1905000" cy="228600"/>
          </a:xfrm>
          <a:prstGeom prst="rect">
            <a:avLst/>
          </a:prstGeom>
        </p:spPr>
        <p:txBody>
          <a:bodyPr/>
          <a:lstStyle/>
          <a:p>
            <a:fld id="{E1A953FE-008D-4B84-AA16-12880D631E95}" type="slidenum">
              <a:rPr lang="en-US" smtClean="0"/>
              <a:pPr/>
              <a:t>13</a:t>
            </a:fld>
            <a:endParaRPr lang="en-US"/>
          </a:p>
        </p:txBody>
      </p:sp>
    </p:spTree>
    <p:extLst>
      <p:ext uri="{BB962C8B-B14F-4D97-AF65-F5344CB8AC3E}">
        <p14:creationId xmlns:p14="http://schemas.microsoft.com/office/powerpoint/2010/main" val="143679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391400" cy="91440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rPr>
              <a:t>Internal Controls</a:t>
            </a:r>
            <a:endParaRPr lang="en-US" b="1" dirty="0">
              <a:ln/>
            </a:endParaRPr>
          </a:p>
        </p:txBody>
      </p:sp>
      <p:sp>
        <p:nvSpPr>
          <p:cNvPr id="3" name="Content Placeholder 2"/>
          <p:cNvSpPr>
            <a:spLocks noGrp="1"/>
          </p:cNvSpPr>
          <p:nvPr>
            <p:ph idx="1"/>
          </p:nvPr>
        </p:nvSpPr>
        <p:spPr>
          <a:xfrm>
            <a:off x="685800" y="1892774"/>
            <a:ext cx="7848600" cy="5029200"/>
          </a:xfrm>
        </p:spPr>
        <p:txBody>
          <a:bodyPr/>
          <a:lstStyle/>
          <a:p>
            <a:pPr algn="just"/>
            <a:endParaRPr lang="en-US" dirty="0" smtClean="0">
              <a:ln w="0"/>
              <a:solidFill>
                <a:schemeClr val="tx1"/>
              </a:solidFill>
              <a:effectLst>
                <a:outerShdw blurRad="38100" dist="19050" dir="2700000" algn="tl" rotWithShape="0">
                  <a:schemeClr val="dk1">
                    <a:alpha val="40000"/>
                  </a:schemeClr>
                </a:outerShdw>
              </a:effectLst>
            </a:endParaRPr>
          </a:p>
          <a:p>
            <a:pPr algn="just"/>
            <a:r>
              <a:rPr lang="en-US" dirty="0" smtClean="0">
                <a:ln w="0"/>
                <a:solidFill>
                  <a:schemeClr val="tx1"/>
                </a:solidFill>
                <a:effectLst>
                  <a:outerShdw blurRad="38100" dist="19050" dir="2700000" algn="tl" rotWithShape="0">
                    <a:schemeClr val="dk1">
                      <a:alpha val="40000"/>
                    </a:schemeClr>
                  </a:outerShdw>
                </a:effectLst>
              </a:rPr>
              <a:t>CTAS and MTAS have prepared a Risk Assessment Process and Internal Controls Documentation.  They are providing training across the State.</a:t>
            </a:r>
          </a:p>
          <a:p>
            <a:pPr algn="just"/>
            <a:r>
              <a:rPr lang="en-US" dirty="0" smtClean="0">
                <a:ln w="0"/>
                <a:solidFill>
                  <a:schemeClr val="tx1"/>
                </a:solidFill>
                <a:effectLst>
                  <a:outerShdw blurRad="38100" dist="19050" dir="2700000" algn="tl" rotWithShape="0">
                    <a:schemeClr val="dk1">
                      <a:alpha val="40000"/>
                    </a:schemeClr>
                  </a:outerShdw>
                </a:effectLst>
              </a:rPr>
              <a:t>We encourage you to take advantage of these courses and their expertise.</a:t>
            </a:r>
          </a:p>
          <a:p>
            <a:pPr marL="0" indent="0" algn="just">
              <a:buNone/>
            </a:pPr>
            <a:endParaRPr lang="en-US" dirty="0">
              <a:ln w="0"/>
              <a:solidFill>
                <a:schemeClr val="tx1"/>
              </a:solidFill>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4294967295"/>
          </p:nvPr>
        </p:nvSpPr>
        <p:spPr>
          <a:xfrm>
            <a:off x="7239000" y="6629400"/>
            <a:ext cx="1905000" cy="228600"/>
          </a:xfrm>
          <a:prstGeom prst="rect">
            <a:avLst/>
          </a:prstGeom>
        </p:spPr>
        <p:txBody>
          <a:bodyPr/>
          <a:lstStyle/>
          <a:p>
            <a:fld id="{E1A953FE-008D-4B84-AA16-12880D631E95}" type="slidenum">
              <a:rPr lang="en-US" smtClean="0"/>
              <a:pPr/>
              <a:t>14</a:t>
            </a:fld>
            <a:endParaRPr lang="en-US"/>
          </a:p>
        </p:txBody>
      </p:sp>
    </p:spTree>
    <p:extLst>
      <p:ext uri="{BB962C8B-B14F-4D97-AF65-F5344CB8AC3E}">
        <p14:creationId xmlns:p14="http://schemas.microsoft.com/office/powerpoint/2010/main" val="192778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391400" cy="91440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rPr>
              <a:t>Internal Controls</a:t>
            </a:r>
            <a:endParaRPr lang="en-US" b="1" dirty="0">
              <a:ln/>
            </a:endParaRPr>
          </a:p>
        </p:txBody>
      </p:sp>
      <p:sp>
        <p:nvSpPr>
          <p:cNvPr id="3" name="Content Placeholder 2"/>
          <p:cNvSpPr>
            <a:spLocks noGrp="1"/>
          </p:cNvSpPr>
          <p:nvPr>
            <p:ph idx="1"/>
          </p:nvPr>
        </p:nvSpPr>
        <p:spPr>
          <a:xfrm>
            <a:off x="685800" y="1892774"/>
            <a:ext cx="7848600" cy="5029200"/>
          </a:xfrm>
        </p:spPr>
        <p:txBody>
          <a:bodyPr/>
          <a:lstStyle/>
          <a:p>
            <a:pPr algn="just"/>
            <a:endParaRPr lang="en-US" dirty="0" smtClean="0">
              <a:ln w="0"/>
              <a:solidFill>
                <a:schemeClr val="tx1"/>
              </a:solidFill>
              <a:effectLst>
                <a:outerShdw blurRad="38100" dist="19050" dir="2700000" algn="tl" rotWithShape="0">
                  <a:schemeClr val="dk1">
                    <a:alpha val="40000"/>
                  </a:schemeClr>
                </a:outerShdw>
              </a:effectLst>
            </a:endParaRPr>
          </a:p>
          <a:p>
            <a:pPr algn="just"/>
            <a:r>
              <a:rPr lang="en-US" dirty="0" smtClean="0">
                <a:ln w="0"/>
                <a:solidFill>
                  <a:schemeClr val="tx1"/>
                </a:solidFill>
                <a:effectLst>
                  <a:outerShdw blurRad="38100" dist="19050" dir="2700000" algn="tl" rotWithShape="0">
                    <a:schemeClr val="dk1">
                      <a:alpha val="40000"/>
                    </a:schemeClr>
                  </a:outerShdw>
                </a:effectLst>
              </a:rPr>
              <a:t>Local Government Audit has prepared a Principles based Internal Control Manual that follows principles set forth the New GAO Green Book.</a:t>
            </a:r>
            <a:endParaRPr lang="en-US" dirty="0">
              <a:ln w="0"/>
              <a:solidFill>
                <a:schemeClr val="tx1"/>
              </a:solidFill>
              <a:effectLst>
                <a:outerShdw blurRad="38100" dist="19050" dir="2700000" algn="tl" rotWithShape="0">
                  <a:schemeClr val="dk1">
                    <a:alpha val="40000"/>
                  </a:schemeClr>
                </a:outerShdw>
              </a:effectLst>
            </a:endParaRPr>
          </a:p>
          <a:p>
            <a:pPr marL="0" indent="0" algn="just">
              <a:buNone/>
            </a:pPr>
            <a:endParaRPr lang="en-US" dirty="0">
              <a:ln w="0"/>
              <a:solidFill>
                <a:schemeClr val="tx1"/>
              </a:solidFill>
              <a:effectLst>
                <a:outerShdw blurRad="38100" dist="19050" dir="2700000" algn="tl" rotWithShape="0">
                  <a:schemeClr val="dk1">
                    <a:alpha val="40000"/>
                  </a:schemeClr>
                </a:outerShdw>
              </a:effectLst>
            </a:endParaRPr>
          </a:p>
          <a:p>
            <a:pPr algn="just"/>
            <a:r>
              <a:rPr lang="en-US" dirty="0">
                <a:ln w="0"/>
                <a:solidFill>
                  <a:schemeClr val="tx1"/>
                </a:solidFill>
                <a:effectLst>
                  <a:outerShdw blurRad="38100" dist="19050" dir="2700000" algn="tl" rotWithShape="0">
                    <a:schemeClr val="dk1">
                      <a:alpha val="40000"/>
                    </a:schemeClr>
                  </a:outerShdw>
                </a:effectLst>
                <a:hlinkClick r:id="rId2"/>
              </a:rPr>
              <a:t>http://</a:t>
            </a:r>
            <a:r>
              <a:rPr lang="en-US" dirty="0" smtClean="0">
                <a:ln w="0"/>
                <a:solidFill>
                  <a:schemeClr val="tx1"/>
                </a:solidFill>
                <a:effectLst>
                  <a:outerShdw blurRad="38100" dist="19050" dir="2700000" algn="tl" rotWithShape="0">
                    <a:schemeClr val="dk1">
                      <a:alpha val="40000"/>
                    </a:schemeClr>
                  </a:outerShdw>
                </a:effectLst>
                <a:hlinkClick r:id="rId2"/>
              </a:rPr>
              <a:t>comptroller.tn.gov</a:t>
            </a:r>
            <a:endParaRPr lang="en-US" dirty="0" smtClean="0">
              <a:ln w="0"/>
              <a:solidFill>
                <a:schemeClr val="tx1"/>
              </a:solidFill>
              <a:effectLst>
                <a:outerShdw blurRad="38100" dist="19050" dir="2700000" algn="tl" rotWithShape="0">
                  <a:schemeClr val="dk1">
                    <a:alpha val="40000"/>
                  </a:schemeClr>
                </a:outerShdw>
              </a:effectLst>
            </a:endParaRPr>
          </a:p>
          <a:p>
            <a:pPr algn="just"/>
            <a:endParaRPr lang="en-US" dirty="0" smtClean="0">
              <a:ln w="0"/>
              <a:solidFill>
                <a:schemeClr val="tx1"/>
              </a:solidFill>
              <a:effectLst>
                <a:outerShdw blurRad="38100" dist="19050" dir="2700000" algn="tl" rotWithShape="0">
                  <a:schemeClr val="dk1">
                    <a:alpha val="40000"/>
                  </a:schemeClr>
                </a:outerShdw>
              </a:effectLst>
            </a:endParaRPr>
          </a:p>
          <a:p>
            <a:pPr marL="0" indent="0" algn="just">
              <a:buNone/>
            </a:pPr>
            <a:endParaRPr lang="en-US" dirty="0" smtClean="0">
              <a:ln w="0"/>
              <a:solidFill>
                <a:schemeClr val="tx1"/>
              </a:solidFill>
              <a:effectLst>
                <a:outerShdw blurRad="38100" dist="19050" dir="2700000" algn="tl" rotWithShape="0">
                  <a:schemeClr val="dk1">
                    <a:alpha val="40000"/>
                  </a:schemeClr>
                </a:outerShdw>
              </a:effectLst>
            </a:endParaRPr>
          </a:p>
          <a:p>
            <a:pPr marL="0" indent="0" algn="just">
              <a:buNone/>
            </a:pPr>
            <a:endParaRPr lang="en-US" dirty="0" smtClean="0">
              <a:ln w="0"/>
              <a:solidFill>
                <a:schemeClr val="tx1"/>
              </a:solidFill>
              <a:effectLst>
                <a:outerShdw blurRad="38100" dist="19050" dir="2700000" algn="tl" rotWithShape="0">
                  <a:schemeClr val="dk1">
                    <a:alpha val="40000"/>
                  </a:schemeClr>
                </a:outerShdw>
              </a:effectLst>
            </a:endParaRPr>
          </a:p>
          <a:p>
            <a:pPr marL="0" indent="0" algn="just">
              <a:buNone/>
            </a:pPr>
            <a:endParaRPr lang="en-US" dirty="0" smtClean="0">
              <a:ln w="0"/>
              <a:solidFill>
                <a:schemeClr val="tx1"/>
              </a:solidFill>
              <a:effectLst>
                <a:outerShdw blurRad="38100" dist="19050" dir="2700000" algn="tl" rotWithShape="0">
                  <a:schemeClr val="dk1">
                    <a:alpha val="40000"/>
                  </a:schemeClr>
                </a:outerShdw>
              </a:effectLst>
            </a:endParaRPr>
          </a:p>
          <a:p>
            <a:pPr marL="0" indent="0" algn="just">
              <a:buNone/>
            </a:pPr>
            <a:endParaRPr lang="en-US" dirty="0">
              <a:ln w="0"/>
              <a:solidFill>
                <a:schemeClr val="tx1"/>
              </a:solidFill>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4294967295"/>
          </p:nvPr>
        </p:nvSpPr>
        <p:spPr>
          <a:xfrm>
            <a:off x="7239000" y="6629400"/>
            <a:ext cx="1905000" cy="228600"/>
          </a:xfrm>
          <a:prstGeom prst="rect">
            <a:avLst/>
          </a:prstGeom>
        </p:spPr>
        <p:txBody>
          <a:bodyPr/>
          <a:lstStyle/>
          <a:p>
            <a:fld id="{E1A953FE-008D-4B84-AA16-12880D631E95}" type="slidenum">
              <a:rPr lang="en-US" smtClean="0"/>
              <a:pPr/>
              <a:t>15</a:t>
            </a:fld>
            <a:endParaRPr lang="en-US"/>
          </a:p>
        </p:txBody>
      </p:sp>
    </p:spTree>
    <p:extLst>
      <p:ext uri="{BB962C8B-B14F-4D97-AF65-F5344CB8AC3E}">
        <p14:creationId xmlns:p14="http://schemas.microsoft.com/office/powerpoint/2010/main" val="107835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18550350"/>
              </p:ext>
            </p:extLst>
          </p:nvPr>
        </p:nvGraphicFramePr>
        <p:xfrm>
          <a:off x="381000" y="838200"/>
          <a:ext cx="8077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a:xfrm>
            <a:off x="762000" y="0"/>
            <a:ext cx="7391400" cy="91440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smtClean="0">
                <a:ln/>
                <a:solidFill>
                  <a:srgbClr val="C00000"/>
                </a:solidFill>
              </a:rPr>
              <a:t>Five Components of Internal Control</a:t>
            </a:r>
            <a:endParaRPr lang="en-US" sz="3200" b="1" dirty="0">
              <a:ln/>
              <a:solidFill>
                <a:srgbClr val="C00000"/>
              </a:solidFill>
            </a:endParaRPr>
          </a:p>
        </p:txBody>
      </p:sp>
      <p:sp>
        <p:nvSpPr>
          <p:cNvPr id="5" name="5-Point Star 4"/>
          <p:cNvSpPr/>
          <p:nvPr/>
        </p:nvSpPr>
        <p:spPr>
          <a:xfrm>
            <a:off x="3162300" y="2530522"/>
            <a:ext cx="2514600" cy="2514600"/>
          </a:xfrm>
          <a:prstGeom prst="star5">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eaLnBrk="1" hangingPunct="1"/>
            <a:r>
              <a:rPr lang="en-US" sz="1050" b="1" dirty="0" smtClean="0">
                <a:solidFill>
                  <a:srgbClr val="C00000"/>
                </a:solidFill>
              </a:rPr>
              <a:t>Components</a:t>
            </a:r>
            <a:endParaRPr lang="en-US" sz="1050" b="1" dirty="0">
              <a:solidFill>
                <a:srgbClr val="C00000"/>
              </a:solidFill>
            </a:endParaRPr>
          </a:p>
        </p:txBody>
      </p:sp>
    </p:spTree>
    <p:extLst>
      <p:ext uri="{BB962C8B-B14F-4D97-AF65-F5344CB8AC3E}">
        <p14:creationId xmlns:p14="http://schemas.microsoft.com/office/powerpoint/2010/main" val="20510667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7848600" cy="5410200"/>
          </a:xfrm>
        </p:spPr>
        <p:txBody>
          <a:bodyPr/>
          <a:lstStyle/>
          <a:p>
            <a:r>
              <a:rPr lang="en-US" sz="2000" b="1" dirty="0" smtClean="0">
                <a:ln w="0"/>
                <a:solidFill>
                  <a:schemeClr val="tx1">
                    <a:lumMod val="75000"/>
                  </a:schemeClr>
                </a:solidFill>
                <a:effectLst>
                  <a:outerShdw blurRad="38100" dist="19050" dir="2700000" algn="tl" rotWithShape="0">
                    <a:schemeClr val="dk1">
                      <a:alpha val="40000"/>
                    </a:schemeClr>
                  </a:outerShdw>
                </a:effectLst>
              </a:rPr>
              <a:t>Control Environment:</a:t>
            </a:r>
          </a:p>
          <a:p>
            <a:pPr lvl="1"/>
            <a:r>
              <a:rPr lang="en-US" sz="1600" dirty="0">
                <a:ln w="0"/>
                <a:solidFill>
                  <a:schemeClr val="tx1">
                    <a:lumMod val="75000"/>
                  </a:schemeClr>
                </a:solidFill>
                <a:effectLst>
                  <a:outerShdw blurRad="38100" dist="19050" dir="2700000" algn="tl" rotWithShape="0">
                    <a:schemeClr val="dk1">
                      <a:alpha val="40000"/>
                    </a:schemeClr>
                  </a:outerShdw>
                </a:effectLst>
              </a:rPr>
              <a:t>The </a:t>
            </a:r>
            <a:r>
              <a:rPr lang="en-US" sz="1600" u="sng" dirty="0">
                <a:ln w="0"/>
                <a:solidFill>
                  <a:schemeClr val="tx1">
                    <a:lumMod val="75000"/>
                  </a:schemeClr>
                </a:solidFill>
                <a:effectLst>
                  <a:outerShdw blurRad="38100" dist="19050" dir="2700000" algn="tl" rotWithShape="0">
                    <a:schemeClr val="dk1">
                      <a:alpha val="40000"/>
                    </a:schemeClr>
                  </a:outerShdw>
                </a:effectLst>
              </a:rPr>
              <a:t>control environment</a:t>
            </a:r>
            <a:r>
              <a:rPr lang="en-US" sz="1600" dirty="0">
                <a:ln w="0"/>
                <a:solidFill>
                  <a:schemeClr val="tx1">
                    <a:lumMod val="75000"/>
                  </a:schemeClr>
                </a:solidFill>
                <a:effectLst>
                  <a:outerShdw blurRad="38100" dist="19050" dir="2700000" algn="tl" rotWithShape="0">
                    <a:schemeClr val="dk1">
                      <a:alpha val="40000"/>
                    </a:schemeClr>
                  </a:outerShdw>
                </a:effectLst>
              </a:rPr>
              <a:t> is the foundation for any internal control system. This is sometimes known as the tone at top.  It provides the discipline and structure to help a government achieve its objectives.  The control environment relates directly to the direction and tone set by government leaders such as governing bodies and elected officials</a:t>
            </a:r>
            <a:r>
              <a:rPr lang="en-US" sz="1600" dirty="0" smtClean="0">
                <a:ln w="0"/>
                <a:solidFill>
                  <a:schemeClr val="tx1">
                    <a:lumMod val="75000"/>
                  </a:schemeClr>
                </a:solidFill>
                <a:effectLst>
                  <a:outerShdw blurRad="38100" dist="19050" dir="2700000" algn="tl" rotWithShape="0">
                    <a:schemeClr val="dk1">
                      <a:alpha val="40000"/>
                    </a:schemeClr>
                  </a:outerShdw>
                </a:effectLst>
              </a:rPr>
              <a:t>.</a:t>
            </a:r>
          </a:p>
          <a:p>
            <a:pPr lvl="1"/>
            <a:r>
              <a:rPr lang="en-US" sz="1600" i="1" dirty="0" smtClean="0">
                <a:ln w="0"/>
                <a:solidFill>
                  <a:schemeClr val="tx1">
                    <a:lumMod val="75000"/>
                  </a:schemeClr>
                </a:solidFill>
                <a:effectLst>
                  <a:outerShdw blurRad="38100" dist="19050" dir="2700000" algn="tl" rotWithShape="0">
                    <a:schemeClr val="dk1">
                      <a:alpha val="40000"/>
                    </a:schemeClr>
                  </a:outerShdw>
                </a:effectLst>
              </a:rPr>
              <a:t>The </a:t>
            </a:r>
            <a:r>
              <a:rPr lang="en-US" sz="1600" i="1" dirty="0">
                <a:ln w="0"/>
                <a:solidFill>
                  <a:schemeClr val="tx1">
                    <a:lumMod val="75000"/>
                  </a:schemeClr>
                </a:solidFill>
                <a:effectLst>
                  <a:outerShdw blurRad="38100" dist="19050" dir="2700000" algn="tl" rotWithShape="0">
                    <a:schemeClr val="dk1">
                      <a:alpha val="40000"/>
                    </a:schemeClr>
                  </a:outerShdw>
                </a:effectLst>
              </a:rPr>
              <a:t>control environment is generally seen as the most important of the five components. </a:t>
            </a:r>
            <a:r>
              <a:rPr lang="en-US" sz="1600" dirty="0">
                <a:ln w="0"/>
                <a:solidFill>
                  <a:schemeClr val="tx1">
                    <a:lumMod val="75000"/>
                  </a:schemeClr>
                </a:solidFill>
                <a:effectLst>
                  <a:outerShdw blurRad="38100" dist="19050" dir="2700000" algn="tl" rotWithShape="0">
                    <a:schemeClr val="dk1">
                      <a:alpha val="40000"/>
                    </a:schemeClr>
                  </a:outerShdw>
                </a:effectLst>
              </a:rPr>
              <a:t>  An example would be, the governing body and managers establishing a professional code of conduct for the government.  This would demonstrate a commitment to integrity and ethical values</a:t>
            </a:r>
            <a:r>
              <a:rPr lang="en-US" sz="1600" dirty="0" smtClean="0">
                <a:ln w="0"/>
                <a:solidFill>
                  <a:schemeClr val="tx1">
                    <a:lumMod val="75000"/>
                  </a:schemeClr>
                </a:solidFill>
                <a:effectLst>
                  <a:outerShdw blurRad="38100" dist="19050" dir="2700000" algn="tl" rotWithShape="0">
                    <a:schemeClr val="dk1">
                      <a:alpha val="40000"/>
                    </a:schemeClr>
                  </a:outerShdw>
                </a:effectLst>
              </a:rPr>
              <a:t>.</a:t>
            </a:r>
          </a:p>
          <a:p>
            <a:pPr lvl="1"/>
            <a:r>
              <a:rPr lang="en-US" sz="1600" dirty="0" smtClean="0">
                <a:ln w="0"/>
                <a:solidFill>
                  <a:schemeClr val="tx1">
                    <a:lumMod val="75000"/>
                  </a:schemeClr>
                </a:solidFill>
                <a:effectLst>
                  <a:outerShdw blurRad="38100" dist="19050" dir="2700000" algn="tl" rotWithShape="0">
                    <a:schemeClr val="dk1">
                      <a:alpha val="40000"/>
                    </a:schemeClr>
                  </a:outerShdw>
                </a:effectLst>
              </a:rPr>
              <a:t>Government </a:t>
            </a:r>
            <a:r>
              <a:rPr lang="en-US" sz="1600" dirty="0">
                <a:ln w="0"/>
                <a:solidFill>
                  <a:schemeClr val="tx1">
                    <a:lumMod val="75000"/>
                  </a:schemeClr>
                </a:solidFill>
                <a:effectLst>
                  <a:outerShdw blurRad="38100" dist="19050" dir="2700000" algn="tl" rotWithShape="0">
                    <a:schemeClr val="dk1">
                      <a:alpha val="40000"/>
                    </a:schemeClr>
                  </a:outerShdw>
                </a:effectLst>
              </a:rPr>
              <a:t>leaders would need to be shining examples of professional integrity and ethical values for the control environment to be effective.</a:t>
            </a:r>
          </a:p>
          <a:p>
            <a:pPr lvl="1"/>
            <a:r>
              <a:rPr lang="en-US" sz="1600" dirty="0" smtClean="0">
                <a:ln w="0"/>
                <a:solidFill>
                  <a:schemeClr val="tx1">
                    <a:lumMod val="75000"/>
                  </a:schemeClr>
                </a:solidFill>
                <a:effectLst>
                  <a:outerShdw blurRad="38100" dist="19050" dir="2700000" algn="tl" rotWithShape="0">
                    <a:schemeClr val="dk1">
                      <a:alpha val="40000"/>
                    </a:schemeClr>
                  </a:outerShdw>
                </a:effectLst>
              </a:rPr>
              <a:t>Management </a:t>
            </a:r>
            <a:r>
              <a:rPr lang="en-US" sz="1600" dirty="0">
                <a:ln w="0"/>
                <a:solidFill>
                  <a:schemeClr val="tx1">
                    <a:lumMod val="75000"/>
                  </a:schemeClr>
                </a:solidFill>
                <a:effectLst>
                  <a:outerShdw blurRad="38100" dist="19050" dir="2700000" algn="tl" rotWithShape="0">
                    <a:schemeClr val="dk1">
                      <a:alpha val="40000"/>
                    </a:schemeClr>
                  </a:outerShdw>
                </a:effectLst>
              </a:rPr>
              <a:t>is primarily responsible for establishing a comprehensive framework of internal control, but the governing body remains </a:t>
            </a:r>
            <a:r>
              <a:rPr lang="en-US" sz="1600" i="1" dirty="0">
                <a:ln w="0"/>
                <a:solidFill>
                  <a:schemeClr val="tx1">
                    <a:lumMod val="75000"/>
                  </a:schemeClr>
                </a:solidFill>
                <a:effectLst>
                  <a:outerShdw blurRad="38100" dist="19050" dir="2700000" algn="tl" rotWithShape="0">
                    <a:schemeClr val="dk1">
                      <a:alpha val="40000"/>
                    </a:schemeClr>
                  </a:outerShdw>
                </a:effectLst>
              </a:rPr>
              <a:t>ultimately</a:t>
            </a:r>
            <a:r>
              <a:rPr lang="en-US" sz="1600" dirty="0">
                <a:ln w="0"/>
                <a:solidFill>
                  <a:schemeClr val="tx1">
                    <a:lumMod val="75000"/>
                  </a:schemeClr>
                </a:solidFill>
                <a:effectLst>
                  <a:outerShdw blurRad="38100" dist="19050" dir="2700000" algn="tl" rotWithShape="0">
                    <a:schemeClr val="dk1">
                      <a:alpha val="40000"/>
                    </a:schemeClr>
                  </a:outerShdw>
                </a:effectLst>
              </a:rPr>
              <a:t> responsible for ensuring that management meets its responsibilities in this regard.  An independent audit committee would help provide this necessary oversight.</a:t>
            </a:r>
          </a:p>
          <a:p>
            <a:pPr lvl="1"/>
            <a:endParaRPr lang="en-US" sz="1400" dirty="0" smtClean="0">
              <a:ln w="0"/>
              <a:solidFill>
                <a:schemeClr val="tx1">
                  <a:lumMod val="75000"/>
                </a:schemeClr>
              </a:solidFill>
              <a:effectLst>
                <a:outerShdw blurRad="38100" dist="19050" dir="2700000" algn="tl" rotWithShape="0">
                  <a:schemeClr val="dk1">
                    <a:alpha val="40000"/>
                  </a:schemeClr>
                </a:outerShdw>
              </a:effectLst>
            </a:endParaRPr>
          </a:p>
          <a:p>
            <a:pPr lvl="1"/>
            <a:endParaRPr lang="en-US" sz="1400" dirty="0" smtClean="0">
              <a:ln w="0"/>
              <a:solidFill>
                <a:schemeClr val="tx1">
                  <a:lumMod val="75000"/>
                </a:schemeClr>
              </a:solidFill>
              <a:effectLst>
                <a:outerShdw blurRad="38100" dist="19050" dir="2700000" algn="tl" rotWithShape="0">
                  <a:schemeClr val="dk1">
                    <a:alpha val="40000"/>
                  </a:schemeClr>
                </a:outerShdw>
              </a:effectLst>
            </a:endParaRPr>
          </a:p>
          <a:p>
            <a:pPr lvl="1"/>
            <a:endParaRPr lang="en-US" sz="1400" dirty="0">
              <a:ln w="0"/>
              <a:solidFill>
                <a:schemeClr val="tx1">
                  <a:lumMod val="75000"/>
                </a:schemeClr>
              </a:solidFill>
              <a:effectLst>
                <a:outerShdw blurRad="38100" dist="19050" dir="2700000" algn="tl" rotWithShape="0">
                  <a:schemeClr val="dk1">
                    <a:alpha val="40000"/>
                  </a:schemeClr>
                </a:outerShdw>
              </a:effectLst>
            </a:endParaRPr>
          </a:p>
        </p:txBody>
      </p:sp>
      <p:sp>
        <p:nvSpPr>
          <p:cNvPr id="4" name="Title 3"/>
          <p:cNvSpPr>
            <a:spLocks noGrp="1"/>
          </p:cNvSpPr>
          <p:nvPr>
            <p:ph type="title"/>
          </p:nvPr>
        </p:nvSpPr>
        <p:spPr>
          <a:xfrm>
            <a:off x="1143000" y="533400"/>
            <a:ext cx="7391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2712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269" y="1905000"/>
            <a:ext cx="7848600" cy="5486400"/>
          </a:xfrm>
        </p:spPr>
        <p:txBody>
          <a:bodyPr/>
          <a:lstStyle/>
          <a:p>
            <a:r>
              <a:rPr lang="en-US" sz="2400" dirty="0" smtClean="0">
                <a:ln w="0"/>
                <a:solidFill>
                  <a:schemeClr val="tx1">
                    <a:lumMod val="75000"/>
                  </a:schemeClr>
                </a:solidFill>
                <a:effectLst>
                  <a:outerShdw blurRad="38100" dist="19050" dir="2700000" algn="tl" rotWithShape="0">
                    <a:schemeClr val="dk1">
                      <a:alpha val="40000"/>
                    </a:schemeClr>
                  </a:outerShdw>
                </a:effectLst>
              </a:rPr>
              <a:t>Risk Assessment:</a:t>
            </a:r>
          </a:p>
          <a:p>
            <a:pPr lvl="1"/>
            <a:r>
              <a:rPr lang="en-US" sz="2000" u="sng" dirty="0">
                <a:ln w="0"/>
                <a:solidFill>
                  <a:schemeClr val="tx1">
                    <a:lumMod val="75000"/>
                  </a:schemeClr>
                </a:solidFill>
                <a:effectLst>
                  <a:outerShdw blurRad="38100" dist="19050" dir="2700000" algn="tl" rotWithShape="0">
                    <a:schemeClr val="dk1">
                      <a:alpha val="40000"/>
                    </a:schemeClr>
                  </a:outerShdw>
                </a:effectLst>
              </a:rPr>
              <a:t>Risk Assessment</a:t>
            </a:r>
            <a:r>
              <a:rPr lang="en-US" sz="2000" dirty="0">
                <a:ln w="0"/>
                <a:solidFill>
                  <a:schemeClr val="tx1">
                    <a:lumMod val="75000"/>
                  </a:schemeClr>
                </a:solidFill>
                <a:effectLst>
                  <a:outerShdw blurRad="38100" dist="19050" dir="2700000" algn="tl" rotWithShape="0">
                    <a:schemeClr val="dk1">
                      <a:alpha val="40000"/>
                    </a:schemeClr>
                  </a:outerShdw>
                </a:effectLst>
              </a:rPr>
              <a:t> is just what it sounds like it is.  The government would intentionally assess the risks it faces</a:t>
            </a:r>
            <a:r>
              <a:rPr lang="en-US" sz="2000" dirty="0" smtClean="0">
                <a:ln w="0"/>
                <a:solidFill>
                  <a:schemeClr val="tx1">
                    <a:lumMod val="75000"/>
                  </a:schemeClr>
                </a:solidFill>
                <a:effectLst>
                  <a:outerShdw blurRad="38100" dist="19050" dir="2700000" algn="tl" rotWithShape="0">
                    <a:schemeClr val="dk1">
                      <a:alpha val="40000"/>
                    </a:schemeClr>
                  </a:outerShdw>
                </a:effectLst>
              </a:rPr>
              <a:t>. (Remember the examples above.)</a:t>
            </a:r>
          </a:p>
          <a:p>
            <a:pPr lvl="1"/>
            <a:r>
              <a:rPr lang="en-US" sz="2000" dirty="0" smtClean="0">
                <a:ln w="0"/>
                <a:solidFill>
                  <a:schemeClr val="tx1">
                    <a:lumMod val="75000"/>
                  </a:schemeClr>
                </a:solidFill>
                <a:effectLst>
                  <a:outerShdw blurRad="38100" dist="19050" dir="2700000" algn="tl" rotWithShape="0">
                    <a:schemeClr val="dk1">
                      <a:alpha val="40000"/>
                    </a:schemeClr>
                  </a:outerShdw>
                </a:effectLst>
              </a:rPr>
              <a:t>What </a:t>
            </a:r>
            <a:r>
              <a:rPr lang="en-US" sz="2000" dirty="0">
                <a:ln w="0"/>
                <a:solidFill>
                  <a:schemeClr val="tx1">
                    <a:lumMod val="75000"/>
                  </a:schemeClr>
                </a:solidFill>
                <a:effectLst>
                  <a:outerShdw blurRad="38100" dist="19050" dir="2700000" algn="tl" rotWithShape="0">
                    <a:schemeClr val="dk1">
                      <a:alpha val="40000"/>
                    </a:schemeClr>
                  </a:outerShdw>
                </a:effectLst>
              </a:rPr>
              <a:t>might keep me from achieving my objectives? </a:t>
            </a:r>
            <a:r>
              <a:rPr lang="en-US" sz="2000" dirty="0" smtClean="0">
                <a:ln w="0"/>
                <a:solidFill>
                  <a:schemeClr val="tx1">
                    <a:lumMod val="75000"/>
                  </a:schemeClr>
                </a:solidFill>
                <a:effectLst>
                  <a:outerShdw blurRad="38100" dist="19050" dir="2700000" algn="tl" rotWithShape="0">
                    <a:schemeClr val="dk1">
                      <a:alpha val="40000"/>
                    </a:schemeClr>
                  </a:outerShdw>
                </a:effectLst>
              </a:rPr>
              <a:t>(Disaster recovery plan.)</a:t>
            </a:r>
          </a:p>
          <a:p>
            <a:pPr lvl="1"/>
            <a:r>
              <a:rPr lang="en-US" sz="2000" dirty="0" smtClean="0">
                <a:ln w="0"/>
                <a:solidFill>
                  <a:schemeClr val="tx1">
                    <a:lumMod val="75000"/>
                  </a:schemeClr>
                </a:solidFill>
                <a:effectLst>
                  <a:outerShdw blurRad="38100" dist="19050" dir="2700000" algn="tl" rotWithShape="0">
                    <a:schemeClr val="dk1">
                      <a:alpha val="40000"/>
                    </a:schemeClr>
                  </a:outerShdw>
                </a:effectLst>
              </a:rPr>
              <a:t>The </a:t>
            </a:r>
            <a:r>
              <a:rPr lang="en-US" sz="2000" dirty="0">
                <a:ln w="0"/>
                <a:solidFill>
                  <a:schemeClr val="tx1">
                    <a:lumMod val="75000"/>
                  </a:schemeClr>
                </a:solidFill>
                <a:effectLst>
                  <a:outerShdw blurRad="38100" dist="19050" dir="2700000" algn="tl" rotWithShape="0">
                    <a:schemeClr val="dk1">
                      <a:alpha val="40000"/>
                    </a:schemeClr>
                  </a:outerShdw>
                </a:effectLst>
              </a:rPr>
              <a:t>risk assessment provides the basis for developing policies and procedures to respond to risks</a:t>
            </a:r>
            <a:r>
              <a:rPr lang="en-US" sz="2000" dirty="0" smtClean="0">
                <a:ln w="0"/>
                <a:solidFill>
                  <a:schemeClr val="tx1">
                    <a:lumMod val="75000"/>
                  </a:schemeClr>
                </a:solidFill>
                <a:effectLst>
                  <a:outerShdw blurRad="38100" dist="19050" dir="2700000" algn="tl" rotWithShape="0">
                    <a:schemeClr val="dk1">
                      <a:alpha val="40000"/>
                    </a:schemeClr>
                  </a:outerShdw>
                </a:effectLst>
              </a:rPr>
              <a:t>.</a:t>
            </a:r>
          </a:p>
          <a:p>
            <a:pPr lvl="1"/>
            <a:r>
              <a:rPr lang="en-US" sz="2000" dirty="0" smtClean="0">
                <a:ln w="0"/>
                <a:solidFill>
                  <a:schemeClr val="tx1">
                    <a:lumMod val="75000"/>
                  </a:schemeClr>
                </a:solidFill>
                <a:effectLst>
                  <a:outerShdw blurRad="38100" dist="19050" dir="2700000" algn="tl" rotWithShape="0">
                    <a:schemeClr val="dk1">
                      <a:alpha val="40000"/>
                    </a:schemeClr>
                  </a:outerShdw>
                </a:effectLst>
              </a:rPr>
              <a:t>An </a:t>
            </a:r>
            <a:r>
              <a:rPr lang="en-US" sz="2000" dirty="0">
                <a:ln w="0"/>
                <a:solidFill>
                  <a:schemeClr val="tx1">
                    <a:lumMod val="75000"/>
                  </a:schemeClr>
                </a:solidFill>
                <a:effectLst>
                  <a:outerShdw blurRad="38100" dist="19050" dir="2700000" algn="tl" rotWithShape="0">
                    <a:schemeClr val="dk1">
                      <a:alpha val="40000"/>
                    </a:schemeClr>
                  </a:outerShdw>
                </a:effectLst>
              </a:rPr>
              <a:t>example would be, considering the possibility that an employee might use a government credit card to purchase personal items.</a:t>
            </a:r>
          </a:p>
          <a:p>
            <a:pPr lvl="1"/>
            <a:endParaRPr lang="en-US" sz="2000" dirty="0" smtClean="0">
              <a:ln w="0"/>
              <a:solidFill>
                <a:schemeClr val="tx1">
                  <a:lumMod val="75000"/>
                </a:schemeClr>
              </a:solidFill>
              <a:effectLst>
                <a:outerShdw blurRad="38100" dist="19050" dir="2700000" algn="tl" rotWithShape="0">
                  <a:schemeClr val="dk1">
                    <a:alpha val="40000"/>
                  </a:schemeClr>
                </a:outerShdw>
              </a:effectLst>
            </a:endParaRPr>
          </a:p>
          <a:p>
            <a:pPr marL="471487" lvl="1" indent="0">
              <a:buNone/>
            </a:pPr>
            <a:endParaRPr lang="en-US" sz="2000" dirty="0" smtClean="0">
              <a:ln w="0"/>
              <a:solidFill>
                <a:schemeClr val="tx1">
                  <a:lumMod val="75000"/>
                </a:schemeClr>
              </a:solidFill>
              <a:effectLst>
                <a:outerShdw blurRad="38100" dist="19050" dir="2700000" algn="tl" rotWithShape="0">
                  <a:schemeClr val="dk1">
                    <a:alpha val="40000"/>
                  </a:schemeClr>
                </a:outerShdw>
              </a:effectLst>
            </a:endParaRPr>
          </a:p>
          <a:p>
            <a:pPr marL="471487" lvl="1" indent="0">
              <a:buNone/>
            </a:pPr>
            <a:endParaRPr lang="en-US" sz="2000" dirty="0">
              <a:ln w="0"/>
              <a:solidFill>
                <a:schemeClr val="tx1">
                  <a:lumMod val="75000"/>
                </a:schemeClr>
              </a:solidFill>
              <a:effectLst>
                <a:outerShdw blurRad="38100" dist="19050" dir="2700000" algn="tl" rotWithShape="0">
                  <a:schemeClr val="dk1">
                    <a:alpha val="40000"/>
                  </a:schemeClr>
                </a:outerShdw>
              </a:effectLst>
            </a:endParaRPr>
          </a:p>
        </p:txBody>
      </p:sp>
      <p:sp>
        <p:nvSpPr>
          <p:cNvPr id="4" name="Title 3"/>
          <p:cNvSpPr>
            <a:spLocks noGrp="1"/>
          </p:cNvSpPr>
          <p:nvPr>
            <p:ph type="title"/>
          </p:nvPr>
        </p:nvSpPr>
        <p:spPr>
          <a:xfrm>
            <a:off x="304800" y="609600"/>
            <a:ext cx="7391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609600"/>
            <a:ext cx="1828800" cy="1828800"/>
          </a:xfrm>
          <a:prstGeom prst="rect">
            <a:avLst/>
          </a:prstGeom>
        </p:spPr>
      </p:pic>
    </p:spTree>
    <p:extLst>
      <p:ext uri="{BB962C8B-B14F-4D97-AF65-F5344CB8AC3E}">
        <p14:creationId xmlns:p14="http://schemas.microsoft.com/office/powerpoint/2010/main" val="89936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7848600" cy="5181600"/>
          </a:xfrm>
        </p:spPr>
        <p:txBody>
          <a:bodyPr/>
          <a:lstStyle/>
          <a:p>
            <a:endParaRPr lang="en-US" sz="1800" b="1" dirty="0">
              <a:solidFill>
                <a:schemeClr val="tx1">
                  <a:lumMod val="75000"/>
                </a:schemeClr>
              </a:solidFill>
            </a:endParaRPr>
          </a:p>
          <a:p>
            <a:r>
              <a:rPr lang="en-US" sz="1800" b="1" dirty="0" smtClean="0">
                <a:solidFill>
                  <a:schemeClr val="tx1">
                    <a:lumMod val="75000"/>
                  </a:schemeClr>
                </a:solidFill>
              </a:rPr>
              <a:t>Control Activities:</a:t>
            </a:r>
          </a:p>
          <a:p>
            <a:pPr lvl="1"/>
            <a:r>
              <a:rPr lang="en-US" sz="1600" b="1" u="sng" dirty="0">
                <a:solidFill>
                  <a:schemeClr val="tx1">
                    <a:lumMod val="75000"/>
                  </a:schemeClr>
                </a:solidFill>
              </a:rPr>
              <a:t>Control Activities</a:t>
            </a:r>
            <a:r>
              <a:rPr lang="en-US" sz="1600" b="1" dirty="0">
                <a:solidFill>
                  <a:schemeClr val="tx1">
                    <a:lumMod val="75000"/>
                  </a:schemeClr>
                </a:solidFill>
              </a:rPr>
              <a:t> are the actions the governing body and management take to achieve their objectives and to respond to risks identified during the risk assessment process</a:t>
            </a:r>
            <a:r>
              <a:rPr lang="en-US" sz="1600" b="1" dirty="0" smtClean="0">
                <a:solidFill>
                  <a:schemeClr val="tx1">
                    <a:lumMod val="75000"/>
                  </a:schemeClr>
                </a:solidFill>
              </a:rPr>
              <a:t>.</a:t>
            </a:r>
          </a:p>
          <a:p>
            <a:pPr lvl="1"/>
            <a:r>
              <a:rPr lang="en-US" sz="1600" b="1" dirty="0" smtClean="0">
                <a:solidFill>
                  <a:schemeClr val="tx1">
                    <a:lumMod val="75000"/>
                  </a:schemeClr>
                </a:solidFill>
              </a:rPr>
              <a:t>Control </a:t>
            </a:r>
            <a:r>
              <a:rPr lang="en-US" sz="1600" b="1" dirty="0">
                <a:solidFill>
                  <a:schemeClr val="tx1">
                    <a:lumMod val="75000"/>
                  </a:schemeClr>
                </a:solidFill>
              </a:rPr>
              <a:t>activities generally consist of written policies and procedures to ensure that risks are reduced to an acceptable level</a:t>
            </a:r>
            <a:r>
              <a:rPr lang="en-US" sz="1600" b="1" dirty="0" smtClean="0">
                <a:solidFill>
                  <a:schemeClr val="tx1">
                    <a:lumMod val="75000"/>
                  </a:schemeClr>
                </a:solidFill>
              </a:rPr>
              <a:t>.</a:t>
            </a:r>
          </a:p>
          <a:p>
            <a:pPr lvl="1"/>
            <a:r>
              <a:rPr lang="en-US" sz="1600" b="1" dirty="0" smtClean="0">
                <a:solidFill>
                  <a:schemeClr val="tx1">
                    <a:lumMod val="75000"/>
                  </a:schemeClr>
                </a:solidFill>
              </a:rPr>
              <a:t>Examples </a:t>
            </a:r>
            <a:r>
              <a:rPr lang="en-US" sz="1600" b="1" dirty="0">
                <a:solidFill>
                  <a:schemeClr val="tx1">
                    <a:lumMod val="75000"/>
                  </a:schemeClr>
                </a:solidFill>
              </a:rPr>
              <a:t>would be, issuing </a:t>
            </a:r>
            <a:r>
              <a:rPr lang="en-US" sz="1600" b="1" dirty="0" err="1">
                <a:solidFill>
                  <a:schemeClr val="tx1">
                    <a:lumMod val="75000"/>
                  </a:schemeClr>
                </a:solidFill>
              </a:rPr>
              <a:t>prenumbered</a:t>
            </a:r>
            <a:r>
              <a:rPr lang="en-US" sz="1600" b="1" dirty="0">
                <a:solidFill>
                  <a:schemeClr val="tx1">
                    <a:lumMod val="75000"/>
                  </a:schemeClr>
                </a:solidFill>
              </a:rPr>
              <a:t> receipts and checks, reconciling the bank statement, controlling access to credit cards, managing gasoline inventory, locking cash in a safe at night, etc</a:t>
            </a:r>
            <a:r>
              <a:rPr lang="en-US" sz="1600" b="1" dirty="0" smtClean="0">
                <a:solidFill>
                  <a:schemeClr val="tx1">
                    <a:lumMod val="75000"/>
                  </a:schemeClr>
                </a:solidFill>
              </a:rPr>
              <a:t>.</a:t>
            </a:r>
          </a:p>
          <a:p>
            <a:pPr lvl="1"/>
            <a:r>
              <a:rPr lang="en-US" sz="1600" b="1" dirty="0" smtClean="0">
                <a:solidFill>
                  <a:schemeClr val="tx1">
                    <a:lumMod val="75000"/>
                  </a:schemeClr>
                </a:solidFill>
              </a:rPr>
              <a:t>Control </a:t>
            </a:r>
            <a:r>
              <a:rPr lang="en-US" sz="1600" b="1" dirty="0">
                <a:solidFill>
                  <a:schemeClr val="tx1">
                    <a:lumMod val="75000"/>
                  </a:schemeClr>
                </a:solidFill>
              </a:rPr>
              <a:t>activities are typically not complex or costly to implement.  They are mostly just common sense</a:t>
            </a:r>
            <a:r>
              <a:rPr lang="en-US" sz="1600" b="1" dirty="0" smtClean="0">
                <a:solidFill>
                  <a:schemeClr val="tx1">
                    <a:lumMod val="75000"/>
                  </a:schemeClr>
                </a:solidFill>
              </a:rPr>
              <a:t>.</a:t>
            </a:r>
          </a:p>
          <a:p>
            <a:pPr lvl="1"/>
            <a:r>
              <a:rPr lang="en-US" sz="1600" b="1" dirty="0" smtClean="0">
                <a:solidFill>
                  <a:schemeClr val="tx1">
                    <a:lumMod val="75000"/>
                  </a:schemeClr>
                </a:solidFill>
              </a:rPr>
              <a:t>Most </a:t>
            </a:r>
            <a:r>
              <a:rPr lang="en-US" sz="1600" b="1" dirty="0">
                <a:solidFill>
                  <a:schemeClr val="tx1">
                    <a:lumMod val="75000"/>
                  </a:schemeClr>
                </a:solidFill>
              </a:rPr>
              <a:t>of the internal control findings auditors write fall under the control activity area and most of these weaknesses are considered significant because potentially they could lead to fraud, waste, and abuse.</a:t>
            </a:r>
            <a:endParaRPr lang="en-US" sz="1600" b="1" dirty="0" smtClean="0">
              <a:solidFill>
                <a:schemeClr val="tx1">
                  <a:lumMod val="75000"/>
                </a:schemeClr>
              </a:solidFill>
            </a:endParaRPr>
          </a:p>
          <a:p>
            <a:pPr lvl="1"/>
            <a:endParaRPr lang="en-US" sz="1600" b="1" dirty="0" smtClean="0">
              <a:solidFill>
                <a:schemeClr val="tx1">
                  <a:lumMod val="75000"/>
                </a:schemeClr>
              </a:solidFill>
            </a:endParaRPr>
          </a:p>
          <a:p>
            <a:pPr marL="471487" lvl="1" indent="0">
              <a:buNone/>
            </a:pPr>
            <a:endParaRPr lang="en-US" sz="1600" b="1" dirty="0">
              <a:solidFill>
                <a:schemeClr val="tx1">
                  <a:lumMod val="75000"/>
                </a:schemeClr>
              </a:solidFill>
            </a:endParaRPr>
          </a:p>
        </p:txBody>
      </p:sp>
      <p:sp>
        <p:nvSpPr>
          <p:cNvPr id="4" name="Title 3"/>
          <p:cNvSpPr>
            <a:spLocks noGrp="1"/>
          </p:cNvSpPr>
          <p:nvPr>
            <p:ph type="title"/>
          </p:nvPr>
        </p:nvSpPr>
        <p:spPr>
          <a:xfrm>
            <a:off x="914400" y="457200"/>
            <a:ext cx="7391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52726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209800"/>
            <a:ext cx="7696200" cy="2057400"/>
          </a:xfrm>
        </p:spPr>
        <p:txBody>
          <a:bodyPr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altLang="en-US" sz="6000" b="1" dirty="0" smtClean="0">
                <a:ln/>
                <a:solidFill>
                  <a:srgbClr val="C00000"/>
                </a:solidFill>
              </a:rPr>
              <a:t>TAKING CONTROL</a:t>
            </a:r>
            <a:endParaRPr lang="en-US" altLang="en-US" sz="6000" b="1" dirty="0">
              <a:ln/>
              <a:solidFill>
                <a:srgbClr val="C00000"/>
              </a:solidFill>
            </a:endParaRPr>
          </a:p>
        </p:txBody>
      </p:sp>
      <p:sp>
        <p:nvSpPr>
          <p:cNvPr id="2" name="Subtitle 1"/>
          <p:cNvSpPr>
            <a:spLocks noGrp="1"/>
          </p:cNvSpPr>
          <p:nvPr>
            <p:ph type="subTitle"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7848600" cy="5257800"/>
          </a:xfrm>
        </p:spPr>
        <p:txBody>
          <a:bodyPr/>
          <a:lstStyle/>
          <a:p>
            <a:endParaRPr lang="en-US" sz="1800" b="1" dirty="0" smtClean="0">
              <a:solidFill>
                <a:schemeClr val="tx1">
                  <a:lumMod val="75000"/>
                </a:schemeClr>
              </a:solidFill>
            </a:endParaRPr>
          </a:p>
          <a:p>
            <a:endParaRPr lang="en-US" sz="1800" b="1" dirty="0" smtClean="0">
              <a:solidFill>
                <a:schemeClr val="tx1">
                  <a:lumMod val="75000"/>
                </a:schemeClr>
              </a:solidFill>
            </a:endParaRPr>
          </a:p>
          <a:p>
            <a:endParaRPr lang="en-US" sz="1800" b="1" dirty="0" smtClean="0">
              <a:solidFill>
                <a:schemeClr val="tx1">
                  <a:lumMod val="75000"/>
                </a:schemeClr>
              </a:solidFill>
            </a:endParaRPr>
          </a:p>
          <a:p>
            <a:r>
              <a:rPr lang="en-US" sz="1800" b="1" dirty="0" smtClean="0">
                <a:solidFill>
                  <a:schemeClr val="tx1">
                    <a:lumMod val="75000"/>
                  </a:schemeClr>
                </a:solidFill>
              </a:rPr>
              <a:t>Information and Communication:</a:t>
            </a:r>
          </a:p>
          <a:p>
            <a:pPr lvl="1"/>
            <a:r>
              <a:rPr lang="en-US" sz="1600" b="1" u="sng" dirty="0">
                <a:solidFill>
                  <a:schemeClr val="tx1">
                    <a:lumMod val="75000"/>
                  </a:schemeClr>
                </a:solidFill>
              </a:rPr>
              <a:t>Information and Communication</a:t>
            </a:r>
            <a:r>
              <a:rPr lang="en-US" sz="1600" b="1" dirty="0">
                <a:solidFill>
                  <a:schemeClr val="tx1">
                    <a:lumMod val="75000"/>
                  </a:schemeClr>
                </a:solidFill>
              </a:rPr>
              <a:t> deal with the ability of the government to produce and communicate accurate information</a:t>
            </a:r>
            <a:r>
              <a:rPr lang="en-US" sz="1600" b="1" dirty="0" smtClean="0">
                <a:solidFill>
                  <a:schemeClr val="tx1">
                    <a:lumMod val="75000"/>
                  </a:schemeClr>
                </a:solidFill>
              </a:rPr>
              <a:t>.</a:t>
            </a:r>
          </a:p>
          <a:p>
            <a:pPr lvl="1"/>
            <a:r>
              <a:rPr lang="en-US" sz="1600" b="1" dirty="0" smtClean="0">
                <a:solidFill>
                  <a:schemeClr val="tx1">
                    <a:lumMod val="75000"/>
                  </a:schemeClr>
                </a:solidFill>
              </a:rPr>
              <a:t>This </a:t>
            </a:r>
            <a:r>
              <a:rPr lang="en-US" sz="1600" b="1" dirty="0">
                <a:solidFill>
                  <a:schemeClr val="tx1">
                    <a:lumMod val="75000"/>
                  </a:schemeClr>
                </a:solidFill>
              </a:rPr>
              <a:t>just doesn’t happen by magic.  It is an intentional result of an interaction of the control environment, risk assessment, and control activities</a:t>
            </a:r>
            <a:r>
              <a:rPr lang="en-US" sz="1600" b="1" dirty="0" smtClean="0">
                <a:solidFill>
                  <a:schemeClr val="tx1">
                    <a:lumMod val="75000"/>
                  </a:schemeClr>
                </a:solidFill>
              </a:rPr>
              <a:t>.</a:t>
            </a:r>
          </a:p>
          <a:p>
            <a:pPr lvl="1"/>
            <a:r>
              <a:rPr lang="en-US" sz="1600" b="1" dirty="0" smtClean="0">
                <a:solidFill>
                  <a:schemeClr val="tx1">
                    <a:lumMod val="75000"/>
                  </a:schemeClr>
                </a:solidFill>
              </a:rPr>
              <a:t>For </a:t>
            </a:r>
            <a:r>
              <a:rPr lang="en-US" sz="1600" b="1" dirty="0">
                <a:solidFill>
                  <a:schemeClr val="tx1">
                    <a:lumMod val="75000"/>
                  </a:schemeClr>
                </a:solidFill>
              </a:rPr>
              <a:t>example, actions taken ensure the quality of a government’s financial statements.  Producing high quality financial statements in accordance with generally accepted accounting principles </a:t>
            </a:r>
            <a:r>
              <a:rPr lang="en-US" sz="1600" b="1" dirty="0" smtClean="0">
                <a:solidFill>
                  <a:schemeClr val="tx1">
                    <a:lumMod val="75000"/>
                  </a:schemeClr>
                </a:solidFill>
              </a:rPr>
              <a:t>(GAAP) requires </a:t>
            </a:r>
            <a:r>
              <a:rPr lang="en-US" sz="1600" b="1" dirty="0">
                <a:solidFill>
                  <a:schemeClr val="tx1">
                    <a:lumMod val="75000"/>
                  </a:schemeClr>
                </a:solidFill>
              </a:rPr>
              <a:t>training and </a:t>
            </a:r>
            <a:r>
              <a:rPr lang="en-US" sz="1600" b="1" dirty="0" smtClean="0">
                <a:solidFill>
                  <a:schemeClr val="tx1">
                    <a:lumMod val="75000"/>
                  </a:schemeClr>
                </a:solidFill>
              </a:rPr>
              <a:t>when possible, hiring </a:t>
            </a:r>
            <a:r>
              <a:rPr lang="en-US" sz="1600" b="1" dirty="0">
                <a:solidFill>
                  <a:schemeClr val="tx1">
                    <a:lumMod val="75000"/>
                  </a:schemeClr>
                </a:solidFill>
              </a:rPr>
              <a:t>employees that understand </a:t>
            </a:r>
            <a:r>
              <a:rPr lang="en-US" sz="1600" b="1" dirty="0" smtClean="0">
                <a:solidFill>
                  <a:schemeClr val="tx1">
                    <a:lumMod val="75000"/>
                  </a:schemeClr>
                </a:solidFill>
              </a:rPr>
              <a:t>GAAP.</a:t>
            </a:r>
          </a:p>
          <a:p>
            <a:pPr marL="471487" lvl="1" indent="0">
              <a:buNone/>
            </a:pPr>
            <a:endParaRPr lang="en-US" sz="1600" b="1" dirty="0" smtClean="0">
              <a:solidFill>
                <a:schemeClr val="tx1">
                  <a:lumMod val="75000"/>
                </a:schemeClr>
              </a:solidFill>
            </a:endParaRPr>
          </a:p>
          <a:p>
            <a:pPr lvl="1"/>
            <a:endParaRPr lang="en-US" sz="1600" b="1" dirty="0" smtClean="0">
              <a:solidFill>
                <a:schemeClr val="tx1">
                  <a:lumMod val="75000"/>
                </a:schemeClr>
              </a:solidFill>
            </a:endParaRPr>
          </a:p>
          <a:p>
            <a:pPr lvl="1"/>
            <a:endParaRPr lang="en-US" sz="1600" b="1" dirty="0">
              <a:solidFill>
                <a:schemeClr val="tx1">
                  <a:lumMod val="75000"/>
                </a:schemeClr>
              </a:solidFill>
            </a:endParaRPr>
          </a:p>
        </p:txBody>
      </p:sp>
      <p:sp>
        <p:nvSpPr>
          <p:cNvPr id="4" name="Title 3"/>
          <p:cNvSpPr>
            <a:spLocks noGrp="1"/>
          </p:cNvSpPr>
          <p:nvPr>
            <p:ph type="title"/>
          </p:nvPr>
        </p:nvSpPr>
        <p:spPr>
          <a:xfrm>
            <a:off x="1066800" y="533400"/>
            <a:ext cx="7391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3854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848600" cy="5334000"/>
          </a:xfrm>
        </p:spPr>
        <p:txBody>
          <a:bodyPr/>
          <a:lstStyle/>
          <a:p>
            <a:endParaRPr lang="en-US" sz="1800" b="1" dirty="0" smtClean="0">
              <a:solidFill>
                <a:schemeClr val="tx1">
                  <a:lumMod val="75000"/>
                </a:schemeClr>
              </a:solidFill>
            </a:endParaRPr>
          </a:p>
          <a:p>
            <a:endParaRPr lang="en-US" sz="1800" b="1" dirty="0">
              <a:solidFill>
                <a:schemeClr val="tx1">
                  <a:lumMod val="75000"/>
                </a:schemeClr>
              </a:solidFill>
            </a:endParaRPr>
          </a:p>
          <a:p>
            <a:r>
              <a:rPr lang="en-US" sz="1800" b="1" dirty="0" smtClean="0">
                <a:solidFill>
                  <a:schemeClr val="tx1">
                    <a:lumMod val="75000"/>
                  </a:schemeClr>
                </a:solidFill>
              </a:rPr>
              <a:t>Monitoring:</a:t>
            </a:r>
          </a:p>
          <a:p>
            <a:pPr lvl="1"/>
            <a:r>
              <a:rPr lang="en-US" sz="1600" b="1" u="sng" dirty="0">
                <a:solidFill>
                  <a:schemeClr val="tx1">
                    <a:lumMod val="75000"/>
                  </a:schemeClr>
                </a:solidFill>
              </a:rPr>
              <a:t>Monitoring</a:t>
            </a:r>
            <a:r>
              <a:rPr lang="en-US" sz="1600" b="1" dirty="0">
                <a:solidFill>
                  <a:schemeClr val="tx1">
                    <a:lumMod val="75000"/>
                  </a:schemeClr>
                </a:solidFill>
              </a:rPr>
              <a:t> is the activity management undertakes to assess the quality of the performance of internal controls over time</a:t>
            </a:r>
            <a:r>
              <a:rPr lang="en-US" sz="1600" b="1" dirty="0" smtClean="0">
                <a:solidFill>
                  <a:schemeClr val="tx1">
                    <a:lumMod val="75000"/>
                  </a:schemeClr>
                </a:solidFill>
              </a:rPr>
              <a:t>.</a:t>
            </a:r>
          </a:p>
          <a:p>
            <a:pPr lvl="1"/>
            <a:r>
              <a:rPr lang="en-US" sz="1600" b="1" dirty="0" smtClean="0">
                <a:solidFill>
                  <a:schemeClr val="tx1">
                    <a:lumMod val="75000"/>
                  </a:schemeClr>
                </a:solidFill>
              </a:rPr>
              <a:t>Monitoring </a:t>
            </a:r>
            <a:r>
              <a:rPr lang="en-US" sz="1600" b="1" dirty="0">
                <a:solidFill>
                  <a:schemeClr val="tx1">
                    <a:lumMod val="75000"/>
                  </a:schemeClr>
                </a:solidFill>
              </a:rPr>
              <a:t>also helps detect and promptly correct any weaknesses before they get out of control.  It is similar to looking for cracks in a dam before the dam bursts or checking the oil in a car</a:t>
            </a:r>
            <a:r>
              <a:rPr lang="en-US" sz="1600" b="1" dirty="0" smtClean="0">
                <a:solidFill>
                  <a:schemeClr val="tx1">
                    <a:lumMod val="75000"/>
                  </a:schemeClr>
                </a:solidFill>
              </a:rPr>
              <a:t>.</a:t>
            </a:r>
          </a:p>
          <a:p>
            <a:pPr lvl="1"/>
            <a:r>
              <a:rPr lang="en-US" sz="1600" b="1" dirty="0" smtClean="0">
                <a:solidFill>
                  <a:schemeClr val="tx1">
                    <a:lumMod val="75000"/>
                  </a:schemeClr>
                </a:solidFill>
              </a:rPr>
              <a:t>An </a:t>
            </a:r>
            <a:r>
              <a:rPr lang="en-US" sz="1600" b="1" dirty="0">
                <a:solidFill>
                  <a:schemeClr val="tx1">
                    <a:lumMod val="75000"/>
                  </a:schemeClr>
                </a:solidFill>
              </a:rPr>
              <a:t>example might be surprise cash counts or examining some purchases to be sure that all purchasing controls had been followed</a:t>
            </a:r>
            <a:r>
              <a:rPr lang="en-US" sz="1600" b="1" dirty="0" smtClean="0">
                <a:solidFill>
                  <a:schemeClr val="tx1">
                    <a:lumMod val="75000"/>
                  </a:schemeClr>
                </a:solidFill>
              </a:rPr>
              <a:t>.</a:t>
            </a:r>
          </a:p>
          <a:p>
            <a:pPr lvl="1"/>
            <a:r>
              <a:rPr lang="en-US" sz="1600" b="1" dirty="0" smtClean="0">
                <a:solidFill>
                  <a:schemeClr val="tx1">
                    <a:lumMod val="75000"/>
                  </a:schemeClr>
                </a:solidFill>
              </a:rPr>
              <a:t>The </a:t>
            </a:r>
            <a:r>
              <a:rPr lang="en-US" sz="1600" b="1" dirty="0">
                <a:solidFill>
                  <a:schemeClr val="tx1">
                    <a:lumMod val="75000"/>
                  </a:schemeClr>
                </a:solidFill>
              </a:rPr>
              <a:t>reality is, internal controls can be properly designed, implemented, documented, and communicated, but if they are not monitored, over time they will eventually deteriorate and cease to be effective</a:t>
            </a:r>
            <a:r>
              <a:rPr lang="en-US" sz="1600" b="1" dirty="0" smtClean="0">
                <a:solidFill>
                  <a:schemeClr val="tx1">
                    <a:lumMod val="75000"/>
                  </a:schemeClr>
                </a:solidFill>
              </a:rPr>
              <a:t>.</a:t>
            </a:r>
          </a:p>
          <a:p>
            <a:pPr lvl="1"/>
            <a:r>
              <a:rPr lang="en-US" sz="1600" b="1" dirty="0" smtClean="0">
                <a:solidFill>
                  <a:schemeClr val="tx1">
                    <a:lumMod val="75000"/>
                  </a:schemeClr>
                </a:solidFill>
              </a:rPr>
              <a:t>Sometimes </a:t>
            </a:r>
            <a:r>
              <a:rPr lang="en-US" sz="1600" b="1" dirty="0">
                <a:solidFill>
                  <a:schemeClr val="tx1">
                    <a:lumMod val="75000"/>
                  </a:schemeClr>
                </a:solidFill>
              </a:rPr>
              <a:t>management overrides internal controls.  Whenever management overrides internal controls, it is a bold announcement to employees that the internal controls are unimportant</a:t>
            </a:r>
            <a:r>
              <a:rPr lang="en-US" sz="1600" b="1" dirty="0" smtClean="0">
                <a:solidFill>
                  <a:schemeClr val="tx1">
                    <a:lumMod val="75000"/>
                  </a:schemeClr>
                </a:solidFill>
              </a:rPr>
              <a:t>.</a:t>
            </a:r>
          </a:p>
          <a:p>
            <a:pPr lvl="1"/>
            <a:r>
              <a:rPr lang="en-US" sz="1600" b="1" dirty="0" smtClean="0">
                <a:solidFill>
                  <a:schemeClr val="tx1">
                    <a:lumMod val="75000"/>
                  </a:schemeClr>
                </a:solidFill>
              </a:rPr>
              <a:t>If </a:t>
            </a:r>
            <a:r>
              <a:rPr lang="en-US" sz="1600" b="1" dirty="0">
                <a:solidFill>
                  <a:schemeClr val="tx1">
                    <a:lumMod val="75000"/>
                  </a:schemeClr>
                </a:solidFill>
              </a:rPr>
              <a:t>the boss doesn’t do it why should I?  This is only one example of why internal controls deteriorate over time.</a:t>
            </a:r>
          </a:p>
          <a:p>
            <a:pPr lvl="1"/>
            <a:endParaRPr lang="en-US" sz="1600" b="1" dirty="0" smtClean="0">
              <a:solidFill>
                <a:schemeClr val="tx1">
                  <a:lumMod val="75000"/>
                </a:schemeClr>
              </a:solidFill>
            </a:endParaRPr>
          </a:p>
          <a:p>
            <a:pPr lvl="1"/>
            <a:endParaRPr lang="en-US" sz="1600" b="1" dirty="0" smtClean="0">
              <a:solidFill>
                <a:schemeClr val="tx1">
                  <a:lumMod val="75000"/>
                </a:schemeClr>
              </a:solidFill>
            </a:endParaRPr>
          </a:p>
          <a:p>
            <a:pPr lvl="1"/>
            <a:endParaRPr lang="en-US" sz="1600" b="1" dirty="0">
              <a:solidFill>
                <a:schemeClr val="tx1">
                  <a:lumMod val="75000"/>
                </a:schemeClr>
              </a:solidFill>
            </a:endParaRPr>
          </a:p>
        </p:txBody>
      </p:sp>
      <p:sp>
        <p:nvSpPr>
          <p:cNvPr id="4" name="Title 3"/>
          <p:cNvSpPr>
            <a:spLocks noGrp="1"/>
          </p:cNvSpPr>
          <p:nvPr>
            <p:ph type="title"/>
          </p:nvPr>
        </p:nvSpPr>
        <p:spPr>
          <a:xfrm>
            <a:off x="1143000" y="533400"/>
            <a:ext cx="7391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551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35764"/>
            <a:ext cx="7848600" cy="5465036"/>
          </a:xfrm>
        </p:spPr>
        <p:txBody>
          <a:bodyPr/>
          <a:lstStyle/>
          <a:p>
            <a:endParaRPr lang="en-US" sz="2400" dirty="0" smtClean="0">
              <a:solidFill>
                <a:schemeClr val="tx1">
                  <a:lumMod val="75000"/>
                </a:schemeClr>
              </a:solidFill>
            </a:endParaRPr>
          </a:p>
          <a:p>
            <a:endParaRPr lang="en-US" sz="2400" dirty="0">
              <a:solidFill>
                <a:schemeClr val="tx1">
                  <a:lumMod val="75000"/>
                </a:schemeClr>
              </a:solidFill>
            </a:endParaRPr>
          </a:p>
          <a:p>
            <a:endParaRPr lang="en-US" sz="2400" dirty="0" smtClean="0">
              <a:solidFill>
                <a:schemeClr val="tx1">
                  <a:lumMod val="75000"/>
                </a:schemeClr>
              </a:solidFill>
            </a:endParaRPr>
          </a:p>
          <a:p>
            <a:r>
              <a:rPr lang="en-US" sz="2400" dirty="0" smtClean="0">
                <a:solidFill>
                  <a:schemeClr val="tx1">
                    <a:lumMod val="75000"/>
                  </a:schemeClr>
                </a:solidFill>
              </a:rPr>
              <a:t>Another Way to Look At Internal Controls:</a:t>
            </a:r>
          </a:p>
          <a:p>
            <a:pPr lvl="1"/>
            <a:r>
              <a:rPr lang="en-US" sz="1800" dirty="0">
                <a:solidFill>
                  <a:schemeClr val="tx1">
                    <a:lumMod val="75000"/>
                  </a:schemeClr>
                </a:solidFill>
              </a:rPr>
              <a:t>Government managers spend a lot of time and effort trying to make sure that things go right  with their governments.  Sometimes they spend almost as much time reacting and trying to fix the problems that arise when things go wrong</a:t>
            </a:r>
            <a:r>
              <a:rPr lang="en-US" sz="1800" dirty="0" smtClean="0">
                <a:solidFill>
                  <a:schemeClr val="tx1">
                    <a:lumMod val="75000"/>
                  </a:schemeClr>
                </a:solidFill>
              </a:rPr>
              <a:t>.</a:t>
            </a:r>
          </a:p>
          <a:p>
            <a:pPr lvl="1"/>
            <a:r>
              <a:rPr lang="en-US" sz="1800" dirty="0" smtClean="0">
                <a:solidFill>
                  <a:schemeClr val="tx1">
                    <a:lumMod val="75000"/>
                  </a:schemeClr>
                </a:solidFill>
              </a:rPr>
              <a:t>Internal </a:t>
            </a:r>
            <a:r>
              <a:rPr lang="en-US" sz="1800" dirty="0">
                <a:solidFill>
                  <a:schemeClr val="tx1">
                    <a:lumMod val="75000"/>
                  </a:schemeClr>
                </a:solidFill>
              </a:rPr>
              <a:t>controls are a means of ensuring that governments meet their  stated objectives</a:t>
            </a:r>
            <a:r>
              <a:rPr lang="en-US" sz="1800" dirty="0" smtClean="0">
                <a:solidFill>
                  <a:schemeClr val="tx1">
                    <a:lumMod val="75000"/>
                  </a:schemeClr>
                </a:solidFill>
              </a:rPr>
              <a:t>.</a:t>
            </a:r>
          </a:p>
          <a:p>
            <a:pPr lvl="1"/>
            <a:r>
              <a:rPr lang="en-US" sz="1800" b="1" dirty="0" smtClean="0">
                <a:solidFill>
                  <a:srgbClr val="C00000"/>
                </a:solidFill>
              </a:rPr>
              <a:t>In </a:t>
            </a:r>
            <a:r>
              <a:rPr lang="en-US" sz="1800" b="1" dirty="0">
                <a:solidFill>
                  <a:srgbClr val="C00000"/>
                </a:solidFill>
              </a:rPr>
              <a:t>other words, internal controls are a simple way to make things go right and to prevent things from going wrong. These controls should be designed to work even when no one is watching</a:t>
            </a:r>
            <a:r>
              <a:rPr lang="en-US" sz="1800" b="1" dirty="0" smtClean="0">
                <a:solidFill>
                  <a:srgbClr val="C00000"/>
                </a:solidFill>
              </a:rPr>
              <a:t>.</a:t>
            </a:r>
          </a:p>
          <a:p>
            <a:pPr marL="457200" lvl="1" indent="0">
              <a:buNone/>
            </a:pPr>
            <a:endParaRPr lang="en-US" sz="1800" dirty="0" smtClean="0">
              <a:solidFill>
                <a:schemeClr val="tx1">
                  <a:lumMod val="75000"/>
                </a:schemeClr>
              </a:solidFill>
            </a:endParaRPr>
          </a:p>
          <a:p>
            <a:pPr marL="0" indent="0">
              <a:buNone/>
            </a:pPr>
            <a:endParaRPr lang="en-US" sz="2400" dirty="0" smtClean="0">
              <a:solidFill>
                <a:schemeClr val="tx1">
                  <a:lumMod val="75000"/>
                </a:schemeClr>
              </a:solidFill>
            </a:endParaRPr>
          </a:p>
          <a:p>
            <a:endParaRPr lang="en-US" sz="2400" dirty="0" smtClean="0">
              <a:solidFill>
                <a:schemeClr val="tx1">
                  <a:lumMod val="75000"/>
                </a:schemeClr>
              </a:solidFill>
            </a:endParaRPr>
          </a:p>
          <a:p>
            <a:pPr lvl="1"/>
            <a:endParaRPr lang="en-US" sz="2000" dirty="0" smtClean="0">
              <a:solidFill>
                <a:schemeClr val="tx1">
                  <a:lumMod val="75000"/>
                </a:schemeClr>
              </a:solidFill>
            </a:endParaRPr>
          </a:p>
          <a:p>
            <a:pPr lvl="1"/>
            <a:endParaRPr lang="en-US" sz="2000" dirty="0" smtClean="0">
              <a:solidFill>
                <a:schemeClr val="tx1">
                  <a:lumMod val="75000"/>
                </a:schemeClr>
              </a:solidFill>
            </a:endParaRPr>
          </a:p>
          <a:p>
            <a:pPr lvl="1"/>
            <a:endParaRPr lang="en-US" sz="2000" dirty="0">
              <a:solidFill>
                <a:schemeClr val="tx1">
                  <a:lumMod val="75000"/>
                </a:schemeClr>
              </a:solidFill>
            </a:endParaRPr>
          </a:p>
        </p:txBody>
      </p:sp>
      <p:sp>
        <p:nvSpPr>
          <p:cNvPr id="4" name="Title 3"/>
          <p:cNvSpPr>
            <a:spLocks noGrp="1"/>
          </p:cNvSpPr>
          <p:nvPr>
            <p:ph type="title"/>
          </p:nvPr>
        </p:nvSpPr>
        <p:spPr>
          <a:xfrm>
            <a:off x="914400" y="485335"/>
            <a:ext cx="7391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0896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35764"/>
            <a:ext cx="7848600" cy="5465036"/>
          </a:xfrm>
        </p:spPr>
        <p:txBody>
          <a:bodyPr/>
          <a:lstStyle/>
          <a:p>
            <a:endParaRPr lang="en-US" sz="2400" dirty="0" smtClean="0"/>
          </a:p>
          <a:p>
            <a:endParaRPr lang="en-US" sz="2400" dirty="0"/>
          </a:p>
          <a:p>
            <a:endParaRPr lang="en-US" sz="2400" dirty="0" smtClean="0"/>
          </a:p>
          <a:p>
            <a:r>
              <a:rPr lang="en-US" sz="2400" dirty="0" smtClean="0"/>
              <a:t>Another Way to Look At Internal Controls (cont’d):</a:t>
            </a:r>
          </a:p>
          <a:p>
            <a:pPr lvl="1"/>
            <a:r>
              <a:rPr lang="en-US" sz="1800" dirty="0" smtClean="0">
                <a:solidFill>
                  <a:schemeClr val="tx1">
                    <a:lumMod val="75000"/>
                  </a:schemeClr>
                </a:solidFill>
              </a:rPr>
              <a:t>Government </a:t>
            </a:r>
            <a:r>
              <a:rPr lang="en-US" sz="1800" dirty="0">
                <a:solidFill>
                  <a:schemeClr val="tx1">
                    <a:lumMod val="75000"/>
                  </a:schemeClr>
                </a:solidFill>
              </a:rPr>
              <a:t>managers cannot watch or be hands on with regard to every transaction that occurs within a government operation. There are too many moving parts, too many transactions, too many different people involved</a:t>
            </a:r>
            <a:r>
              <a:rPr lang="en-US" sz="1800" dirty="0" smtClean="0">
                <a:solidFill>
                  <a:schemeClr val="tx1">
                    <a:lumMod val="75000"/>
                  </a:schemeClr>
                </a:solidFill>
              </a:rPr>
              <a:t>.</a:t>
            </a:r>
          </a:p>
          <a:p>
            <a:pPr lvl="1"/>
            <a:r>
              <a:rPr lang="en-US" sz="1800" dirty="0" smtClean="0">
                <a:solidFill>
                  <a:schemeClr val="tx1">
                    <a:lumMod val="75000"/>
                  </a:schemeClr>
                </a:solidFill>
              </a:rPr>
              <a:t>This </a:t>
            </a:r>
            <a:r>
              <a:rPr lang="en-US" sz="1800" dirty="0">
                <a:solidFill>
                  <a:schemeClr val="tx1">
                    <a:lumMod val="75000"/>
                  </a:schemeClr>
                </a:solidFill>
              </a:rPr>
              <a:t>is where internal controls are the most valuable.  They help ensure that even though the “cats away” transactions and events are managed in accordance with management’s directions and policies</a:t>
            </a:r>
            <a:r>
              <a:rPr lang="en-US" sz="1800" dirty="0" smtClean="0">
                <a:solidFill>
                  <a:schemeClr val="tx1">
                    <a:lumMod val="75000"/>
                  </a:schemeClr>
                </a:solidFill>
              </a:rPr>
              <a:t>.</a:t>
            </a:r>
          </a:p>
          <a:p>
            <a:pPr lvl="1"/>
            <a:r>
              <a:rPr lang="en-US" sz="1800" b="1" dirty="0" smtClean="0">
                <a:solidFill>
                  <a:srgbClr val="C00000"/>
                </a:solidFill>
              </a:rPr>
              <a:t>Most </a:t>
            </a:r>
            <a:r>
              <a:rPr lang="en-US" sz="1800" b="1" dirty="0">
                <a:solidFill>
                  <a:srgbClr val="C00000"/>
                </a:solidFill>
              </a:rPr>
              <a:t>government problems that get published as audit findings are the direct result of the absence or failure of some type of internal control.</a:t>
            </a:r>
          </a:p>
          <a:p>
            <a:pPr marL="457200" lvl="1" indent="0">
              <a:buNone/>
            </a:pPr>
            <a:endParaRPr lang="en-US" sz="1800" dirty="0" smtClean="0"/>
          </a:p>
          <a:p>
            <a:pPr marL="0" indent="0">
              <a:buNone/>
            </a:pPr>
            <a:endParaRPr lang="en-US" sz="2400" dirty="0" smtClean="0"/>
          </a:p>
          <a:p>
            <a:endParaRPr lang="en-US" sz="2400" dirty="0" smtClean="0"/>
          </a:p>
          <a:p>
            <a:pPr lvl="1"/>
            <a:endParaRPr lang="en-US" sz="2000" dirty="0" smtClean="0"/>
          </a:p>
          <a:p>
            <a:pPr lvl="1"/>
            <a:endParaRPr lang="en-US" sz="2000" dirty="0" smtClean="0"/>
          </a:p>
          <a:p>
            <a:pPr lvl="1"/>
            <a:endParaRPr lang="en-US" sz="2000" dirty="0"/>
          </a:p>
        </p:txBody>
      </p:sp>
      <p:sp>
        <p:nvSpPr>
          <p:cNvPr id="4" name="Title 3"/>
          <p:cNvSpPr>
            <a:spLocks noGrp="1"/>
          </p:cNvSpPr>
          <p:nvPr>
            <p:ph type="title"/>
          </p:nvPr>
        </p:nvSpPr>
        <p:spPr>
          <a:xfrm>
            <a:off x="914400" y="478564"/>
            <a:ext cx="7391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931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35764"/>
            <a:ext cx="7848600" cy="5465036"/>
          </a:xfrm>
        </p:spPr>
        <p:txBody>
          <a:bodyPr/>
          <a:lstStyle/>
          <a:p>
            <a:endParaRPr lang="en-US" sz="2400" dirty="0" smtClean="0"/>
          </a:p>
          <a:p>
            <a:endParaRPr lang="en-US" sz="2400" dirty="0"/>
          </a:p>
          <a:p>
            <a:endParaRPr lang="en-US" sz="2400" dirty="0" smtClean="0"/>
          </a:p>
          <a:p>
            <a:r>
              <a:rPr lang="en-US" sz="3200" dirty="0" smtClean="0"/>
              <a:t>Internal Controls are mainly about fraud?</a:t>
            </a:r>
          </a:p>
          <a:p>
            <a:pPr lvl="1"/>
            <a:r>
              <a:rPr lang="en-US" sz="3200" dirty="0" smtClean="0"/>
              <a:t>True?</a:t>
            </a:r>
          </a:p>
          <a:p>
            <a:pPr lvl="1"/>
            <a:r>
              <a:rPr lang="en-US" sz="3200" dirty="0" smtClean="0"/>
              <a:t>False?</a:t>
            </a:r>
          </a:p>
          <a:p>
            <a:pPr marL="0" indent="0">
              <a:buNone/>
            </a:pPr>
            <a:endParaRPr lang="en-US" sz="2400" dirty="0" smtClean="0"/>
          </a:p>
          <a:p>
            <a:endParaRPr lang="en-US" sz="2400" dirty="0" smtClean="0"/>
          </a:p>
          <a:p>
            <a:pPr lvl="1"/>
            <a:endParaRPr lang="en-US" sz="2000" dirty="0" smtClean="0"/>
          </a:p>
          <a:p>
            <a:pPr lvl="1"/>
            <a:endParaRPr lang="en-US" sz="2000" dirty="0" smtClean="0"/>
          </a:p>
          <a:p>
            <a:pPr lvl="1"/>
            <a:endParaRPr lang="en-US" sz="2000" dirty="0"/>
          </a:p>
        </p:txBody>
      </p:sp>
      <p:sp>
        <p:nvSpPr>
          <p:cNvPr id="4" name="Title 3"/>
          <p:cNvSpPr>
            <a:spLocks noGrp="1"/>
          </p:cNvSpPr>
          <p:nvPr>
            <p:ph type="title"/>
          </p:nvPr>
        </p:nvSpPr>
        <p:spPr>
          <a:xfrm>
            <a:off x="914400" y="478564"/>
            <a:ext cx="7391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Big Misconception!!</a:t>
            </a:r>
            <a:endParaRPr lang="en-US" b="1" dirty="0">
              <a:ln w="11430"/>
              <a:solidFill>
                <a:srgbClr val="C00000"/>
              </a:solidFill>
              <a:effectLst>
                <a:outerShdw blurRad="50800" dist="39000" dir="5460000" algn="tl">
                  <a:srgbClr val="000000">
                    <a:alpha val="38000"/>
                  </a:srgbClr>
                </a:outerShdw>
              </a:effectLst>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863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n w="0"/>
                <a:solidFill>
                  <a:schemeClr val="tx1"/>
                </a:solidFill>
                <a:effectLst>
                  <a:outerShdw blurRad="38100" dist="19050" dir="2700000" algn="tl" rotWithShape="0">
                    <a:schemeClr val="dk1">
                      <a:alpha val="40000"/>
                    </a:schemeClr>
                  </a:outerShdw>
                </a:effectLst>
              </a:rPr>
              <a:t>Sources:</a:t>
            </a:r>
          </a:p>
          <a:p>
            <a:pPr lvl="1"/>
            <a:r>
              <a:rPr lang="en-US" dirty="0" err="1" smtClean="0">
                <a:ln w="0"/>
                <a:solidFill>
                  <a:schemeClr val="tx1"/>
                </a:solidFill>
                <a:effectLst>
                  <a:outerShdw blurRad="38100" dist="19050" dir="2700000" algn="tl" rotWithShape="0">
                    <a:schemeClr val="dk1">
                      <a:alpha val="40000"/>
                    </a:schemeClr>
                  </a:outerShdw>
                </a:effectLst>
              </a:rPr>
              <a:t>COSO</a:t>
            </a:r>
            <a:r>
              <a:rPr lang="en-US" dirty="0" smtClean="0">
                <a:ln w="0"/>
                <a:solidFill>
                  <a:schemeClr val="tx1"/>
                </a:solidFill>
                <a:effectLst>
                  <a:outerShdw blurRad="38100" dist="19050" dir="2700000" algn="tl" rotWithShape="0">
                    <a:schemeClr val="dk1">
                      <a:alpha val="40000"/>
                    </a:schemeClr>
                  </a:outerShdw>
                </a:effectLst>
              </a:rPr>
              <a:t> Model</a:t>
            </a:r>
          </a:p>
          <a:p>
            <a:pPr lvl="1"/>
            <a:r>
              <a:rPr lang="en-US" dirty="0" smtClean="0">
                <a:ln w="0"/>
                <a:solidFill>
                  <a:schemeClr val="tx1"/>
                </a:solidFill>
                <a:effectLst>
                  <a:outerShdw blurRad="38100" dist="19050" dir="2700000" algn="tl" rotWithShape="0">
                    <a:schemeClr val="dk1">
                      <a:alpha val="40000"/>
                    </a:schemeClr>
                  </a:outerShdw>
                </a:effectLst>
              </a:rPr>
              <a:t>GAO </a:t>
            </a:r>
            <a:r>
              <a:rPr lang="en-US" dirty="0" err="1" smtClean="0">
                <a:ln w="0"/>
                <a:solidFill>
                  <a:schemeClr val="tx1"/>
                </a:solidFill>
                <a:effectLst>
                  <a:outerShdw blurRad="38100" dist="19050" dir="2700000" algn="tl" rotWithShape="0">
                    <a:schemeClr val="dk1">
                      <a:alpha val="40000"/>
                    </a:schemeClr>
                  </a:outerShdw>
                </a:effectLst>
              </a:rPr>
              <a:t>Greenbook</a:t>
            </a:r>
            <a:endParaRPr lang="en-US" dirty="0" smtClean="0">
              <a:ln w="0"/>
              <a:solidFill>
                <a:schemeClr val="tx1"/>
              </a:solidFill>
              <a:effectLst>
                <a:outerShdw blurRad="38100" dist="19050" dir="2700000" algn="tl" rotWithShape="0">
                  <a:schemeClr val="dk1">
                    <a:alpha val="40000"/>
                  </a:schemeClr>
                </a:outerShdw>
              </a:effectLst>
            </a:endParaRPr>
          </a:p>
          <a:p>
            <a:pPr lvl="1"/>
            <a:endParaRPr lang="en-US" dirty="0">
              <a:ln w="0"/>
              <a:solidFill>
                <a:schemeClr val="tx1"/>
              </a:solidFill>
              <a:effectLst>
                <a:outerShdw blurRad="38100" dist="19050" dir="2700000" algn="tl" rotWithShape="0">
                  <a:schemeClr val="dk1">
                    <a:alpha val="40000"/>
                  </a:schemeClr>
                </a:outerShdw>
              </a:effectLst>
            </a:endParaRPr>
          </a:p>
          <a:p>
            <a:pPr lvl="1"/>
            <a:r>
              <a:rPr lang="en-US" dirty="0" smtClean="0">
                <a:ln w="0"/>
                <a:solidFill>
                  <a:schemeClr val="tx1"/>
                </a:solidFill>
                <a:effectLst>
                  <a:outerShdw blurRad="38100" dist="19050" dir="2700000" algn="tl" rotWithShape="0">
                    <a:schemeClr val="dk1">
                      <a:alpha val="40000"/>
                    </a:schemeClr>
                  </a:outerShdw>
                </a:effectLst>
              </a:rPr>
              <a:t>These documents are not a detailed guide to internal controls, or a template of controls that can be adopted.  They simply set forth principles to be followed.</a:t>
            </a:r>
          </a:p>
          <a:p>
            <a:pPr lvl="1"/>
            <a:endParaRPr lang="en-US" dirty="0" smtClean="0">
              <a:ln w="0"/>
              <a:solidFill>
                <a:schemeClr val="tx1"/>
              </a:solidFill>
              <a:effectLst>
                <a:outerShdw blurRad="38100" dist="19050" dir="2700000" algn="tl" rotWithShape="0">
                  <a:schemeClr val="dk1">
                    <a:alpha val="40000"/>
                  </a:schemeClr>
                </a:outerShdw>
              </a:effectLst>
            </a:endParaRPr>
          </a:p>
          <a:p>
            <a:pPr marL="457200" lvl="1" indent="0">
              <a:buNone/>
            </a:pPr>
            <a:endParaRPr lang="en-US" dirty="0">
              <a:ln w="0"/>
              <a:solidFill>
                <a:schemeClr val="tx1"/>
              </a:solidFill>
              <a:effectLst>
                <a:outerShdw blurRad="38100" dist="19050" dir="2700000" algn="tl" rotWithShape="0">
                  <a:schemeClr val="dk1">
                    <a:alpha val="40000"/>
                  </a:schemeClr>
                </a:outerShdw>
              </a:effectLst>
            </a:endParaRPr>
          </a:p>
        </p:txBody>
      </p:sp>
      <p:sp>
        <p:nvSpPr>
          <p:cNvPr id="4" name="Title 3"/>
          <p:cNvSpPr>
            <a:spLocks noGrp="1"/>
          </p:cNvSpPr>
          <p:nvPr>
            <p:ph type="title"/>
          </p:nvPr>
        </p:nvSpPr>
        <p:spPr>
          <a:xfrm>
            <a:off x="457200" y="30480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3243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8580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685800" y="1219200"/>
            <a:ext cx="7848600" cy="5181600"/>
          </a:xfrm>
        </p:spPr>
        <p:txBody>
          <a:bodyPr/>
          <a:lstStyle/>
          <a:p>
            <a:pPr algn="just"/>
            <a:endParaRPr lang="en-US" sz="1600" b="1" u="sng" dirty="0" smtClean="0"/>
          </a:p>
          <a:p>
            <a:pPr algn="just"/>
            <a:endParaRPr lang="en-US" sz="1600" b="1" u="sng" dirty="0"/>
          </a:p>
          <a:p>
            <a:pPr algn="just"/>
            <a:r>
              <a:rPr lang="en-US" sz="1600" b="1" u="sng" dirty="0" smtClean="0">
                <a:solidFill>
                  <a:srgbClr val="C00000"/>
                </a:solidFill>
              </a:rPr>
              <a:t>FINDING 15.01</a:t>
            </a:r>
            <a:r>
              <a:rPr lang="en-US" sz="1600" b="1" dirty="0">
                <a:solidFill>
                  <a:srgbClr val="C00000"/>
                </a:solidFill>
              </a:rPr>
              <a:t>	DUTIES    WERE   NOT   SEGREGATED   ADEQUATELY IN THE OFFICE OF </a:t>
            </a:r>
            <a:r>
              <a:rPr lang="en-US" sz="1600" b="1" dirty="0" smtClean="0">
                <a:solidFill>
                  <a:srgbClr val="C00000"/>
                </a:solidFill>
              </a:rPr>
              <a:t>   ______________????</a:t>
            </a:r>
            <a:r>
              <a:rPr lang="en-US" sz="1600" b="1" dirty="0">
                <a:solidFill>
                  <a:srgbClr val="C00000"/>
                </a:solidFill>
              </a:rPr>
              <a:t> </a:t>
            </a:r>
          </a:p>
          <a:p>
            <a:pPr algn="just"/>
            <a:r>
              <a:rPr lang="en-US" sz="1600" b="1" dirty="0" smtClean="0"/>
              <a:t>(</a:t>
            </a:r>
            <a:r>
              <a:rPr lang="en-US" sz="1600" b="1" dirty="0"/>
              <a:t>Internal Control – Significant Deficiency Under </a:t>
            </a:r>
            <a:r>
              <a:rPr lang="en-US" sz="1600" b="1" i="1" dirty="0"/>
              <a:t>Government Auditing Standards</a:t>
            </a:r>
            <a:r>
              <a:rPr lang="en-US" sz="1600" b="1" dirty="0"/>
              <a:t>) 		</a:t>
            </a:r>
          </a:p>
          <a:p>
            <a:pPr algn="just"/>
            <a:r>
              <a:rPr lang="en-US" sz="1600" b="1" dirty="0" smtClean="0"/>
              <a:t>Duties </a:t>
            </a:r>
            <a:r>
              <a:rPr lang="en-US" sz="1600" b="1" dirty="0"/>
              <a:t>were not segregated adequately among </a:t>
            </a:r>
            <a:r>
              <a:rPr lang="en-US" sz="1600" b="1" dirty="0" smtClean="0"/>
              <a:t>employees </a:t>
            </a:r>
            <a:r>
              <a:rPr lang="en-US" sz="1600" b="1" dirty="0"/>
              <a:t>of the </a:t>
            </a:r>
            <a:r>
              <a:rPr lang="en-US" sz="1600" b="1" dirty="0" smtClean="0"/>
              <a:t>Office </a:t>
            </a:r>
            <a:r>
              <a:rPr lang="en-US" sz="1600" b="1" dirty="0"/>
              <a:t>of </a:t>
            </a:r>
            <a:r>
              <a:rPr lang="en-US" sz="1600" b="1" dirty="0" smtClean="0"/>
              <a:t>________________. Employees </a:t>
            </a:r>
            <a:r>
              <a:rPr lang="en-US" sz="1600" b="1" dirty="0"/>
              <a:t>responsible for maintaining the accounting records </a:t>
            </a:r>
            <a:r>
              <a:rPr lang="en-US" sz="1600" b="1" dirty="0" smtClean="0"/>
              <a:t>were </a:t>
            </a:r>
            <a:r>
              <a:rPr lang="en-US" sz="1600" b="1" dirty="0"/>
              <a:t>also involved in receipting, depositing, </a:t>
            </a:r>
            <a:r>
              <a:rPr lang="en-US" sz="1600" b="1" dirty="0" smtClean="0"/>
              <a:t>disbursing, and reconciling </a:t>
            </a:r>
            <a:r>
              <a:rPr lang="en-US" sz="1600" b="1" dirty="0"/>
              <a:t>funds. </a:t>
            </a:r>
            <a:r>
              <a:rPr lang="en-US" sz="1600" b="1" dirty="0" smtClean="0"/>
              <a:t>This </a:t>
            </a:r>
            <a:r>
              <a:rPr lang="en-US" sz="1600" b="1" dirty="0"/>
              <a:t>lack of segregation of duties </a:t>
            </a:r>
            <a:r>
              <a:rPr lang="en-US" sz="1600" b="1" dirty="0" smtClean="0"/>
              <a:t>is considered </a:t>
            </a:r>
            <a:r>
              <a:rPr lang="en-US" sz="1600" b="1" dirty="0"/>
              <a:t>a significant deficiency in internal controls that increases the risk of unauthorized transactions</a:t>
            </a:r>
            <a:r>
              <a:rPr lang="en-US" sz="1600" b="1" dirty="0" smtClean="0"/>
              <a:t>.  Management is responsible for designing and implementing Internal </a:t>
            </a:r>
            <a:r>
              <a:rPr lang="en-US" sz="1600" b="1" dirty="0"/>
              <a:t>controls </a:t>
            </a:r>
            <a:r>
              <a:rPr lang="en-US" sz="1600" b="1" dirty="0" smtClean="0"/>
              <a:t>to </a:t>
            </a:r>
            <a:r>
              <a:rPr lang="en-US" sz="1600" b="1" dirty="0"/>
              <a:t>provide reasonable assurance of </a:t>
            </a:r>
            <a:r>
              <a:rPr lang="en-US" sz="1600" b="1" dirty="0" smtClean="0"/>
              <a:t>the reliability of </a:t>
            </a:r>
            <a:r>
              <a:rPr lang="en-US" sz="1600" b="1" dirty="0"/>
              <a:t>financial reporting and </a:t>
            </a:r>
            <a:r>
              <a:rPr lang="en-US" sz="1600" b="1" dirty="0" smtClean="0"/>
              <a:t>the effectiveness </a:t>
            </a:r>
            <a:r>
              <a:rPr lang="en-US" sz="1600" b="1" dirty="0"/>
              <a:t>and efficiency of </a:t>
            </a:r>
            <a:r>
              <a:rPr lang="en-US" sz="1600" b="1" dirty="0" smtClean="0"/>
              <a:t>office operations</a:t>
            </a:r>
            <a:r>
              <a:rPr lang="en-US" sz="1600" b="1" dirty="0"/>
              <a:t>.</a:t>
            </a:r>
          </a:p>
          <a:p>
            <a:pPr algn="just"/>
            <a:r>
              <a:rPr lang="en-US" sz="1600" b="1" u="sng" dirty="0"/>
              <a:t>RECOMMENDATION</a:t>
            </a:r>
          </a:p>
          <a:p>
            <a:pPr algn="just"/>
            <a:r>
              <a:rPr lang="en-US" sz="1600" b="1" dirty="0"/>
              <a:t>Duties can be adequately segregated in an office of two or more employees</a:t>
            </a:r>
            <a:r>
              <a:rPr lang="en-US" sz="1600" b="1" dirty="0" smtClean="0"/>
              <a:t>. The ___________ </a:t>
            </a:r>
            <a:r>
              <a:rPr lang="en-US" sz="1600" b="1" dirty="0"/>
              <a:t>should segregate duties to the extent possible using available resources</a:t>
            </a:r>
            <a:r>
              <a:rPr lang="en-US" sz="1600" b="1" dirty="0" smtClean="0"/>
              <a:t>.  </a:t>
            </a:r>
            <a:endParaRPr lang="en-US" sz="1400" b="1" dirty="0"/>
          </a:p>
          <a:p>
            <a:endParaRPr lang="en-US" sz="3600" b="1" dirty="0"/>
          </a:p>
        </p:txBody>
      </p:sp>
    </p:spTree>
    <p:extLst>
      <p:ext uri="{BB962C8B-B14F-4D97-AF65-F5344CB8AC3E}">
        <p14:creationId xmlns:p14="http://schemas.microsoft.com/office/powerpoint/2010/main" val="228759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Segregation of Duties</a:t>
            </a:r>
          </a:p>
          <a:p>
            <a:endParaRPr lang="en-US" dirty="0"/>
          </a:p>
          <a:p>
            <a:r>
              <a:rPr lang="en-US" dirty="0" smtClean="0"/>
              <a:t>Two People</a:t>
            </a:r>
          </a:p>
          <a:p>
            <a:endParaRPr lang="en-US" dirty="0"/>
          </a:p>
          <a:p>
            <a:r>
              <a:rPr lang="en-US" dirty="0" smtClean="0"/>
              <a:t>Checklists</a:t>
            </a:r>
          </a:p>
          <a:p>
            <a:endParaRPr lang="en-US" dirty="0"/>
          </a:p>
          <a:p>
            <a:r>
              <a:rPr lang="en-US" dirty="0">
                <a:hlinkClick r:id="rId2"/>
              </a:rPr>
              <a:t>http://comptroller.tn.gov/la</a:t>
            </a:r>
            <a:r>
              <a:rPr lang="en-US" dirty="0" smtClean="0">
                <a:hlinkClick r:id="rId2"/>
              </a:rPr>
              <a:t>/</a:t>
            </a:r>
            <a:endParaRPr lang="en-US" dirty="0" smtClean="0"/>
          </a:p>
          <a:p>
            <a:pPr marL="0" indent="0">
              <a:buNone/>
            </a:pPr>
            <a:endParaRPr lang="en-US" dirty="0"/>
          </a:p>
        </p:txBody>
      </p:sp>
      <p:sp>
        <p:nvSpPr>
          <p:cNvPr id="4" name="Title 1"/>
          <p:cNvSpPr>
            <a:spLocks noGrp="1"/>
          </p:cNvSpPr>
          <p:nvPr>
            <p:ph type="title"/>
          </p:nvPr>
        </p:nvSpPr>
        <p:spPr>
          <a:xfrm>
            <a:off x="457200" y="38100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rPr>
              <a:t>Internal Controls</a:t>
            </a:r>
            <a:endParaRPr lang="en-US"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8488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533400"/>
            <a:ext cx="6248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Internal Controls</a:t>
            </a:r>
            <a:endParaRPr lang="en-US"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
        <p:nvSpPr>
          <p:cNvPr id="5" name="Content Placeholder 4"/>
          <p:cNvSpPr>
            <a:spLocks noGrp="1"/>
          </p:cNvSpPr>
          <p:nvPr>
            <p:ph idx="1"/>
          </p:nvPr>
        </p:nvSpPr>
        <p:spPr/>
        <p:txBody>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Importance of Internal Controls:</a:t>
            </a:r>
          </a:p>
          <a:p>
            <a:pPr lvl="1"/>
            <a:r>
              <a:rPr lang="en-US" dirty="0" smtClean="0">
                <a:latin typeface="Arial" pitchFamily="34" charset="0"/>
                <a:cs typeface="Arial" pitchFamily="34" charset="0"/>
              </a:rPr>
              <a:t>There are three categories of people.</a:t>
            </a:r>
          </a:p>
          <a:p>
            <a:pPr lvl="2"/>
            <a:r>
              <a:rPr lang="en-US" dirty="0" smtClean="0">
                <a:latin typeface="Arial" pitchFamily="34" charset="0"/>
                <a:cs typeface="Arial" pitchFamily="34" charset="0"/>
              </a:rPr>
              <a:t>20% who given the opportunity will steal.</a:t>
            </a:r>
          </a:p>
          <a:p>
            <a:pPr lvl="2"/>
            <a:r>
              <a:rPr lang="en-US" dirty="0" smtClean="0">
                <a:latin typeface="Arial" pitchFamily="34" charset="0"/>
                <a:cs typeface="Arial" pitchFamily="34" charset="0"/>
              </a:rPr>
              <a:t>20% who would never steal.</a:t>
            </a:r>
          </a:p>
          <a:p>
            <a:pPr lvl="2"/>
            <a:r>
              <a:rPr lang="en-US" dirty="0" smtClean="0">
                <a:latin typeface="Arial" pitchFamily="34" charset="0"/>
                <a:cs typeface="Arial" pitchFamily="34" charset="0"/>
              </a:rPr>
              <a:t>60% who would steal given the opportunity, motivation, and rationalization.</a:t>
            </a:r>
          </a:p>
          <a:p>
            <a:pPr lvl="1"/>
            <a:r>
              <a:rPr lang="en-US" dirty="0" smtClean="0">
                <a:latin typeface="Arial" pitchFamily="34" charset="0"/>
                <a:cs typeface="Arial" pitchFamily="34" charset="0"/>
              </a:rPr>
              <a:t>80% percent chance that someone who works for you would steal.</a:t>
            </a:r>
          </a:p>
          <a:p>
            <a:pPr marL="457200" lvl="1" indent="0">
              <a:buNone/>
            </a:pPr>
            <a:endParaRPr lang="en-US" dirty="0" smtClean="0">
              <a:latin typeface="Arial" pitchFamily="34" charset="0"/>
              <a:cs typeface="Arial" pitchFamily="34" charset="0"/>
            </a:endParaRPr>
          </a:p>
          <a:p>
            <a:pPr lvl="1">
              <a:buNone/>
            </a:pPr>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7239000" y="6629400"/>
            <a:ext cx="1905000" cy="228600"/>
          </a:xfrm>
          <a:prstGeom prst="rect">
            <a:avLst/>
          </a:prstGeom>
        </p:spPr>
        <p:txBody>
          <a:bodyPr/>
          <a:lstStyle/>
          <a:p>
            <a:fld id="{F8D10307-3AC9-43B0-B306-7479A47AC131}"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848600" cy="5257800"/>
          </a:xfrm>
          <a:noFill/>
        </p:spPr>
        <p:txBody>
          <a:bodyPr/>
          <a:lstStyle/>
          <a:p>
            <a:endParaRPr lang="en-US" dirty="0" smtClean="0"/>
          </a:p>
          <a:p>
            <a:endParaRPr lang="en-US" dirty="0" smtClean="0"/>
          </a:p>
          <a:p>
            <a:r>
              <a:rPr lang="en-US" dirty="0" smtClean="0"/>
              <a:t>Cash Shortages 6/30/15:</a:t>
            </a:r>
          </a:p>
          <a:p>
            <a:pPr marL="0" indent="0">
              <a:buNone/>
            </a:pPr>
            <a:r>
              <a:rPr lang="en-US" dirty="0" smtClean="0"/>
              <a:t>        all County Offices		           $793,399</a:t>
            </a:r>
          </a:p>
          <a:p>
            <a:pPr marL="57150" indent="0">
              <a:buNone/>
            </a:pPr>
            <a:r>
              <a:rPr lang="en-US" dirty="0"/>
              <a:t> </a:t>
            </a:r>
            <a:r>
              <a:rPr lang="en-US" dirty="0" smtClean="0"/>
              <a:t>      all City Offices	                 $1,154,633</a:t>
            </a:r>
          </a:p>
          <a:p>
            <a:pPr marL="628650" indent="-571500"/>
            <a:r>
              <a:rPr lang="en-US" dirty="0" smtClean="0"/>
              <a:t>New Shortages since</a:t>
            </a:r>
          </a:p>
          <a:p>
            <a:pPr marL="57150" indent="0">
              <a:buNone/>
            </a:pPr>
            <a:r>
              <a:rPr lang="en-US" dirty="0"/>
              <a:t>	</a:t>
            </a:r>
            <a:r>
              <a:rPr lang="en-US" dirty="0" smtClean="0"/>
              <a:t>2008 - County	                 $4,011,176</a:t>
            </a:r>
          </a:p>
          <a:p>
            <a:pPr marL="514350" indent="-457200"/>
            <a:endParaRPr lang="en-US" dirty="0" smtClean="0"/>
          </a:p>
          <a:p>
            <a:pPr marL="514350" indent="-457200"/>
            <a:r>
              <a:rPr lang="en-US" dirty="0" smtClean="0"/>
              <a:t>My Stories</a:t>
            </a:r>
          </a:p>
          <a:p>
            <a:pPr marL="514350" indent="-457200"/>
            <a:r>
              <a:rPr lang="en-US" dirty="0" smtClean="0"/>
              <a:t>Email from Nigeria??</a:t>
            </a:r>
            <a:endParaRPr lang="en-US" dirty="0"/>
          </a:p>
        </p:txBody>
      </p:sp>
      <p:sp>
        <p:nvSpPr>
          <p:cNvPr id="4" name="Title 3"/>
          <p:cNvSpPr>
            <a:spLocks noGrp="1"/>
          </p:cNvSpPr>
          <p:nvPr>
            <p:ph type="title"/>
          </p:nvPr>
        </p:nvSpPr>
        <p:spPr>
          <a:xfrm>
            <a:off x="914400" y="457200"/>
            <a:ext cx="73914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C00000"/>
                </a:solidFill>
                <a:effectLst>
                  <a:outerShdw blurRad="50800" dist="39000" dir="5460000" algn="tl">
                    <a:srgbClr val="000000">
                      <a:alpha val="38000"/>
                    </a:srgbClr>
                  </a:outerShdw>
                </a:effectLst>
                <a:latin typeface="Arial" pitchFamily="34" charset="0"/>
                <a:cs typeface="Arial" pitchFamily="34" charset="0"/>
              </a:rPr>
              <a:t>Cash shortages</a:t>
            </a:r>
            <a:endParaRPr lang="en-US" b="1" dirty="0">
              <a:ln w="11430"/>
              <a:solidFill>
                <a:srgbClr val="C00000"/>
              </a:soli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311247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106362"/>
          </a:xfrm>
        </p:spPr>
        <p:txBody>
          <a:bodyPr>
            <a:normAutofit fontScale="90000"/>
          </a:bodyPr>
          <a:lstStyle/>
          <a:p>
            <a:endParaRPr lang="en-US" dirty="0">
              <a:latin typeface="Arial" pitchFamily="34" charset="0"/>
              <a:cs typeface="Arial" pitchFamily="34" charset="0"/>
            </a:endParaRPr>
          </a:p>
        </p:txBody>
      </p:sp>
      <p:sp>
        <p:nvSpPr>
          <p:cNvPr id="5" name="Content Placeholder 4"/>
          <p:cNvSpPr>
            <a:spLocks noGrp="1"/>
          </p:cNvSpPr>
          <p:nvPr>
            <p:ph idx="1"/>
          </p:nvPr>
        </p:nvSpPr>
        <p:spPr>
          <a:xfrm>
            <a:off x="228600" y="-112541"/>
            <a:ext cx="8763000" cy="68580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endParaRPr lang="en-US" sz="1800" b="1" dirty="0" smtClean="0">
              <a:ln/>
              <a:solidFill>
                <a:srgbClr val="C00000"/>
              </a:solidFill>
              <a:latin typeface="Arial" pitchFamily="34" charset="0"/>
              <a:cs typeface="Arial" pitchFamily="34" charset="0"/>
            </a:endParaRPr>
          </a:p>
          <a:p>
            <a:pPr lvl="1">
              <a:buNone/>
            </a:pPr>
            <a:endParaRPr lang="en-US" b="1" dirty="0" smtClean="0">
              <a:ln/>
              <a:solidFill>
                <a:srgbClr val="C00000"/>
              </a:solidFill>
              <a:latin typeface="Arial" pitchFamily="34" charset="0"/>
              <a:cs typeface="Arial" pitchFamily="34" charset="0"/>
            </a:endParaRPr>
          </a:p>
          <a:p>
            <a:pPr algn="ctr">
              <a:buFont typeface="Wingdings" pitchFamily="2" charset="2"/>
              <a:buNone/>
            </a:pPr>
            <a:r>
              <a:rPr lang="en-US" b="1" i="1" dirty="0" smtClean="0">
                <a:ln/>
                <a:solidFill>
                  <a:srgbClr val="C00000"/>
                </a:solidFill>
                <a:latin typeface="Palatino Linotype" pitchFamily="18" charset="0"/>
              </a:rPr>
              <a:t>                           </a:t>
            </a:r>
            <a:r>
              <a:rPr lang="en-US" sz="3200" b="1" i="1" dirty="0" smtClean="0">
                <a:ln/>
                <a:solidFill>
                  <a:srgbClr val="C00000"/>
                </a:solidFill>
                <a:latin typeface="Palatino Linotype" pitchFamily="18" charset="0"/>
              </a:rPr>
              <a:t>TAKING CONTROL</a:t>
            </a:r>
            <a:endParaRPr lang="en-US" b="1" i="1" dirty="0" smtClean="0">
              <a:ln/>
              <a:solidFill>
                <a:srgbClr val="C00000"/>
              </a:solidFill>
              <a:latin typeface="Palatino Linotype" pitchFamily="18" charset="0"/>
            </a:endParaRPr>
          </a:p>
          <a:p>
            <a:pPr algn="ctr">
              <a:buFont typeface="Wingdings" pitchFamily="2" charset="2"/>
              <a:buNone/>
            </a:pPr>
            <a:endParaRPr lang="en-US" sz="1800" b="1" i="1" dirty="0">
              <a:ln/>
              <a:solidFill>
                <a:srgbClr val="C00000"/>
              </a:solidFill>
              <a:latin typeface="Palatino Linotype" pitchFamily="18" charset="0"/>
            </a:endParaRPr>
          </a:p>
          <a:p>
            <a:pPr algn="ctr">
              <a:buFont typeface="Wingdings" pitchFamily="2" charset="2"/>
              <a:buNone/>
            </a:pPr>
            <a:endParaRPr lang="en-US" sz="1800" b="1" i="1" dirty="0" smtClean="0">
              <a:ln/>
              <a:solidFill>
                <a:srgbClr val="C00000"/>
              </a:solidFill>
              <a:latin typeface="Palatino Linotype" pitchFamily="18" charset="0"/>
            </a:endParaRPr>
          </a:p>
          <a:p>
            <a:pPr algn="ctr">
              <a:buFont typeface="Wingdings" pitchFamily="2" charset="2"/>
              <a:buNone/>
            </a:pPr>
            <a:endParaRPr lang="en-US" sz="1800" b="1" i="1" dirty="0">
              <a:ln/>
              <a:solidFill>
                <a:srgbClr val="C00000"/>
              </a:solidFill>
              <a:latin typeface="Palatino Linotype" pitchFamily="18" charset="0"/>
            </a:endParaRPr>
          </a:p>
          <a:p>
            <a:pPr algn="ctr">
              <a:buFont typeface="Wingdings" pitchFamily="2" charset="2"/>
              <a:buNone/>
            </a:pPr>
            <a:r>
              <a:rPr lang="en-US" sz="1800" b="1" i="1" dirty="0" smtClean="0">
                <a:ln/>
                <a:solidFill>
                  <a:srgbClr val="C00000"/>
                </a:solidFill>
                <a:latin typeface="Palatino Linotype" pitchFamily="18" charset="0"/>
              </a:rPr>
              <a:t>                                                </a:t>
            </a:r>
            <a:r>
              <a:rPr lang="en-US" sz="2400" b="1" i="1" dirty="0" smtClean="0">
                <a:ln/>
                <a:solidFill>
                  <a:schemeClr val="accent4">
                    <a:lumMod val="90000"/>
                    <a:lumOff val="10000"/>
                  </a:schemeClr>
                </a:solidFill>
                <a:latin typeface="Palatino Linotype" pitchFamily="18" charset="0"/>
              </a:rPr>
              <a:t>Jerry E. Durham, CPA, CGFM, </a:t>
            </a:r>
            <a:r>
              <a:rPr lang="en-US" sz="2400" b="1" i="1" dirty="0" err="1" smtClean="0">
                <a:ln/>
                <a:solidFill>
                  <a:schemeClr val="accent4">
                    <a:lumMod val="90000"/>
                    <a:lumOff val="10000"/>
                  </a:schemeClr>
                </a:solidFill>
                <a:latin typeface="Palatino Linotype" pitchFamily="18" charset="0"/>
              </a:rPr>
              <a:t>CFE</a:t>
            </a:r>
            <a:endParaRPr lang="en-US" sz="2400" b="1" i="1" dirty="0" smtClean="0">
              <a:ln/>
              <a:solidFill>
                <a:schemeClr val="accent4">
                  <a:lumMod val="90000"/>
                  <a:lumOff val="10000"/>
                </a:schemeClr>
              </a:solidFill>
              <a:latin typeface="Palatino Linotype" pitchFamily="18" charset="0"/>
            </a:endParaRPr>
          </a:p>
          <a:p>
            <a:pPr algn="ctr">
              <a:buFont typeface="Wingdings" pitchFamily="2" charset="2"/>
              <a:buNone/>
            </a:pPr>
            <a:r>
              <a:rPr lang="en-US" sz="2400" b="1" i="1" dirty="0" smtClean="0">
                <a:ln/>
                <a:solidFill>
                  <a:schemeClr val="accent4">
                    <a:lumMod val="90000"/>
                    <a:lumOff val="10000"/>
                  </a:schemeClr>
                </a:solidFill>
                <a:latin typeface="Palatino Linotype" pitchFamily="18" charset="0"/>
              </a:rPr>
              <a:t>                              Assistant Director</a:t>
            </a:r>
          </a:p>
          <a:p>
            <a:pPr algn="ctr">
              <a:buFont typeface="Wingdings" pitchFamily="2" charset="2"/>
              <a:buNone/>
            </a:pPr>
            <a:r>
              <a:rPr lang="en-US" sz="2400" b="1" i="1" dirty="0" smtClean="0">
                <a:ln/>
                <a:solidFill>
                  <a:schemeClr val="accent4">
                    <a:lumMod val="90000"/>
                    <a:lumOff val="10000"/>
                  </a:schemeClr>
                </a:solidFill>
                <a:latin typeface="Palatino Linotype" pitchFamily="18" charset="0"/>
              </a:rPr>
              <a:t>                                                   Division of Local Government Audit</a:t>
            </a:r>
          </a:p>
          <a:p>
            <a:pPr algn="ctr">
              <a:buFont typeface="Wingdings" pitchFamily="2" charset="2"/>
              <a:buNone/>
            </a:pPr>
            <a:r>
              <a:rPr lang="en-US" sz="2400" b="1" i="1" dirty="0" smtClean="0">
                <a:ln/>
                <a:solidFill>
                  <a:schemeClr val="accent4">
                    <a:lumMod val="90000"/>
                    <a:lumOff val="10000"/>
                  </a:schemeClr>
                </a:solidFill>
                <a:latin typeface="Palatino Linotype" pitchFamily="18" charset="0"/>
              </a:rPr>
              <a:t>                   615.401.7951</a:t>
            </a:r>
          </a:p>
          <a:p>
            <a:pPr algn="ctr">
              <a:buFont typeface="Wingdings" pitchFamily="2" charset="2"/>
              <a:buNone/>
            </a:pPr>
            <a:r>
              <a:rPr lang="en-US" sz="2400" b="1" i="1" dirty="0" smtClean="0">
                <a:ln/>
                <a:solidFill>
                  <a:schemeClr val="accent4">
                    <a:lumMod val="90000"/>
                    <a:lumOff val="10000"/>
                  </a:schemeClr>
                </a:solidFill>
                <a:latin typeface="Palatino Linotype" pitchFamily="18" charset="0"/>
              </a:rPr>
              <a:t>                                          Jerry.Durham@cot.tn.gov</a:t>
            </a:r>
            <a:endParaRPr lang="en-US" sz="2400" b="1" i="1" dirty="0">
              <a:ln/>
              <a:solidFill>
                <a:schemeClr val="accent4">
                  <a:lumMod val="90000"/>
                  <a:lumOff val="10000"/>
                </a:schemeClr>
              </a:solidFill>
              <a:latin typeface="Palatino Linotype" pitchFamily="18" charset="0"/>
            </a:endParaRPr>
          </a:p>
          <a:p>
            <a:pPr algn="ctr">
              <a:buFont typeface="Wingdings" pitchFamily="2" charset="2"/>
              <a:buNone/>
            </a:pPr>
            <a:endParaRPr lang="en-US" sz="2000" b="1" i="1" dirty="0" smtClean="0">
              <a:ln/>
              <a:solidFill>
                <a:schemeClr val="accent4">
                  <a:lumMod val="90000"/>
                  <a:lumOff val="10000"/>
                </a:schemeClr>
              </a:solidFill>
              <a:latin typeface="Palatino Linotype" pitchFamily="18" charset="0"/>
            </a:endParaRPr>
          </a:p>
          <a:p>
            <a:pPr algn="ctr">
              <a:buFont typeface="Wingdings" pitchFamily="2" charset="2"/>
              <a:buNone/>
            </a:pPr>
            <a:r>
              <a:rPr lang="en-US" sz="2000" b="1" i="1" dirty="0" smtClean="0">
                <a:ln/>
                <a:solidFill>
                  <a:srgbClr val="C00000"/>
                </a:solidFill>
                <a:latin typeface="Palatino Linotype" pitchFamily="18" charset="0"/>
              </a:rPr>
              <a:t>The Opinions expressed during this presentation were my own.  They do not necessarily represent the views of the Comptroller, his representatives, or the Department of Audit.</a:t>
            </a:r>
          </a:p>
          <a:p>
            <a:pPr lvl="1"/>
            <a:endParaRPr lang="en-US" b="1" dirty="0" smtClean="0">
              <a:ln/>
              <a:solidFill>
                <a:srgbClr val="C00000"/>
              </a:solidFill>
              <a:latin typeface="Arial" pitchFamily="34" charset="0"/>
              <a:cs typeface="Arial" pitchFamily="34" charset="0"/>
            </a:endParaRPr>
          </a:p>
          <a:p>
            <a:pPr lvl="1"/>
            <a:endParaRPr lang="en-US" b="1" dirty="0" smtClean="0">
              <a:ln/>
              <a:solidFill>
                <a:srgbClr val="C00000"/>
              </a:solidFill>
              <a:latin typeface="Arial" pitchFamily="34" charset="0"/>
              <a:cs typeface="Arial" pitchFamily="34" charset="0"/>
            </a:endParaRPr>
          </a:p>
        </p:txBody>
      </p:sp>
      <p:sp>
        <p:nvSpPr>
          <p:cNvPr id="6" name="Slide Number Placeholder 5"/>
          <p:cNvSpPr>
            <a:spLocks noGrp="1"/>
          </p:cNvSpPr>
          <p:nvPr>
            <p:ph type="sldNum" sz="quarter" idx="4294967295"/>
          </p:nvPr>
        </p:nvSpPr>
        <p:spPr>
          <a:xfrm>
            <a:off x="7239000" y="6629400"/>
            <a:ext cx="1905000" cy="228600"/>
          </a:xfrm>
          <a:prstGeom prst="rect">
            <a:avLst/>
          </a:prstGeom>
        </p:spPr>
        <p:txBody>
          <a:bodyPr/>
          <a:lstStyle/>
          <a:p>
            <a:fld id="{F8D10307-3AC9-43B0-B306-7479A47AC131}" type="slidenum">
              <a:rPr lang="en-US" smtClean="0"/>
              <a:pPr/>
              <a:t>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6259"/>
            <a:ext cx="28416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41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solidFill>
                  <a:srgbClr val="C00000"/>
                </a:solidFill>
              </a:rPr>
              <a:t>Factors Involved in Fraud</a:t>
            </a:r>
            <a:endParaRPr lang="en-US" b="1" dirty="0">
              <a:ln/>
              <a:solidFill>
                <a:srgbClr val="C00000"/>
              </a:solidFill>
            </a:endParaRPr>
          </a:p>
        </p:txBody>
      </p:sp>
      <p:pic>
        <p:nvPicPr>
          <p:cNvPr id="4" name="Content Placeholder 3"/>
          <p:cNvPicPr>
            <a:picLocks noGrp="1" noChangeAspect="1"/>
          </p:cNvPicPr>
          <p:nvPr>
            <p:ph idx="1"/>
          </p:nvPr>
        </p:nvPicPr>
        <p:blipFill>
          <a:blip r:embed="rId2"/>
          <a:stretch>
            <a:fillRect/>
          </a:stretch>
        </p:blipFill>
        <p:spPr>
          <a:xfrm>
            <a:off x="1828800" y="2209800"/>
            <a:ext cx="4648200" cy="3886200"/>
          </a:xfrm>
          <a:prstGeom prst="rect">
            <a:avLst/>
          </a:prstGeom>
        </p:spPr>
      </p:pic>
      <p:sp>
        <p:nvSpPr>
          <p:cNvPr id="3" name="Rectangle 2"/>
          <p:cNvSpPr/>
          <p:nvPr/>
        </p:nvSpPr>
        <p:spPr bwMode="auto">
          <a:xfrm>
            <a:off x="3352800" y="4754881"/>
            <a:ext cx="45719" cy="45719"/>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7681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06" y="457200"/>
            <a:ext cx="7472365" cy="1219200"/>
          </a:xfrm>
          <a:prstGeom prst="rect">
            <a:avLst/>
          </a:prstGeom>
          <a:noFill/>
        </p:spPr>
        <p:txBody>
          <a:bodyPr>
            <a:noAutofit/>
          </a:bodyPr>
          <a:lstStyle/>
          <a:p>
            <a:pPr algn="ctr"/>
            <a:r>
              <a:rPr lang="en-US" sz="4000" dirty="0" smtClean="0">
                <a:cs typeface="Adobe Garamond Pro Sb"/>
              </a:rPr>
              <a:t>An Independent Perspective</a:t>
            </a:r>
            <a:endParaRPr lang="en-US" sz="4000" dirty="0">
              <a:cs typeface="Adobe Garamond Pro Sb"/>
            </a:endParaRPr>
          </a:p>
        </p:txBody>
      </p:sp>
      <p:sp>
        <p:nvSpPr>
          <p:cNvPr id="7" name="Slide Number Placeholder 2"/>
          <p:cNvSpPr>
            <a:spLocks noGrp="1"/>
          </p:cNvSpPr>
          <p:nvPr>
            <p:ph type="sldNum" sz="quarter" idx="4294967295"/>
          </p:nvPr>
        </p:nvSpPr>
        <p:spPr>
          <a:xfrm>
            <a:off x="8686801" y="6356350"/>
            <a:ext cx="457200" cy="365125"/>
          </a:xfrm>
        </p:spPr>
        <p:txBody>
          <a:bodyPr/>
          <a:lstStyle/>
          <a:p>
            <a:pPr algn="ctr"/>
            <a:fld id="{67C7D47D-A4A0-5243-B325-E0B5B446B580}" type="slidenum">
              <a:rPr lang="en-US" sz="1400" smtClean="0">
                <a:solidFill>
                  <a:schemeClr val="bg1"/>
                </a:solidFill>
                <a:latin typeface="Zurich Blk BT Black"/>
                <a:cs typeface="Zurich Blk BT Black"/>
              </a:rPr>
              <a:pPr algn="ctr"/>
              <a:t>31</a:t>
            </a:fld>
            <a:endParaRPr lang="en-US" sz="1600" dirty="0">
              <a:solidFill>
                <a:schemeClr val="bg1"/>
              </a:solidFill>
              <a:latin typeface="Zurich Blk BT Black"/>
              <a:cs typeface="Zurich Blk BT Black"/>
            </a:endParaRPr>
          </a:p>
        </p:txBody>
      </p:sp>
      <p:pic>
        <p:nvPicPr>
          <p:cNvPr id="4" name="Content Placeholder 3" descr="Slide Art 39.jpg"/>
          <p:cNvPicPr>
            <a:picLocks noGrp="1" noChangeAspect="1"/>
          </p:cNvPicPr>
          <p:nvPr>
            <p:ph idx="1"/>
          </p:nvPr>
        </p:nvPicPr>
        <p:blipFill rotWithShape="1">
          <a:blip r:embed="rId4">
            <a:extLst>
              <a:ext uri="{28A0092B-C50C-407E-A947-70E740481C1C}">
                <a14:useLocalDpi xmlns:a14="http://schemas.microsoft.com/office/drawing/2010/main" val="0"/>
              </a:ext>
            </a:extLst>
          </a:blip>
          <a:srcRect t="26922" b="24245"/>
          <a:stretch/>
        </p:blipFill>
        <p:spPr>
          <a:xfrm>
            <a:off x="1246387" y="1930941"/>
            <a:ext cx="6705601" cy="3965847"/>
          </a:xfrm>
        </p:spPr>
      </p:pic>
    </p:spTree>
    <p:custDataLst>
      <p:tags r:id="rId1"/>
    </p:custDataLst>
    <p:extLst>
      <p:ext uri="{BB962C8B-B14F-4D97-AF65-F5344CB8AC3E}">
        <p14:creationId xmlns:p14="http://schemas.microsoft.com/office/powerpoint/2010/main" val="3472845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rPr>
              <a:t>Trust</a:t>
            </a:r>
            <a:endParaRPr lang="en-US" b="1" dirty="0">
              <a:ln/>
            </a:endParaRPr>
          </a:p>
        </p:txBody>
      </p:sp>
      <p:sp>
        <p:nvSpPr>
          <p:cNvPr id="3" name="Content Placeholder 2"/>
          <p:cNvSpPr>
            <a:spLocks noGrp="1"/>
          </p:cNvSpPr>
          <p:nvPr>
            <p:ph idx="1"/>
          </p:nvPr>
        </p:nvSpPr>
        <p:spPr>
          <a:noFill/>
        </p:spPr>
        <p:txBody>
          <a:bodyPr/>
          <a:lstStyle/>
          <a:p>
            <a:pPr algn="just"/>
            <a:endParaRPr lang="en-US" dirty="0" smtClean="0">
              <a:solidFill>
                <a:schemeClr val="accent6">
                  <a:lumMod val="75000"/>
                </a:schemeClr>
              </a:solidFill>
            </a:endParaRPr>
          </a:p>
          <a:p>
            <a:pPr algn="just"/>
            <a:r>
              <a:rPr lang="en-US" dirty="0" smtClean="0">
                <a:solidFill>
                  <a:schemeClr val="accent6">
                    <a:lumMod val="75000"/>
                  </a:schemeClr>
                </a:solidFill>
              </a:rPr>
              <a:t>Do people have more or less trust in government today than 20 years ago?</a:t>
            </a:r>
          </a:p>
          <a:p>
            <a:pPr algn="just"/>
            <a:endParaRPr lang="en-US" dirty="0">
              <a:solidFill>
                <a:schemeClr val="accent6">
                  <a:lumMod val="75000"/>
                </a:schemeClr>
              </a:solidFill>
            </a:endParaRPr>
          </a:p>
          <a:p>
            <a:pPr algn="just"/>
            <a:r>
              <a:rPr lang="en-US" dirty="0" smtClean="0">
                <a:solidFill>
                  <a:schemeClr val="accent6">
                    <a:lumMod val="75000"/>
                  </a:schemeClr>
                </a:solidFill>
              </a:rPr>
              <a:t>Charlie Brown????</a:t>
            </a:r>
          </a:p>
          <a:p>
            <a:pPr algn="just"/>
            <a:endParaRPr lang="en-US" dirty="0" smtClean="0">
              <a:solidFill>
                <a:schemeClr val="accent6">
                  <a:lumMod val="75000"/>
                </a:schemeClr>
              </a:solidFill>
            </a:endParaRPr>
          </a:p>
          <a:p>
            <a:pPr marL="0" indent="0" algn="just">
              <a:buNone/>
            </a:pPr>
            <a:endParaRPr lang="en-US" dirty="0">
              <a:solidFill>
                <a:schemeClr val="accent6">
                  <a:lumMod val="75000"/>
                </a:schemeClr>
              </a:solidFill>
            </a:endParaRPr>
          </a:p>
        </p:txBody>
      </p:sp>
    </p:spTree>
    <p:extLst>
      <p:ext uri="{BB962C8B-B14F-4D97-AF65-F5344CB8AC3E}">
        <p14:creationId xmlns:p14="http://schemas.microsoft.com/office/powerpoint/2010/main" val="132281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solidFill>
                  <a:srgbClr val="C00000"/>
                </a:solidFill>
                <a:latin typeface="Arial" pitchFamily="34" charset="0"/>
                <a:cs typeface="Arial" pitchFamily="34" charset="0"/>
              </a:rPr>
              <a:t>Internal Controls</a:t>
            </a:r>
            <a:endParaRPr lang="en-US" b="1" dirty="0">
              <a:ln/>
              <a:solidFill>
                <a:srgbClr val="C00000"/>
              </a:solidFill>
              <a:latin typeface="Arial" pitchFamily="34" charset="0"/>
              <a:cs typeface="Arial" pitchFamily="34" charset="0"/>
            </a:endParaRPr>
          </a:p>
        </p:txBody>
      </p:sp>
      <p:sp>
        <p:nvSpPr>
          <p:cNvPr id="5" name="Content Placeholder 4"/>
          <p:cNvSpPr>
            <a:spLocks noGrp="1"/>
          </p:cNvSpPr>
          <p:nvPr>
            <p:ph idx="1"/>
          </p:nvPr>
        </p:nvSpPr>
        <p:spPr>
          <a:xfrm>
            <a:off x="457200" y="1600200"/>
            <a:ext cx="7467600" cy="5257800"/>
          </a:xfrm>
        </p:spPr>
        <p:txBody>
          <a:bodyPr>
            <a:normAutofit/>
          </a:bodyPr>
          <a:lstStyle/>
          <a:p>
            <a:pPr algn="just"/>
            <a:endParaRPr lang="en-US" sz="4000" dirty="0" smtClean="0">
              <a:solidFill>
                <a:schemeClr val="accent4">
                  <a:lumMod val="90000"/>
                  <a:lumOff val="10000"/>
                </a:schemeClr>
              </a:solidFill>
              <a:latin typeface="Arial" pitchFamily="34" charset="0"/>
              <a:cs typeface="Arial" pitchFamily="34" charset="0"/>
            </a:endParaRPr>
          </a:p>
          <a:p>
            <a:pPr algn="just"/>
            <a:r>
              <a:rPr lang="en-US" sz="4000" dirty="0" smtClean="0">
                <a:solidFill>
                  <a:schemeClr val="accent4">
                    <a:lumMod val="90000"/>
                    <a:lumOff val="10000"/>
                  </a:schemeClr>
                </a:solidFill>
                <a:latin typeface="Arial" pitchFamily="34" charset="0"/>
                <a:cs typeface="Arial" pitchFamily="34" charset="0"/>
              </a:rPr>
              <a:t>Two areas of concern:</a:t>
            </a:r>
          </a:p>
          <a:p>
            <a:pPr lvl="1" algn="just"/>
            <a:r>
              <a:rPr lang="en-US" sz="3600" dirty="0" smtClean="0">
                <a:solidFill>
                  <a:schemeClr val="accent4">
                    <a:lumMod val="90000"/>
                    <a:lumOff val="10000"/>
                  </a:schemeClr>
                </a:solidFill>
                <a:latin typeface="Arial" pitchFamily="34" charset="0"/>
                <a:cs typeface="Arial" pitchFamily="34" charset="0"/>
              </a:rPr>
              <a:t>Remote collection sites!</a:t>
            </a:r>
          </a:p>
          <a:p>
            <a:pPr lvl="1" algn="just"/>
            <a:r>
              <a:rPr lang="en-US" sz="3600" dirty="0" smtClean="0">
                <a:solidFill>
                  <a:schemeClr val="accent4">
                    <a:lumMod val="90000"/>
                    <a:lumOff val="10000"/>
                  </a:schemeClr>
                </a:solidFill>
                <a:latin typeface="Arial" pitchFamily="34" charset="0"/>
                <a:cs typeface="Arial" pitchFamily="34" charset="0"/>
              </a:rPr>
              <a:t>Outsourcing Services!</a:t>
            </a:r>
          </a:p>
          <a:p>
            <a:pPr lvl="2" algn="just"/>
            <a:r>
              <a:rPr lang="en-US" sz="3200" dirty="0" smtClean="0">
                <a:solidFill>
                  <a:schemeClr val="accent4">
                    <a:lumMod val="90000"/>
                    <a:lumOff val="10000"/>
                  </a:schemeClr>
                </a:solidFill>
                <a:latin typeface="Arial" pitchFamily="34" charset="0"/>
                <a:cs typeface="Arial" pitchFamily="34" charset="0"/>
              </a:rPr>
              <a:t>Get a </a:t>
            </a:r>
            <a:r>
              <a:rPr lang="en-US" sz="3200" dirty="0" err="1" smtClean="0">
                <a:solidFill>
                  <a:schemeClr val="accent4">
                    <a:lumMod val="90000"/>
                    <a:lumOff val="10000"/>
                  </a:schemeClr>
                </a:solidFill>
                <a:latin typeface="Arial" pitchFamily="34" charset="0"/>
                <a:cs typeface="Arial" pitchFamily="34" charset="0"/>
              </a:rPr>
              <a:t>SOC</a:t>
            </a:r>
            <a:r>
              <a:rPr lang="en-US" sz="3200" dirty="0" smtClean="0">
                <a:solidFill>
                  <a:schemeClr val="accent4">
                    <a:lumMod val="90000"/>
                    <a:lumOff val="10000"/>
                  </a:schemeClr>
                </a:solidFill>
                <a:latin typeface="Arial" pitchFamily="34" charset="0"/>
                <a:cs typeface="Arial" pitchFamily="34" charset="0"/>
              </a:rPr>
              <a:t> (Service Organization Control Report (3 Types)  Put it in the Contract!</a:t>
            </a:r>
          </a:p>
          <a:p>
            <a:pPr lvl="1" algn="just">
              <a:buNone/>
            </a:pPr>
            <a:endParaRPr lang="en-US" sz="3600" dirty="0" smtClean="0">
              <a:solidFill>
                <a:schemeClr val="accent4">
                  <a:lumMod val="90000"/>
                  <a:lumOff val="10000"/>
                </a:schemeClr>
              </a:solidFill>
              <a:latin typeface="Arial" pitchFamily="34" charset="0"/>
              <a:cs typeface="Arial" pitchFamily="34" charset="0"/>
            </a:endParaRPr>
          </a:p>
          <a:p>
            <a:pPr lvl="1" algn="just"/>
            <a:endParaRPr lang="en-US" sz="3600" dirty="0" smtClean="0">
              <a:solidFill>
                <a:schemeClr val="accent4">
                  <a:lumMod val="90000"/>
                  <a:lumOff val="10000"/>
                </a:schemeClr>
              </a:solidFill>
              <a:latin typeface="Arial" pitchFamily="34" charset="0"/>
              <a:cs typeface="Arial" pitchFamily="34" charset="0"/>
            </a:endParaRPr>
          </a:p>
          <a:p>
            <a:pPr lvl="1" algn="just"/>
            <a:endParaRPr lang="en-US" sz="3600" dirty="0" smtClean="0">
              <a:solidFill>
                <a:schemeClr val="accent4">
                  <a:lumMod val="90000"/>
                  <a:lumOff val="10000"/>
                </a:schemeClr>
              </a:solidFill>
              <a:latin typeface="Arial" pitchFamily="34" charset="0"/>
              <a:cs typeface="Arial" pitchFamily="34" charset="0"/>
            </a:endParaRPr>
          </a:p>
          <a:p>
            <a:pPr lvl="1" algn="just"/>
            <a:endParaRPr lang="en-US" sz="3600" dirty="0" smtClean="0">
              <a:solidFill>
                <a:schemeClr val="accent4">
                  <a:lumMod val="90000"/>
                  <a:lumOff val="10000"/>
                </a:schemeClr>
              </a:solidFill>
              <a:latin typeface="Arial" pitchFamily="34" charset="0"/>
              <a:cs typeface="Arial" pitchFamily="34" charset="0"/>
            </a:endParaRPr>
          </a:p>
        </p:txBody>
      </p:sp>
      <p:sp>
        <p:nvSpPr>
          <p:cNvPr id="6" name="Slide Number Placeholder 5"/>
          <p:cNvSpPr>
            <a:spLocks noGrp="1"/>
          </p:cNvSpPr>
          <p:nvPr>
            <p:ph type="sldNum" sz="quarter" idx="4294967295"/>
          </p:nvPr>
        </p:nvSpPr>
        <p:spPr>
          <a:xfrm>
            <a:off x="7239000" y="6629400"/>
            <a:ext cx="1905000" cy="228600"/>
          </a:xfrm>
          <a:prstGeom prst="rect">
            <a:avLst/>
          </a:prstGeom>
        </p:spPr>
        <p:txBody>
          <a:bodyPr/>
          <a:lstStyle/>
          <a:p>
            <a:fld id="{F8D10307-3AC9-43B0-B306-7479A47AC131}"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smtClean="0">
                <a:ln/>
                <a:solidFill>
                  <a:srgbClr val="C00000"/>
                </a:solidFill>
              </a:rPr>
              <a:t>Results Without Functioning Internal Controls</a:t>
            </a:r>
            <a:endParaRPr lang="en-US" sz="4000" b="1" dirty="0">
              <a:ln/>
              <a:solidFill>
                <a:srgbClr val="C00000"/>
              </a:solidFill>
            </a:endParaRPr>
          </a:p>
        </p:txBody>
      </p:sp>
      <p:sp>
        <p:nvSpPr>
          <p:cNvPr id="3" name="Content Placeholder 2"/>
          <p:cNvSpPr>
            <a:spLocks noGrp="1"/>
          </p:cNvSpPr>
          <p:nvPr>
            <p:ph idx="1"/>
          </p:nvPr>
        </p:nvSpPr>
        <p:spPr/>
        <p:txBody>
          <a:bodyPr/>
          <a:lstStyle/>
          <a:p>
            <a:endParaRPr lang="en-US" dirty="0" smtClean="0"/>
          </a:p>
          <a:p>
            <a:r>
              <a:rPr lang="en-US" dirty="0" smtClean="0"/>
              <a:t>The Comptroller’s Office reported over 600 audit findings in counties it audited during fiscal year 2013-2014</a:t>
            </a:r>
          </a:p>
          <a:p>
            <a:r>
              <a:rPr lang="en-US" dirty="0" smtClean="0"/>
              <a:t>Most findings are the direct result of the absence or failure of internal controls</a:t>
            </a:r>
          </a:p>
          <a:p>
            <a:r>
              <a:rPr lang="en-US" dirty="0" smtClean="0"/>
              <a:t>Many of the findings are repeat findings</a:t>
            </a:r>
          </a:p>
          <a:p>
            <a:r>
              <a:rPr lang="en-US" dirty="0" smtClean="0"/>
              <a:t>$793,399 new detected cash shortages in counties in fiscal year 2014-2015</a:t>
            </a:r>
            <a:endParaRPr lang="en-US" dirty="0"/>
          </a:p>
        </p:txBody>
      </p:sp>
    </p:spTree>
    <p:extLst>
      <p:ext uri="{BB962C8B-B14F-4D97-AF65-F5344CB8AC3E}">
        <p14:creationId xmlns:p14="http://schemas.microsoft.com/office/powerpoint/2010/main" val="37449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Internal Controls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5" name="Content Placeholder 4"/>
          <p:cNvSpPr>
            <a:spLocks noGrp="1"/>
          </p:cNvSpPr>
          <p:nvPr>
            <p:ph idx="1"/>
          </p:nvPr>
        </p:nvSpPr>
        <p:spPr>
          <a:xfrm>
            <a:off x="457200" y="1600200"/>
            <a:ext cx="7467600" cy="5257800"/>
          </a:xfrm>
        </p:spPr>
        <p:txBody>
          <a:bodyPr>
            <a:normAutofit/>
          </a:bodyPr>
          <a:lstStyle/>
          <a:p>
            <a:endParaRPr lang="en-US" dirty="0" smtClean="0">
              <a:latin typeface="Arial" pitchFamily="34" charset="0"/>
              <a:cs typeface="Arial" pitchFamily="34" charset="0"/>
            </a:endParaRPr>
          </a:p>
          <a:p>
            <a:pPr algn="just"/>
            <a:r>
              <a:rPr lang="en-US" dirty="0" smtClean="0">
                <a:latin typeface="Broadway" panose="04040905080B02020502" pitchFamily="82" charset="0"/>
                <a:cs typeface="Arial" pitchFamily="34" charset="0"/>
              </a:rPr>
              <a:t>Thanks for what you do everyday to make Government in Tennessee work better!</a:t>
            </a:r>
          </a:p>
          <a:p>
            <a:pPr lvl="1">
              <a:buNone/>
            </a:pPr>
            <a:endParaRPr lang="en-US" dirty="0" smtClean="0">
              <a:latin typeface="Arial" pitchFamily="34" charset="0"/>
              <a:cs typeface="Arial" pitchFamily="34" charset="0"/>
            </a:endParaRPr>
          </a:p>
          <a:p>
            <a:pPr marL="457200" lvl="1" indent="0">
              <a:buNone/>
            </a:pPr>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p:txBody>
      </p:sp>
      <p:sp>
        <p:nvSpPr>
          <p:cNvPr id="6" name="Slide Number Placeholder 5"/>
          <p:cNvSpPr>
            <a:spLocks noGrp="1"/>
          </p:cNvSpPr>
          <p:nvPr>
            <p:ph type="sldNum" sz="quarter" idx="4294967295"/>
          </p:nvPr>
        </p:nvSpPr>
        <p:spPr>
          <a:xfrm>
            <a:off x="7239000" y="6629400"/>
            <a:ext cx="1905000" cy="228600"/>
          </a:xfrm>
          <a:prstGeom prst="rect">
            <a:avLst/>
          </a:prstGeom>
        </p:spPr>
        <p:txBody>
          <a:bodyPr/>
          <a:lstStyle/>
          <a:p>
            <a:fld id="{F8D10307-3AC9-43B0-B306-7479A47AC131}" type="slidenum">
              <a:rPr lang="en-US" smtClean="0"/>
              <a:pPr/>
              <a:t>35</a:t>
            </a:fld>
            <a:endParaRPr lang="en-US"/>
          </a:p>
        </p:txBody>
      </p:sp>
    </p:spTree>
    <p:extLst>
      <p:ext uri="{BB962C8B-B14F-4D97-AF65-F5344CB8AC3E}">
        <p14:creationId xmlns:p14="http://schemas.microsoft.com/office/powerpoint/2010/main" val="399722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Questions</a:t>
            </a:r>
            <a:endParaRPr lang="en-US"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20938" y="1828801"/>
            <a:ext cx="4302125" cy="2971800"/>
          </a:xfrm>
        </p:spPr>
      </p:pic>
      <p:sp>
        <p:nvSpPr>
          <p:cNvPr id="3" name="TextBox 2"/>
          <p:cNvSpPr txBox="1"/>
          <p:nvPr/>
        </p:nvSpPr>
        <p:spPr>
          <a:xfrm>
            <a:off x="762000" y="4800601"/>
            <a:ext cx="7391400" cy="1569660"/>
          </a:xfrm>
          <a:prstGeom prst="rect">
            <a:avLst/>
          </a:prstGeom>
          <a:noFill/>
        </p:spPr>
        <p:txBody>
          <a:bodyPr wrap="square" rtlCol="0">
            <a:spAutoFit/>
          </a:bodyPr>
          <a:lstStyle/>
          <a:p>
            <a:pPr algn="ctr"/>
            <a:r>
              <a:rPr lang="en-US" sz="2400" dirty="0" smtClean="0"/>
              <a:t>To report fraud, waste, or abuse of government funds and property, call the toll-free hotline at 1-800-232-5454 or submit a notification electronically at:  http//www.comptroller.tn.gov/hotline</a:t>
            </a:r>
            <a:endParaRPr lang="en-US" sz="2400" dirty="0"/>
          </a:p>
        </p:txBody>
      </p:sp>
    </p:spTree>
    <p:extLst>
      <p:ext uri="{BB962C8B-B14F-4D97-AF65-F5344CB8AC3E}">
        <p14:creationId xmlns:p14="http://schemas.microsoft.com/office/powerpoint/2010/main" val="42846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6705600" cy="914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Internal Controls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pPr algn="just"/>
            <a:endParaRPr lang="en-US" dirty="0" smtClean="0"/>
          </a:p>
          <a:p>
            <a:pPr algn="just"/>
            <a:r>
              <a:rPr lang="en-US" dirty="0" smtClean="0"/>
              <a:t>On behalf of the </a:t>
            </a:r>
            <a:r>
              <a:rPr lang="en-US" dirty="0" err="1" smtClean="0"/>
              <a:t>TGFOA</a:t>
            </a:r>
            <a:r>
              <a:rPr lang="en-US" dirty="0" smtClean="0"/>
              <a:t>,  I have elicited the comments of one of the world’s greatest philosophers on the subject of internal controls. </a:t>
            </a:r>
            <a:endParaRPr lang="en-US" dirty="0"/>
          </a:p>
        </p:txBody>
      </p:sp>
    </p:spTree>
    <p:extLst>
      <p:ext uri="{BB962C8B-B14F-4D97-AF65-F5344CB8AC3E}">
        <p14:creationId xmlns:p14="http://schemas.microsoft.com/office/powerpoint/2010/main" val="208756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smtClean="0">
                <a:ln/>
              </a:rPr>
              <a:t>Simply Put</a:t>
            </a:r>
            <a:endParaRPr lang="en-US" sz="4000" b="1" dirty="0">
              <a:ln/>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“Internal controls help keep things under control.”</a:t>
            </a:r>
          </a:p>
          <a:p>
            <a:pPr marL="0" indent="0">
              <a:buNone/>
            </a:pPr>
            <a:r>
              <a:rPr lang="en-US" dirty="0" smtClean="0"/>
              <a:t>					</a:t>
            </a:r>
            <a:endParaRPr lang="en-US" dirty="0"/>
          </a:p>
          <a:p>
            <a:pPr marL="0" indent="0">
              <a:buNone/>
            </a:pPr>
            <a:r>
              <a:rPr lang="en-US" sz="2000" dirty="0" smtClean="0"/>
              <a:t>						Justin P. Wilson</a:t>
            </a:r>
            <a:endParaRPr lang="en-US" sz="2000" dirty="0"/>
          </a:p>
        </p:txBody>
      </p:sp>
    </p:spTree>
    <p:extLst>
      <p:ext uri="{BB962C8B-B14F-4D97-AF65-F5344CB8AC3E}">
        <p14:creationId xmlns:p14="http://schemas.microsoft.com/office/powerpoint/2010/main" val="57132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42" y="571500"/>
            <a:ext cx="7772400" cy="114300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rPr>
              <a:t>Thought Question?</a:t>
            </a:r>
            <a:endParaRPr lang="en-US" b="1" dirty="0">
              <a:ln/>
            </a:endParaRPr>
          </a:p>
        </p:txBody>
      </p:sp>
      <p:sp>
        <p:nvSpPr>
          <p:cNvPr id="3" name="Content Placeholder 2"/>
          <p:cNvSpPr>
            <a:spLocks noGrp="1"/>
          </p:cNvSpPr>
          <p:nvPr>
            <p:ph idx="1"/>
          </p:nvPr>
        </p:nvSpPr>
        <p:spPr>
          <a:xfrm>
            <a:off x="663054" y="1905000"/>
            <a:ext cx="7772400" cy="4114800"/>
          </a:xfrm>
        </p:spPr>
        <p:txBody>
          <a:bodyPr/>
          <a:lstStyle/>
          <a:p>
            <a:endParaRPr lang="en-US" sz="2800" dirty="0" smtClean="0">
              <a:solidFill>
                <a:schemeClr val="accent4">
                  <a:lumMod val="90000"/>
                  <a:lumOff val="10000"/>
                </a:schemeClr>
              </a:solidFill>
              <a:latin typeface="+mn-lt"/>
              <a:ea typeface="+mn-ea"/>
              <a:cs typeface="+mn-cs"/>
            </a:endParaRPr>
          </a:p>
          <a:p>
            <a:endParaRPr lang="en-US" sz="2800" dirty="0" smtClean="0">
              <a:solidFill>
                <a:schemeClr val="accent4">
                  <a:lumMod val="90000"/>
                  <a:lumOff val="10000"/>
                </a:schemeClr>
              </a:solidFill>
              <a:latin typeface="+mn-lt"/>
              <a:ea typeface="+mn-ea"/>
              <a:cs typeface="+mn-cs"/>
            </a:endParaRPr>
          </a:p>
          <a:p>
            <a:r>
              <a:rPr lang="en-US" sz="2800" dirty="0" smtClean="0">
                <a:solidFill>
                  <a:schemeClr val="accent4">
                    <a:lumMod val="90000"/>
                    <a:lumOff val="10000"/>
                  </a:schemeClr>
                </a:solidFill>
                <a:latin typeface="+mn-lt"/>
                <a:ea typeface="+mn-ea"/>
                <a:cs typeface="+mn-cs"/>
              </a:rPr>
              <a:t>Who </a:t>
            </a:r>
            <a:r>
              <a:rPr lang="en-US" sz="2800" dirty="0">
                <a:solidFill>
                  <a:schemeClr val="accent4">
                    <a:lumMod val="90000"/>
                    <a:lumOff val="10000"/>
                  </a:schemeClr>
                </a:solidFill>
                <a:latin typeface="+mn-lt"/>
                <a:ea typeface="+mn-ea"/>
                <a:cs typeface="+mn-cs"/>
              </a:rPr>
              <a:t>is in the best position to “con” you </a:t>
            </a:r>
            <a:r>
              <a:rPr lang="en-US" sz="2800" dirty="0" smtClean="0">
                <a:solidFill>
                  <a:schemeClr val="accent4">
                    <a:lumMod val="90000"/>
                    <a:lumOff val="10000"/>
                  </a:schemeClr>
                </a:solidFill>
                <a:latin typeface="+mn-lt"/>
                <a:ea typeface="+mn-ea"/>
                <a:cs typeface="+mn-cs"/>
              </a:rPr>
              <a:t>right now?</a:t>
            </a:r>
          </a:p>
          <a:p>
            <a:pPr lvl="8"/>
            <a:r>
              <a:rPr lang="en-US" sz="1800" dirty="0" smtClean="0">
                <a:solidFill>
                  <a:schemeClr val="accent4">
                    <a:lumMod val="90000"/>
                    <a:lumOff val="10000"/>
                  </a:schemeClr>
                </a:solidFill>
              </a:rPr>
              <a:t>Source: Fraud Examination 3</a:t>
            </a:r>
            <a:r>
              <a:rPr lang="en-US" sz="1800" baseline="30000" dirty="0" smtClean="0">
                <a:solidFill>
                  <a:schemeClr val="accent4">
                    <a:lumMod val="90000"/>
                    <a:lumOff val="10000"/>
                  </a:schemeClr>
                </a:solidFill>
              </a:rPr>
              <a:t>rd</a:t>
            </a:r>
            <a:r>
              <a:rPr lang="en-US" sz="1800" dirty="0" smtClean="0">
                <a:solidFill>
                  <a:schemeClr val="accent4">
                    <a:lumMod val="90000"/>
                    <a:lumOff val="10000"/>
                  </a:schemeClr>
                </a:solidFill>
              </a:rPr>
              <a:t> Ed.</a:t>
            </a:r>
          </a:p>
          <a:p>
            <a:pPr marL="3657600" lvl="8" indent="0">
              <a:buNone/>
            </a:pPr>
            <a:endParaRPr lang="en-US" sz="1800" dirty="0">
              <a:solidFill>
                <a:schemeClr val="accent4">
                  <a:lumMod val="90000"/>
                  <a:lumOff val="10000"/>
                </a:schemeClr>
              </a:solidFill>
            </a:endParaRPr>
          </a:p>
          <a:p>
            <a:pPr lvl="1"/>
            <a:r>
              <a:rPr lang="en-US" sz="2600" dirty="0" smtClean="0">
                <a:solidFill>
                  <a:schemeClr val="accent4">
                    <a:lumMod val="90000"/>
                    <a:lumOff val="10000"/>
                  </a:schemeClr>
                </a:solidFill>
              </a:rPr>
              <a:t>Hold that thought!</a:t>
            </a:r>
            <a:endParaRPr lang="en-US" sz="2600" dirty="0">
              <a:solidFill>
                <a:schemeClr val="accent4">
                  <a:lumMod val="90000"/>
                  <a:lumOff val="10000"/>
                </a:schemeClr>
              </a:solidFill>
            </a:endParaRPr>
          </a:p>
        </p:txBody>
      </p:sp>
    </p:spTree>
    <p:extLst>
      <p:ext uri="{BB962C8B-B14F-4D97-AF65-F5344CB8AC3E}">
        <p14:creationId xmlns:p14="http://schemas.microsoft.com/office/powerpoint/2010/main" val="46472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6600" dirty="0" smtClean="0">
                <a:solidFill>
                  <a:srgbClr val="C00000"/>
                </a:solidFill>
              </a:rPr>
              <a:t>Meanwhile, back in the Real World, “in your neck of the woods,”  things look very different!</a:t>
            </a:r>
            <a:endParaRPr lang="en-US" sz="6600" dirty="0">
              <a:solidFill>
                <a:srgbClr val="C00000"/>
              </a:solidFill>
            </a:endParaRPr>
          </a:p>
        </p:txBody>
      </p:sp>
      <p:sp>
        <p:nvSpPr>
          <p:cNvPr id="4" name="Slide Number Placeholder 3"/>
          <p:cNvSpPr>
            <a:spLocks noGrp="1"/>
          </p:cNvSpPr>
          <p:nvPr>
            <p:ph type="sldNum" sz="quarter" idx="4294967295"/>
          </p:nvPr>
        </p:nvSpPr>
        <p:spPr>
          <a:xfrm>
            <a:off x="7239000" y="6629400"/>
            <a:ext cx="1905000" cy="228600"/>
          </a:xfrm>
          <a:prstGeom prst="rect">
            <a:avLst/>
          </a:prstGeom>
        </p:spPr>
        <p:txBody>
          <a:bodyPr/>
          <a:lstStyle/>
          <a:p>
            <a:fld id="{E1A953FE-008D-4B84-AA16-12880D631E95}" type="slidenum">
              <a:rPr lang="en-US" smtClean="0"/>
              <a:pPr/>
              <a:t>7</a:t>
            </a:fld>
            <a:endParaRPr lang="en-US"/>
          </a:p>
        </p:txBody>
      </p:sp>
    </p:spTree>
    <p:extLst>
      <p:ext uri="{BB962C8B-B14F-4D97-AF65-F5344CB8AC3E}">
        <p14:creationId xmlns:p14="http://schemas.microsoft.com/office/powerpoint/2010/main" val="56879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9600" b="1" dirty="0" smtClean="0">
                <a:ln/>
                <a:solidFill>
                  <a:schemeClr val="accent4">
                    <a:lumMod val="90000"/>
                    <a:lumOff val="10000"/>
                  </a:schemeClr>
                </a:solidFill>
              </a:rPr>
              <a:t>Local Government Trending</a:t>
            </a:r>
            <a:endParaRPr lang="en-US" sz="9600" b="1" dirty="0">
              <a:ln/>
              <a:solidFill>
                <a:schemeClr val="accent4">
                  <a:lumMod val="90000"/>
                  <a:lumOff val="10000"/>
                </a:schemeClr>
              </a:solidFill>
            </a:endParaRPr>
          </a:p>
        </p:txBody>
      </p:sp>
      <p:sp>
        <p:nvSpPr>
          <p:cNvPr id="4" name="Slide Number Placeholder 3"/>
          <p:cNvSpPr>
            <a:spLocks noGrp="1"/>
          </p:cNvSpPr>
          <p:nvPr>
            <p:ph type="sldNum" sz="quarter" idx="4294967295"/>
          </p:nvPr>
        </p:nvSpPr>
        <p:spPr>
          <a:xfrm>
            <a:off x="7239000" y="6629400"/>
            <a:ext cx="1905000" cy="228600"/>
          </a:xfrm>
          <a:prstGeom prst="rect">
            <a:avLst/>
          </a:prstGeom>
        </p:spPr>
        <p:txBody>
          <a:bodyPr/>
          <a:lstStyle/>
          <a:p>
            <a:fld id="{E1A953FE-008D-4B84-AA16-12880D631E95}" type="slidenum">
              <a:rPr lang="en-US" smtClean="0"/>
              <a:pPr/>
              <a:t>8</a:t>
            </a:fld>
            <a:endParaRPr lang="en-US"/>
          </a:p>
        </p:txBody>
      </p:sp>
    </p:spTree>
    <p:extLst>
      <p:ext uri="{BB962C8B-B14F-4D97-AF65-F5344CB8AC3E}">
        <p14:creationId xmlns:p14="http://schemas.microsoft.com/office/powerpoint/2010/main" val="95967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9-18-102(a), TCA</a:t>
            </a:r>
            <a:endParaRPr lang="en-US" dirty="0"/>
          </a:p>
        </p:txBody>
      </p:sp>
      <p:sp>
        <p:nvSpPr>
          <p:cNvPr id="3" name="Content Placeholder 2"/>
          <p:cNvSpPr>
            <a:spLocks noGrp="1"/>
          </p:cNvSpPr>
          <p:nvPr>
            <p:ph idx="1"/>
          </p:nvPr>
        </p:nvSpPr>
        <p:spPr/>
        <p:txBody>
          <a:bodyPr>
            <a:normAutofit/>
          </a:bodyPr>
          <a:lstStyle/>
          <a:p>
            <a:pPr algn="just"/>
            <a:r>
              <a:rPr lang="en-US" sz="3600" dirty="0" smtClean="0">
                <a:solidFill>
                  <a:schemeClr val="accent4">
                    <a:lumMod val="90000"/>
                    <a:lumOff val="10000"/>
                  </a:schemeClr>
                </a:solidFill>
              </a:rPr>
              <a:t>Each agency of state government and institution of higher education along with each county, municipal, and metropolitan government shall establish and maintain internal controls, which shall provide reasonable assurance that: </a:t>
            </a:r>
            <a:endParaRPr lang="en-US" sz="3600" dirty="0">
              <a:solidFill>
                <a:schemeClr val="accent4">
                  <a:lumMod val="90000"/>
                  <a:lumOff val="10000"/>
                </a:schemeClr>
              </a:solidFill>
            </a:endParaRPr>
          </a:p>
        </p:txBody>
      </p:sp>
      <p:sp>
        <p:nvSpPr>
          <p:cNvPr id="4" name="Slide Number Placeholder 3"/>
          <p:cNvSpPr>
            <a:spLocks noGrp="1"/>
          </p:cNvSpPr>
          <p:nvPr>
            <p:ph type="sldNum" sz="quarter" idx="4294967295"/>
          </p:nvPr>
        </p:nvSpPr>
        <p:spPr>
          <a:xfrm>
            <a:off x="7239000" y="6629400"/>
            <a:ext cx="1905000" cy="228600"/>
          </a:xfrm>
          <a:prstGeom prst="rect">
            <a:avLst/>
          </a:prstGeom>
        </p:spPr>
        <p:txBody>
          <a:bodyPr/>
          <a:lstStyle/>
          <a:p>
            <a:fld id="{E1A953FE-008D-4B84-AA16-12880D631E95}" type="slidenum">
              <a:rPr lang="en-US" smtClean="0"/>
              <a:pPr/>
              <a:t>9</a:t>
            </a:fld>
            <a:endParaRPr lang="en-US"/>
          </a:p>
        </p:txBody>
      </p:sp>
    </p:spTree>
    <p:extLst>
      <p:ext uri="{BB962C8B-B14F-4D97-AF65-F5344CB8AC3E}">
        <p14:creationId xmlns:p14="http://schemas.microsoft.com/office/powerpoint/2010/main" val="409228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uadrant">
  <a:themeElements>
    <a:clrScheme name="Quadrant 10">
      <a:dk1>
        <a:srgbClr val="003366"/>
      </a:dk1>
      <a:lt1>
        <a:srgbClr val="FFFFFF"/>
      </a:lt1>
      <a:dk2>
        <a:srgbClr val="800000"/>
      </a:dk2>
      <a:lt2>
        <a:srgbClr val="000000"/>
      </a:lt2>
      <a:accent1>
        <a:srgbClr val="FFB20D"/>
      </a:accent1>
      <a:accent2>
        <a:srgbClr val="67614A"/>
      </a:accent2>
      <a:accent3>
        <a:srgbClr val="FFFFFF"/>
      </a:accent3>
      <a:accent4>
        <a:srgbClr val="002A56"/>
      </a:accent4>
      <a:accent5>
        <a:srgbClr val="FFD5AA"/>
      </a:accent5>
      <a:accent6>
        <a:srgbClr val="5D5742"/>
      </a:accent6>
      <a:hlink>
        <a:srgbClr val="800000"/>
      </a:hlink>
      <a:folHlink>
        <a:srgbClr val="003366"/>
      </a:folHlink>
    </a:clrScheme>
    <a:fontScheme name="Quadrant">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3366"/>
        </a:dk1>
        <a:lt1>
          <a:srgbClr val="FFFFFF"/>
        </a:lt1>
        <a:dk2>
          <a:srgbClr val="800000"/>
        </a:dk2>
        <a:lt2>
          <a:srgbClr val="000000"/>
        </a:lt2>
        <a:accent1>
          <a:srgbClr val="FFB20D"/>
        </a:accent1>
        <a:accent2>
          <a:srgbClr val="67614A"/>
        </a:accent2>
        <a:accent3>
          <a:srgbClr val="FFFFFF"/>
        </a:accent3>
        <a:accent4>
          <a:srgbClr val="002A56"/>
        </a:accent4>
        <a:accent5>
          <a:srgbClr val="FFD5AA"/>
        </a:accent5>
        <a:accent6>
          <a:srgbClr val="5D5742"/>
        </a:accent6>
        <a:hlink>
          <a:srgbClr val="800000"/>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6256168">
  <a:themeElements>
    <a:clrScheme name="Training Presentation">
      <a:dk1>
        <a:srgbClr val="000000"/>
      </a:dk1>
      <a:lt1>
        <a:srgbClr val="FFFFFF"/>
      </a:lt1>
      <a:dk2>
        <a:srgbClr val="000000"/>
      </a:dk2>
      <a:lt2>
        <a:srgbClr val="808080"/>
      </a:lt2>
      <a:accent1>
        <a:srgbClr val="A6D1D0"/>
      </a:accent1>
      <a:accent2>
        <a:srgbClr val="284C6A"/>
      </a:accent2>
      <a:accent3>
        <a:srgbClr val="FFFF99"/>
      </a:accent3>
      <a:accent4>
        <a:srgbClr val="FFCC99"/>
      </a:accent4>
      <a:accent5>
        <a:srgbClr val="AAE2CA"/>
      </a:accent5>
      <a:accent6>
        <a:srgbClr val="2D2DB9"/>
      </a:accent6>
      <a:hlink>
        <a:srgbClr val="CCCCFF"/>
      </a:hlink>
      <a:folHlink>
        <a:srgbClr val="B2B2B2"/>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D7E2FD"/>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834</TotalTime>
  <Words>1695</Words>
  <Application>Microsoft Office PowerPoint</Application>
  <PresentationFormat>On-screen Show (4:3)</PresentationFormat>
  <Paragraphs>237</Paragraphs>
  <Slides>36</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Adobe Garamond Pro Sb</vt:lpstr>
      <vt:lpstr>Arial</vt:lpstr>
      <vt:lpstr>Broadway</vt:lpstr>
      <vt:lpstr>Calibri</vt:lpstr>
      <vt:lpstr>Palatino Linotype</vt:lpstr>
      <vt:lpstr>Tahoma</vt:lpstr>
      <vt:lpstr>Times New Roman</vt:lpstr>
      <vt:lpstr>Trebuchet MS</vt:lpstr>
      <vt:lpstr>Wingdings</vt:lpstr>
      <vt:lpstr>Zurich Blk BT Black</vt:lpstr>
      <vt:lpstr>Quadrant</vt:lpstr>
      <vt:lpstr>06256168</vt:lpstr>
      <vt:lpstr>Spring Institute</vt:lpstr>
      <vt:lpstr>TAKING CONTROL</vt:lpstr>
      <vt:lpstr>PowerPoint Presentation</vt:lpstr>
      <vt:lpstr>Internal Controls</vt:lpstr>
      <vt:lpstr>Simply Put</vt:lpstr>
      <vt:lpstr>Thought Question?</vt:lpstr>
      <vt:lpstr>PowerPoint Presentation</vt:lpstr>
      <vt:lpstr>PowerPoint Presentation</vt:lpstr>
      <vt:lpstr>Section 9-18-102(a), TCA</vt:lpstr>
      <vt:lpstr>Section 9-18-102(a), TCA</vt:lpstr>
      <vt:lpstr>Section 9-18-102(a), TCA</vt:lpstr>
      <vt:lpstr>OMB Uniform Guidance</vt:lpstr>
      <vt:lpstr>OMB Uniform Guidance</vt:lpstr>
      <vt:lpstr>Internal Controls</vt:lpstr>
      <vt:lpstr>Internal Controls</vt:lpstr>
      <vt:lpstr>Five Components of Internal Control</vt:lpstr>
      <vt:lpstr>Internal Controls</vt:lpstr>
      <vt:lpstr>Internal Controls</vt:lpstr>
      <vt:lpstr>Internal Controls</vt:lpstr>
      <vt:lpstr>Internal Controls</vt:lpstr>
      <vt:lpstr>Internal Controls</vt:lpstr>
      <vt:lpstr>Internal Controls</vt:lpstr>
      <vt:lpstr>Internal Controls</vt:lpstr>
      <vt:lpstr>Big Misconception!!</vt:lpstr>
      <vt:lpstr>Internal Controls</vt:lpstr>
      <vt:lpstr>Internal Controls</vt:lpstr>
      <vt:lpstr>Internal Controls</vt:lpstr>
      <vt:lpstr>Internal Controls</vt:lpstr>
      <vt:lpstr>Cash shortages</vt:lpstr>
      <vt:lpstr>Factors Involved in Fraud</vt:lpstr>
      <vt:lpstr>An Independent Perspective</vt:lpstr>
      <vt:lpstr>Trust</vt:lpstr>
      <vt:lpstr>Internal Controls</vt:lpstr>
      <vt:lpstr>Results Without Functioning Internal Controls</vt:lpstr>
      <vt:lpstr>Internal Controls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ig01004</dc:creator>
  <cp:lastModifiedBy>Jerry Durham</cp:lastModifiedBy>
  <cp:revision>124</cp:revision>
  <dcterms:created xsi:type="dcterms:W3CDTF">2007-05-21T19:24:42Z</dcterms:created>
  <dcterms:modified xsi:type="dcterms:W3CDTF">2016-03-11T22:30:26Z</dcterms:modified>
</cp:coreProperties>
</file>