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 id="2147483661" r:id="rId3"/>
  </p:sldMasterIdLst>
  <p:notesMasterIdLst>
    <p:notesMasterId r:id="rId37"/>
  </p:notesMasterIdLst>
  <p:sldIdLst>
    <p:sldId id="299" r:id="rId4"/>
    <p:sldId id="339" r:id="rId5"/>
    <p:sldId id="340" r:id="rId6"/>
    <p:sldId id="263" r:id="rId7"/>
    <p:sldId id="301" r:id="rId8"/>
    <p:sldId id="265" r:id="rId9"/>
    <p:sldId id="264" r:id="rId10"/>
    <p:sldId id="266" r:id="rId11"/>
    <p:sldId id="267" r:id="rId12"/>
    <p:sldId id="313" r:id="rId13"/>
    <p:sldId id="341" r:id="rId14"/>
    <p:sldId id="268" r:id="rId15"/>
    <p:sldId id="269" r:id="rId16"/>
    <p:sldId id="270" r:id="rId17"/>
    <p:sldId id="315" r:id="rId18"/>
    <p:sldId id="271" r:id="rId19"/>
    <p:sldId id="317" r:id="rId20"/>
    <p:sldId id="272" r:id="rId21"/>
    <p:sldId id="318" r:id="rId22"/>
    <p:sldId id="273" r:id="rId23"/>
    <p:sldId id="274" r:id="rId24"/>
    <p:sldId id="277" r:id="rId25"/>
    <p:sldId id="280" r:id="rId26"/>
    <p:sldId id="281" r:id="rId27"/>
    <p:sldId id="319" r:id="rId28"/>
    <p:sldId id="320" r:id="rId29"/>
    <p:sldId id="321" r:id="rId30"/>
    <p:sldId id="322" r:id="rId31"/>
    <p:sldId id="323" r:id="rId32"/>
    <p:sldId id="324" r:id="rId33"/>
    <p:sldId id="325" r:id="rId34"/>
    <p:sldId id="297" r:id="rId35"/>
    <p:sldId id="34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D4C0FA1-B106-45BB-8683-76E2382BE773}">
          <p14:sldIdLst>
            <p14:sldId id="299"/>
            <p14:sldId id="339"/>
            <p14:sldId id="340"/>
            <p14:sldId id="263"/>
            <p14:sldId id="301"/>
            <p14:sldId id="265"/>
            <p14:sldId id="264"/>
            <p14:sldId id="266"/>
            <p14:sldId id="267"/>
            <p14:sldId id="313"/>
            <p14:sldId id="341"/>
            <p14:sldId id="268"/>
            <p14:sldId id="269"/>
            <p14:sldId id="270"/>
            <p14:sldId id="315"/>
            <p14:sldId id="271"/>
            <p14:sldId id="317"/>
            <p14:sldId id="272"/>
            <p14:sldId id="318"/>
            <p14:sldId id="273"/>
            <p14:sldId id="274"/>
            <p14:sldId id="277"/>
            <p14:sldId id="280"/>
            <p14:sldId id="281"/>
            <p14:sldId id="319"/>
            <p14:sldId id="320"/>
            <p14:sldId id="321"/>
            <p14:sldId id="322"/>
            <p14:sldId id="323"/>
            <p14:sldId id="324"/>
            <p14:sldId id="325"/>
            <p14:sldId id="297"/>
            <p14:sldId id="342"/>
          </p14:sldIdLst>
        </p14:section>
        <p14:section name="Untitled Section" id="{597952E8-5EB9-495C-B4D1-FA19189ABA9D}">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6FAD4E-FAEE-4166-9E3F-C5F6EDF6D05C}" type="datetimeFigureOut">
              <a:rPr lang="en-US" smtClean="0"/>
              <a:t>3/3/2016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BBBA09-074F-47F0-BF28-42C3D87E7A65}" type="slidenum">
              <a:rPr lang="en-US" smtClean="0"/>
              <a:t>‹#›</a:t>
            </a:fld>
            <a:endParaRPr lang="en-US"/>
          </a:p>
        </p:txBody>
      </p:sp>
    </p:spTree>
    <p:extLst>
      <p:ext uri="{BB962C8B-B14F-4D97-AF65-F5344CB8AC3E}">
        <p14:creationId xmlns:p14="http://schemas.microsoft.com/office/powerpoint/2010/main" val="3565696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8363" eaLnBrk="0" hangingPunct="0">
              <a:defRPr>
                <a:solidFill>
                  <a:schemeClr val="tx1"/>
                </a:solidFill>
                <a:latin typeface="Arial" charset="0"/>
              </a:defRPr>
            </a:lvl1pPr>
            <a:lvl2pPr marL="742817" indent="-285699" defTabSz="898363" eaLnBrk="0" hangingPunct="0">
              <a:defRPr>
                <a:solidFill>
                  <a:schemeClr val="tx1"/>
                </a:solidFill>
                <a:latin typeface="Arial" charset="0"/>
              </a:defRPr>
            </a:lvl2pPr>
            <a:lvl3pPr marL="1142795" indent="-228559" defTabSz="898363" eaLnBrk="0" hangingPunct="0">
              <a:defRPr>
                <a:solidFill>
                  <a:schemeClr val="tx1"/>
                </a:solidFill>
                <a:latin typeface="Arial" charset="0"/>
              </a:defRPr>
            </a:lvl3pPr>
            <a:lvl4pPr marL="1599913" indent="-228559" defTabSz="898363" eaLnBrk="0" hangingPunct="0">
              <a:defRPr>
                <a:solidFill>
                  <a:schemeClr val="tx1"/>
                </a:solidFill>
                <a:latin typeface="Arial" charset="0"/>
              </a:defRPr>
            </a:lvl4pPr>
            <a:lvl5pPr marL="2057030" indent="-228559" defTabSz="898363" eaLnBrk="0" hangingPunct="0">
              <a:defRPr>
                <a:solidFill>
                  <a:schemeClr val="tx1"/>
                </a:solidFill>
                <a:latin typeface="Arial" charset="0"/>
              </a:defRPr>
            </a:lvl5pPr>
            <a:lvl6pPr marL="2514149" indent="-228559" defTabSz="898363" eaLnBrk="0" fontAlgn="base" hangingPunct="0">
              <a:spcBef>
                <a:spcPct val="0"/>
              </a:spcBef>
              <a:spcAft>
                <a:spcPct val="0"/>
              </a:spcAft>
              <a:defRPr>
                <a:solidFill>
                  <a:schemeClr val="tx1"/>
                </a:solidFill>
                <a:latin typeface="Arial" charset="0"/>
              </a:defRPr>
            </a:lvl6pPr>
            <a:lvl7pPr marL="2971266" indent="-228559" defTabSz="898363" eaLnBrk="0" fontAlgn="base" hangingPunct="0">
              <a:spcBef>
                <a:spcPct val="0"/>
              </a:spcBef>
              <a:spcAft>
                <a:spcPct val="0"/>
              </a:spcAft>
              <a:defRPr>
                <a:solidFill>
                  <a:schemeClr val="tx1"/>
                </a:solidFill>
                <a:latin typeface="Arial" charset="0"/>
              </a:defRPr>
            </a:lvl7pPr>
            <a:lvl8pPr marL="3428385" indent="-228559" defTabSz="898363" eaLnBrk="0" fontAlgn="base" hangingPunct="0">
              <a:spcBef>
                <a:spcPct val="0"/>
              </a:spcBef>
              <a:spcAft>
                <a:spcPct val="0"/>
              </a:spcAft>
              <a:defRPr>
                <a:solidFill>
                  <a:schemeClr val="tx1"/>
                </a:solidFill>
                <a:latin typeface="Arial" charset="0"/>
              </a:defRPr>
            </a:lvl8pPr>
            <a:lvl9pPr marL="3885502" indent="-228559" defTabSz="898363" eaLnBrk="0" fontAlgn="base" hangingPunct="0">
              <a:spcBef>
                <a:spcPct val="0"/>
              </a:spcBef>
              <a:spcAft>
                <a:spcPct val="0"/>
              </a:spcAft>
              <a:defRPr>
                <a:solidFill>
                  <a:schemeClr val="tx1"/>
                </a:solidFill>
                <a:latin typeface="Arial" charset="0"/>
              </a:defRPr>
            </a:lvl9pPr>
          </a:lstStyle>
          <a:p>
            <a:pPr eaLnBrk="1" hangingPunct="1">
              <a:defRPr/>
            </a:pPr>
            <a:fld id="{D7A1863D-7E46-4801-B705-796D2C4C109B}" type="slidenum">
              <a:rPr lang="en-US" smtClean="0"/>
              <a:pPr eaLnBrk="1" hangingPunct="1">
                <a:defRPr/>
              </a:pPr>
              <a:t>4</a:t>
            </a:fld>
            <a:endParaRPr lang="en-US" dirty="0"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75556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6713" eaLnBrk="0" hangingPunct="0">
              <a:defRPr>
                <a:solidFill>
                  <a:schemeClr val="tx1"/>
                </a:solidFill>
                <a:latin typeface="Arial" charset="0"/>
              </a:defRPr>
            </a:lvl1pPr>
            <a:lvl2pPr marL="732911" indent="-280924" defTabSz="886713" eaLnBrk="0" hangingPunct="0">
              <a:defRPr>
                <a:solidFill>
                  <a:schemeClr val="tx1"/>
                </a:solidFill>
                <a:latin typeface="Arial" charset="0"/>
              </a:defRPr>
            </a:lvl2pPr>
            <a:lvl3pPr marL="1128401" indent="-224425" defTabSz="886713" eaLnBrk="0" hangingPunct="0">
              <a:defRPr>
                <a:solidFill>
                  <a:schemeClr val="tx1"/>
                </a:solidFill>
                <a:latin typeface="Arial" charset="0"/>
              </a:defRPr>
            </a:lvl3pPr>
            <a:lvl4pPr marL="1580389" indent="-224425" defTabSz="886713" eaLnBrk="0" hangingPunct="0">
              <a:defRPr>
                <a:solidFill>
                  <a:schemeClr val="tx1"/>
                </a:solidFill>
                <a:latin typeface="Arial" charset="0"/>
              </a:defRPr>
            </a:lvl4pPr>
            <a:lvl5pPr marL="2032377" indent="-224425" defTabSz="886713" eaLnBrk="0" hangingPunct="0">
              <a:defRPr>
                <a:solidFill>
                  <a:schemeClr val="tx1"/>
                </a:solidFill>
                <a:latin typeface="Arial" charset="0"/>
              </a:defRPr>
            </a:lvl5pPr>
            <a:lvl6pPr marL="2484365" indent="-224425" defTabSz="886713" eaLnBrk="0" fontAlgn="base" hangingPunct="0">
              <a:spcBef>
                <a:spcPct val="0"/>
              </a:spcBef>
              <a:spcAft>
                <a:spcPct val="0"/>
              </a:spcAft>
              <a:defRPr>
                <a:solidFill>
                  <a:schemeClr val="tx1"/>
                </a:solidFill>
                <a:latin typeface="Arial" charset="0"/>
              </a:defRPr>
            </a:lvl6pPr>
            <a:lvl7pPr marL="2936353" indent="-224425" defTabSz="886713" eaLnBrk="0" fontAlgn="base" hangingPunct="0">
              <a:spcBef>
                <a:spcPct val="0"/>
              </a:spcBef>
              <a:spcAft>
                <a:spcPct val="0"/>
              </a:spcAft>
              <a:defRPr>
                <a:solidFill>
                  <a:schemeClr val="tx1"/>
                </a:solidFill>
                <a:latin typeface="Arial" charset="0"/>
              </a:defRPr>
            </a:lvl7pPr>
            <a:lvl8pPr marL="3388340" indent="-224425" defTabSz="886713" eaLnBrk="0" fontAlgn="base" hangingPunct="0">
              <a:spcBef>
                <a:spcPct val="0"/>
              </a:spcBef>
              <a:spcAft>
                <a:spcPct val="0"/>
              </a:spcAft>
              <a:defRPr>
                <a:solidFill>
                  <a:schemeClr val="tx1"/>
                </a:solidFill>
                <a:latin typeface="Arial" charset="0"/>
              </a:defRPr>
            </a:lvl8pPr>
            <a:lvl9pPr marL="3840328" indent="-224425" defTabSz="886713" eaLnBrk="0" fontAlgn="base" hangingPunct="0">
              <a:spcBef>
                <a:spcPct val="0"/>
              </a:spcBef>
              <a:spcAft>
                <a:spcPct val="0"/>
              </a:spcAft>
              <a:defRPr>
                <a:solidFill>
                  <a:schemeClr val="tx1"/>
                </a:solidFill>
                <a:latin typeface="Arial" charset="0"/>
              </a:defRPr>
            </a:lvl9pPr>
          </a:lstStyle>
          <a:p>
            <a:pPr eaLnBrk="1" hangingPunct="1"/>
            <a:fld id="{3B90EC7C-337F-4C1D-8942-832D8505AB1C}" type="slidenum">
              <a:rPr lang="en-US" altLang="en-US"/>
              <a:pPr eaLnBrk="1" hangingPunct="1"/>
              <a:t>26</a:t>
            </a:fld>
            <a:endParaRPr lang="en-US" altLang="en-US"/>
          </a:p>
        </p:txBody>
      </p:sp>
      <p:sp>
        <p:nvSpPr>
          <p:cNvPr id="84995" name="Rectangle 2"/>
          <p:cNvSpPr>
            <a:spLocks noGrp="1" noRot="1" noChangeAspect="1" noChangeArrowheads="1" noTextEdit="1"/>
          </p:cNvSpPr>
          <p:nvPr>
            <p:ph type="sldImg"/>
          </p:nvPr>
        </p:nvSpPr>
        <p:spPr>
          <a:xfrm>
            <a:off x="1143000" y="685800"/>
            <a:ext cx="4572000" cy="3429000"/>
          </a:xfrm>
          <a:ln/>
        </p:spPr>
      </p:sp>
      <p:sp>
        <p:nvSpPr>
          <p:cNvPr id="849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752038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6713" eaLnBrk="0" hangingPunct="0">
              <a:defRPr>
                <a:solidFill>
                  <a:schemeClr val="tx1"/>
                </a:solidFill>
                <a:latin typeface="Arial" charset="0"/>
              </a:defRPr>
            </a:lvl1pPr>
            <a:lvl2pPr marL="732911" indent="-280924" defTabSz="886713" eaLnBrk="0" hangingPunct="0">
              <a:defRPr>
                <a:solidFill>
                  <a:schemeClr val="tx1"/>
                </a:solidFill>
                <a:latin typeface="Arial" charset="0"/>
              </a:defRPr>
            </a:lvl2pPr>
            <a:lvl3pPr marL="1128401" indent="-224425" defTabSz="886713" eaLnBrk="0" hangingPunct="0">
              <a:defRPr>
                <a:solidFill>
                  <a:schemeClr val="tx1"/>
                </a:solidFill>
                <a:latin typeface="Arial" charset="0"/>
              </a:defRPr>
            </a:lvl3pPr>
            <a:lvl4pPr marL="1580389" indent="-224425" defTabSz="886713" eaLnBrk="0" hangingPunct="0">
              <a:defRPr>
                <a:solidFill>
                  <a:schemeClr val="tx1"/>
                </a:solidFill>
                <a:latin typeface="Arial" charset="0"/>
              </a:defRPr>
            </a:lvl4pPr>
            <a:lvl5pPr marL="2032377" indent="-224425" defTabSz="886713" eaLnBrk="0" hangingPunct="0">
              <a:defRPr>
                <a:solidFill>
                  <a:schemeClr val="tx1"/>
                </a:solidFill>
                <a:latin typeface="Arial" charset="0"/>
              </a:defRPr>
            </a:lvl5pPr>
            <a:lvl6pPr marL="2484365" indent="-224425" defTabSz="886713" eaLnBrk="0" fontAlgn="base" hangingPunct="0">
              <a:spcBef>
                <a:spcPct val="0"/>
              </a:spcBef>
              <a:spcAft>
                <a:spcPct val="0"/>
              </a:spcAft>
              <a:defRPr>
                <a:solidFill>
                  <a:schemeClr val="tx1"/>
                </a:solidFill>
                <a:latin typeface="Arial" charset="0"/>
              </a:defRPr>
            </a:lvl6pPr>
            <a:lvl7pPr marL="2936353" indent="-224425" defTabSz="886713" eaLnBrk="0" fontAlgn="base" hangingPunct="0">
              <a:spcBef>
                <a:spcPct val="0"/>
              </a:spcBef>
              <a:spcAft>
                <a:spcPct val="0"/>
              </a:spcAft>
              <a:defRPr>
                <a:solidFill>
                  <a:schemeClr val="tx1"/>
                </a:solidFill>
                <a:latin typeface="Arial" charset="0"/>
              </a:defRPr>
            </a:lvl7pPr>
            <a:lvl8pPr marL="3388340" indent="-224425" defTabSz="886713" eaLnBrk="0" fontAlgn="base" hangingPunct="0">
              <a:spcBef>
                <a:spcPct val="0"/>
              </a:spcBef>
              <a:spcAft>
                <a:spcPct val="0"/>
              </a:spcAft>
              <a:defRPr>
                <a:solidFill>
                  <a:schemeClr val="tx1"/>
                </a:solidFill>
                <a:latin typeface="Arial" charset="0"/>
              </a:defRPr>
            </a:lvl8pPr>
            <a:lvl9pPr marL="3840328" indent="-224425" defTabSz="886713" eaLnBrk="0" fontAlgn="base" hangingPunct="0">
              <a:spcBef>
                <a:spcPct val="0"/>
              </a:spcBef>
              <a:spcAft>
                <a:spcPct val="0"/>
              </a:spcAft>
              <a:defRPr>
                <a:solidFill>
                  <a:schemeClr val="tx1"/>
                </a:solidFill>
                <a:latin typeface="Arial" charset="0"/>
              </a:defRPr>
            </a:lvl9pPr>
          </a:lstStyle>
          <a:p>
            <a:pPr eaLnBrk="1" hangingPunct="1"/>
            <a:fld id="{3F6D116A-BF3F-4395-8D5F-D573DDF4B197}" type="slidenum">
              <a:rPr lang="en-US" altLang="en-US"/>
              <a:pPr eaLnBrk="1" hangingPunct="1"/>
              <a:t>27</a:t>
            </a:fld>
            <a:endParaRPr lang="en-US" altLang="en-US"/>
          </a:p>
        </p:txBody>
      </p:sp>
      <p:sp>
        <p:nvSpPr>
          <p:cNvPr id="86019" name="Rectangle 2"/>
          <p:cNvSpPr>
            <a:spLocks noGrp="1" noRot="1" noChangeAspect="1" noChangeArrowheads="1" noTextEdit="1"/>
          </p:cNvSpPr>
          <p:nvPr>
            <p:ph type="sldImg"/>
          </p:nvPr>
        </p:nvSpPr>
        <p:spPr>
          <a:xfrm>
            <a:off x="1143000" y="685800"/>
            <a:ext cx="4572000" cy="3429000"/>
          </a:xfrm>
          <a:ln/>
        </p:spPr>
      </p:sp>
      <p:sp>
        <p:nvSpPr>
          <p:cNvPr id="860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849314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8363" eaLnBrk="0" hangingPunct="0">
              <a:defRPr>
                <a:solidFill>
                  <a:schemeClr val="tx1"/>
                </a:solidFill>
                <a:latin typeface="Arial" charset="0"/>
              </a:defRPr>
            </a:lvl1pPr>
            <a:lvl2pPr marL="742817" indent="-285699" defTabSz="898363" eaLnBrk="0" hangingPunct="0">
              <a:defRPr>
                <a:solidFill>
                  <a:schemeClr val="tx1"/>
                </a:solidFill>
                <a:latin typeface="Arial" charset="0"/>
              </a:defRPr>
            </a:lvl2pPr>
            <a:lvl3pPr marL="1142795" indent="-228559" defTabSz="898363" eaLnBrk="0" hangingPunct="0">
              <a:defRPr>
                <a:solidFill>
                  <a:schemeClr val="tx1"/>
                </a:solidFill>
                <a:latin typeface="Arial" charset="0"/>
              </a:defRPr>
            </a:lvl3pPr>
            <a:lvl4pPr marL="1599913" indent="-228559" defTabSz="898363" eaLnBrk="0" hangingPunct="0">
              <a:defRPr>
                <a:solidFill>
                  <a:schemeClr val="tx1"/>
                </a:solidFill>
                <a:latin typeface="Arial" charset="0"/>
              </a:defRPr>
            </a:lvl4pPr>
            <a:lvl5pPr marL="2057030" indent="-228559" defTabSz="898363" eaLnBrk="0" hangingPunct="0">
              <a:defRPr>
                <a:solidFill>
                  <a:schemeClr val="tx1"/>
                </a:solidFill>
                <a:latin typeface="Arial" charset="0"/>
              </a:defRPr>
            </a:lvl5pPr>
            <a:lvl6pPr marL="2514149" indent="-228559" defTabSz="898363" eaLnBrk="0" fontAlgn="base" hangingPunct="0">
              <a:spcBef>
                <a:spcPct val="0"/>
              </a:spcBef>
              <a:spcAft>
                <a:spcPct val="0"/>
              </a:spcAft>
              <a:defRPr>
                <a:solidFill>
                  <a:schemeClr val="tx1"/>
                </a:solidFill>
                <a:latin typeface="Arial" charset="0"/>
              </a:defRPr>
            </a:lvl6pPr>
            <a:lvl7pPr marL="2971266" indent="-228559" defTabSz="898363" eaLnBrk="0" fontAlgn="base" hangingPunct="0">
              <a:spcBef>
                <a:spcPct val="0"/>
              </a:spcBef>
              <a:spcAft>
                <a:spcPct val="0"/>
              </a:spcAft>
              <a:defRPr>
                <a:solidFill>
                  <a:schemeClr val="tx1"/>
                </a:solidFill>
                <a:latin typeface="Arial" charset="0"/>
              </a:defRPr>
            </a:lvl7pPr>
            <a:lvl8pPr marL="3428385" indent="-228559" defTabSz="898363" eaLnBrk="0" fontAlgn="base" hangingPunct="0">
              <a:spcBef>
                <a:spcPct val="0"/>
              </a:spcBef>
              <a:spcAft>
                <a:spcPct val="0"/>
              </a:spcAft>
              <a:defRPr>
                <a:solidFill>
                  <a:schemeClr val="tx1"/>
                </a:solidFill>
                <a:latin typeface="Arial" charset="0"/>
              </a:defRPr>
            </a:lvl8pPr>
            <a:lvl9pPr marL="3885502" indent="-228559" defTabSz="898363" eaLnBrk="0" fontAlgn="base" hangingPunct="0">
              <a:spcBef>
                <a:spcPct val="0"/>
              </a:spcBef>
              <a:spcAft>
                <a:spcPct val="0"/>
              </a:spcAft>
              <a:defRPr>
                <a:solidFill>
                  <a:schemeClr val="tx1"/>
                </a:solidFill>
                <a:latin typeface="Arial" charset="0"/>
              </a:defRPr>
            </a:lvl9pPr>
          </a:lstStyle>
          <a:p>
            <a:pPr eaLnBrk="1" hangingPunct="1">
              <a:defRPr/>
            </a:pPr>
            <a:fld id="{9D7F2E0E-B785-4EA4-A6F7-7A696F5026B4}" type="slidenum">
              <a:rPr lang="en-US" smtClean="0"/>
              <a:pPr eaLnBrk="1" hangingPunct="1">
                <a:defRPr/>
              </a:pPr>
              <a:t>32</a:t>
            </a:fld>
            <a:endParaRPr lang="en-US"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692088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3574" eaLnBrk="0" hangingPunct="0">
              <a:defRPr>
                <a:solidFill>
                  <a:schemeClr val="tx1"/>
                </a:solidFill>
                <a:latin typeface="Arial" charset="0"/>
              </a:defRPr>
            </a:lvl1pPr>
            <a:lvl2pPr marL="732911" indent="-280924" defTabSz="883574" eaLnBrk="0" hangingPunct="0">
              <a:defRPr>
                <a:solidFill>
                  <a:schemeClr val="tx1"/>
                </a:solidFill>
                <a:latin typeface="Arial" charset="0"/>
              </a:defRPr>
            </a:lvl2pPr>
            <a:lvl3pPr marL="1128401" indent="-224425" defTabSz="883574" eaLnBrk="0" hangingPunct="0">
              <a:defRPr>
                <a:solidFill>
                  <a:schemeClr val="tx1"/>
                </a:solidFill>
                <a:latin typeface="Arial" charset="0"/>
              </a:defRPr>
            </a:lvl3pPr>
            <a:lvl4pPr marL="1580389" indent="-224425" defTabSz="883574" eaLnBrk="0" hangingPunct="0">
              <a:defRPr>
                <a:solidFill>
                  <a:schemeClr val="tx1"/>
                </a:solidFill>
                <a:latin typeface="Arial" charset="0"/>
              </a:defRPr>
            </a:lvl4pPr>
            <a:lvl5pPr marL="2032377" indent="-224425" defTabSz="883574" eaLnBrk="0" hangingPunct="0">
              <a:defRPr>
                <a:solidFill>
                  <a:schemeClr val="tx1"/>
                </a:solidFill>
                <a:latin typeface="Arial" charset="0"/>
              </a:defRPr>
            </a:lvl5pPr>
            <a:lvl6pPr marL="2484365" indent="-224425" defTabSz="883574" eaLnBrk="0" fontAlgn="base" hangingPunct="0">
              <a:spcBef>
                <a:spcPct val="0"/>
              </a:spcBef>
              <a:spcAft>
                <a:spcPct val="0"/>
              </a:spcAft>
              <a:defRPr>
                <a:solidFill>
                  <a:schemeClr val="tx1"/>
                </a:solidFill>
                <a:latin typeface="Arial" charset="0"/>
              </a:defRPr>
            </a:lvl6pPr>
            <a:lvl7pPr marL="2936353" indent="-224425" defTabSz="883574" eaLnBrk="0" fontAlgn="base" hangingPunct="0">
              <a:spcBef>
                <a:spcPct val="0"/>
              </a:spcBef>
              <a:spcAft>
                <a:spcPct val="0"/>
              </a:spcAft>
              <a:defRPr>
                <a:solidFill>
                  <a:schemeClr val="tx1"/>
                </a:solidFill>
                <a:latin typeface="Arial" charset="0"/>
              </a:defRPr>
            </a:lvl7pPr>
            <a:lvl8pPr marL="3388340" indent="-224425" defTabSz="883574" eaLnBrk="0" fontAlgn="base" hangingPunct="0">
              <a:spcBef>
                <a:spcPct val="0"/>
              </a:spcBef>
              <a:spcAft>
                <a:spcPct val="0"/>
              </a:spcAft>
              <a:defRPr>
                <a:solidFill>
                  <a:schemeClr val="tx1"/>
                </a:solidFill>
                <a:latin typeface="Arial" charset="0"/>
              </a:defRPr>
            </a:lvl8pPr>
            <a:lvl9pPr marL="3840328" indent="-224425" defTabSz="883574" eaLnBrk="0" fontAlgn="base" hangingPunct="0">
              <a:spcBef>
                <a:spcPct val="0"/>
              </a:spcBef>
              <a:spcAft>
                <a:spcPct val="0"/>
              </a:spcAft>
              <a:defRPr>
                <a:solidFill>
                  <a:schemeClr val="tx1"/>
                </a:solidFill>
                <a:latin typeface="Arial" charset="0"/>
              </a:defRPr>
            </a:lvl9pPr>
          </a:lstStyle>
          <a:p>
            <a:pPr eaLnBrk="1" hangingPunct="1"/>
            <a:fld id="{1475A73E-BBF5-427F-B7F7-FC788D8CF633}" type="slidenum">
              <a:rPr lang="en-US" altLang="en-US"/>
              <a:pPr eaLnBrk="1" hangingPunct="1"/>
              <a:t>5</a:t>
            </a:fld>
            <a:endParaRPr lang="en-US" alt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52051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8363" eaLnBrk="0" hangingPunct="0">
              <a:defRPr>
                <a:solidFill>
                  <a:schemeClr val="tx1"/>
                </a:solidFill>
                <a:latin typeface="Arial" charset="0"/>
              </a:defRPr>
            </a:lvl1pPr>
            <a:lvl2pPr marL="742817" indent="-285699" defTabSz="898363" eaLnBrk="0" hangingPunct="0">
              <a:defRPr>
                <a:solidFill>
                  <a:schemeClr val="tx1"/>
                </a:solidFill>
                <a:latin typeface="Arial" charset="0"/>
              </a:defRPr>
            </a:lvl2pPr>
            <a:lvl3pPr marL="1142795" indent="-228559" defTabSz="898363" eaLnBrk="0" hangingPunct="0">
              <a:defRPr>
                <a:solidFill>
                  <a:schemeClr val="tx1"/>
                </a:solidFill>
                <a:latin typeface="Arial" charset="0"/>
              </a:defRPr>
            </a:lvl3pPr>
            <a:lvl4pPr marL="1599913" indent="-228559" defTabSz="898363" eaLnBrk="0" hangingPunct="0">
              <a:defRPr>
                <a:solidFill>
                  <a:schemeClr val="tx1"/>
                </a:solidFill>
                <a:latin typeface="Arial" charset="0"/>
              </a:defRPr>
            </a:lvl4pPr>
            <a:lvl5pPr marL="2057030" indent="-228559" defTabSz="898363" eaLnBrk="0" hangingPunct="0">
              <a:defRPr>
                <a:solidFill>
                  <a:schemeClr val="tx1"/>
                </a:solidFill>
                <a:latin typeface="Arial" charset="0"/>
              </a:defRPr>
            </a:lvl5pPr>
            <a:lvl6pPr marL="2514149" indent="-228559" defTabSz="898363" eaLnBrk="0" fontAlgn="base" hangingPunct="0">
              <a:spcBef>
                <a:spcPct val="0"/>
              </a:spcBef>
              <a:spcAft>
                <a:spcPct val="0"/>
              </a:spcAft>
              <a:defRPr>
                <a:solidFill>
                  <a:schemeClr val="tx1"/>
                </a:solidFill>
                <a:latin typeface="Arial" charset="0"/>
              </a:defRPr>
            </a:lvl6pPr>
            <a:lvl7pPr marL="2971266" indent="-228559" defTabSz="898363" eaLnBrk="0" fontAlgn="base" hangingPunct="0">
              <a:spcBef>
                <a:spcPct val="0"/>
              </a:spcBef>
              <a:spcAft>
                <a:spcPct val="0"/>
              </a:spcAft>
              <a:defRPr>
                <a:solidFill>
                  <a:schemeClr val="tx1"/>
                </a:solidFill>
                <a:latin typeface="Arial" charset="0"/>
              </a:defRPr>
            </a:lvl7pPr>
            <a:lvl8pPr marL="3428385" indent="-228559" defTabSz="898363" eaLnBrk="0" fontAlgn="base" hangingPunct="0">
              <a:spcBef>
                <a:spcPct val="0"/>
              </a:spcBef>
              <a:spcAft>
                <a:spcPct val="0"/>
              </a:spcAft>
              <a:defRPr>
                <a:solidFill>
                  <a:schemeClr val="tx1"/>
                </a:solidFill>
                <a:latin typeface="Arial" charset="0"/>
              </a:defRPr>
            </a:lvl8pPr>
            <a:lvl9pPr marL="3885502" indent="-228559" defTabSz="898363" eaLnBrk="0" fontAlgn="base" hangingPunct="0">
              <a:spcBef>
                <a:spcPct val="0"/>
              </a:spcBef>
              <a:spcAft>
                <a:spcPct val="0"/>
              </a:spcAft>
              <a:defRPr>
                <a:solidFill>
                  <a:schemeClr val="tx1"/>
                </a:solidFill>
                <a:latin typeface="Arial" charset="0"/>
              </a:defRPr>
            </a:lvl9pPr>
          </a:lstStyle>
          <a:p>
            <a:pPr eaLnBrk="1" hangingPunct="1">
              <a:defRPr/>
            </a:pPr>
            <a:fld id="{508C7831-5DC5-4511-B019-2CD44A9A2276}" type="slidenum">
              <a:rPr lang="en-US" smtClean="0"/>
              <a:pPr eaLnBrk="1" hangingPunct="1">
                <a:defRPr/>
              </a:pPr>
              <a:t>7</a:t>
            </a:fld>
            <a:endParaRPr lang="en-US" dirty="0" smtClean="0"/>
          </a:p>
        </p:txBody>
      </p:sp>
      <p:sp>
        <p:nvSpPr>
          <p:cNvPr id="68611" name="Rectangle 2"/>
          <p:cNvSpPr>
            <a:spLocks noGrp="1" noRot="1" noChangeAspect="1" noChangeArrowheads="1" noTextEdit="1"/>
          </p:cNvSpPr>
          <p:nvPr>
            <p:ph type="sldImg"/>
          </p:nvPr>
        </p:nvSpPr>
        <p:spPr>
          <a:xfrm>
            <a:off x="1143000" y="685800"/>
            <a:ext cx="4572000" cy="3429000"/>
          </a:xfrm>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288604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8363" eaLnBrk="0" hangingPunct="0">
              <a:defRPr>
                <a:solidFill>
                  <a:schemeClr val="tx1"/>
                </a:solidFill>
                <a:latin typeface="Arial" charset="0"/>
              </a:defRPr>
            </a:lvl1pPr>
            <a:lvl2pPr marL="742817" indent="-285699" defTabSz="898363" eaLnBrk="0" hangingPunct="0">
              <a:defRPr>
                <a:solidFill>
                  <a:schemeClr val="tx1"/>
                </a:solidFill>
                <a:latin typeface="Arial" charset="0"/>
              </a:defRPr>
            </a:lvl2pPr>
            <a:lvl3pPr marL="1142795" indent="-228559" defTabSz="898363" eaLnBrk="0" hangingPunct="0">
              <a:defRPr>
                <a:solidFill>
                  <a:schemeClr val="tx1"/>
                </a:solidFill>
                <a:latin typeface="Arial" charset="0"/>
              </a:defRPr>
            </a:lvl3pPr>
            <a:lvl4pPr marL="1599913" indent="-228559" defTabSz="898363" eaLnBrk="0" hangingPunct="0">
              <a:defRPr>
                <a:solidFill>
                  <a:schemeClr val="tx1"/>
                </a:solidFill>
                <a:latin typeface="Arial" charset="0"/>
              </a:defRPr>
            </a:lvl4pPr>
            <a:lvl5pPr marL="2057030" indent="-228559" defTabSz="898363" eaLnBrk="0" hangingPunct="0">
              <a:defRPr>
                <a:solidFill>
                  <a:schemeClr val="tx1"/>
                </a:solidFill>
                <a:latin typeface="Arial" charset="0"/>
              </a:defRPr>
            </a:lvl5pPr>
            <a:lvl6pPr marL="2514149" indent="-228559" defTabSz="898363" eaLnBrk="0" fontAlgn="base" hangingPunct="0">
              <a:spcBef>
                <a:spcPct val="0"/>
              </a:spcBef>
              <a:spcAft>
                <a:spcPct val="0"/>
              </a:spcAft>
              <a:defRPr>
                <a:solidFill>
                  <a:schemeClr val="tx1"/>
                </a:solidFill>
                <a:latin typeface="Arial" charset="0"/>
              </a:defRPr>
            </a:lvl6pPr>
            <a:lvl7pPr marL="2971266" indent="-228559" defTabSz="898363" eaLnBrk="0" fontAlgn="base" hangingPunct="0">
              <a:spcBef>
                <a:spcPct val="0"/>
              </a:spcBef>
              <a:spcAft>
                <a:spcPct val="0"/>
              </a:spcAft>
              <a:defRPr>
                <a:solidFill>
                  <a:schemeClr val="tx1"/>
                </a:solidFill>
                <a:latin typeface="Arial" charset="0"/>
              </a:defRPr>
            </a:lvl7pPr>
            <a:lvl8pPr marL="3428385" indent="-228559" defTabSz="898363" eaLnBrk="0" fontAlgn="base" hangingPunct="0">
              <a:spcBef>
                <a:spcPct val="0"/>
              </a:spcBef>
              <a:spcAft>
                <a:spcPct val="0"/>
              </a:spcAft>
              <a:defRPr>
                <a:solidFill>
                  <a:schemeClr val="tx1"/>
                </a:solidFill>
                <a:latin typeface="Arial" charset="0"/>
              </a:defRPr>
            </a:lvl8pPr>
            <a:lvl9pPr marL="3885502" indent="-228559" defTabSz="898363" eaLnBrk="0" fontAlgn="base" hangingPunct="0">
              <a:spcBef>
                <a:spcPct val="0"/>
              </a:spcBef>
              <a:spcAft>
                <a:spcPct val="0"/>
              </a:spcAft>
              <a:defRPr>
                <a:solidFill>
                  <a:schemeClr val="tx1"/>
                </a:solidFill>
                <a:latin typeface="Arial" charset="0"/>
              </a:defRPr>
            </a:lvl9pPr>
          </a:lstStyle>
          <a:p>
            <a:pPr eaLnBrk="1" hangingPunct="1">
              <a:defRPr/>
            </a:pPr>
            <a:fld id="{C13AD688-ADBF-4BEE-B93F-40D0CC079C1F}" type="slidenum">
              <a:rPr lang="en-US" smtClean="0"/>
              <a:pPr eaLnBrk="1" hangingPunct="1">
                <a:defRPr/>
              </a:pPr>
              <a:t>9</a:t>
            </a:fld>
            <a:endParaRPr lang="en-US" dirty="0" smtClean="0"/>
          </a:p>
        </p:txBody>
      </p:sp>
      <p:sp>
        <p:nvSpPr>
          <p:cNvPr id="69635" name="Rectangle 2"/>
          <p:cNvSpPr>
            <a:spLocks noGrp="1" noRot="1" noChangeAspect="1" noChangeArrowheads="1" noTextEdit="1"/>
          </p:cNvSpPr>
          <p:nvPr>
            <p:ph type="sldImg"/>
          </p:nvPr>
        </p:nvSpPr>
        <p:spPr>
          <a:xfrm>
            <a:off x="1143000" y="685800"/>
            <a:ext cx="4572000" cy="342900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137451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090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6485" eaLnBrk="0" hangingPunct="0">
              <a:defRPr>
                <a:solidFill>
                  <a:schemeClr val="tx1"/>
                </a:solidFill>
                <a:latin typeface="Arial" charset="0"/>
              </a:defRPr>
            </a:lvl1pPr>
            <a:lvl2pPr marL="731429" indent="-280355" defTabSz="886485" eaLnBrk="0" hangingPunct="0">
              <a:defRPr>
                <a:solidFill>
                  <a:schemeClr val="tx1"/>
                </a:solidFill>
                <a:latin typeface="Arial" charset="0"/>
              </a:defRPr>
            </a:lvl2pPr>
            <a:lvl3pPr marL="1126118" indent="-223971" defTabSz="886485" eaLnBrk="0" hangingPunct="0">
              <a:defRPr>
                <a:solidFill>
                  <a:schemeClr val="tx1"/>
                </a:solidFill>
                <a:latin typeface="Arial" charset="0"/>
              </a:defRPr>
            </a:lvl3pPr>
            <a:lvl4pPr marL="1577192" indent="-223971" defTabSz="886485" eaLnBrk="0" hangingPunct="0">
              <a:defRPr>
                <a:solidFill>
                  <a:schemeClr val="tx1"/>
                </a:solidFill>
                <a:latin typeface="Arial" charset="0"/>
              </a:defRPr>
            </a:lvl4pPr>
            <a:lvl5pPr marL="2028265" indent="-223971" defTabSz="886485" eaLnBrk="0" hangingPunct="0">
              <a:defRPr>
                <a:solidFill>
                  <a:schemeClr val="tx1"/>
                </a:solidFill>
                <a:latin typeface="Arial" charset="0"/>
              </a:defRPr>
            </a:lvl5pPr>
            <a:lvl6pPr marL="2479339" indent="-223971" defTabSz="886485" eaLnBrk="0" fontAlgn="base" hangingPunct="0">
              <a:spcBef>
                <a:spcPct val="0"/>
              </a:spcBef>
              <a:spcAft>
                <a:spcPct val="0"/>
              </a:spcAft>
              <a:defRPr>
                <a:solidFill>
                  <a:schemeClr val="tx1"/>
                </a:solidFill>
                <a:latin typeface="Arial" charset="0"/>
              </a:defRPr>
            </a:lvl6pPr>
            <a:lvl7pPr marL="2930412" indent="-223971" defTabSz="886485" eaLnBrk="0" fontAlgn="base" hangingPunct="0">
              <a:spcBef>
                <a:spcPct val="0"/>
              </a:spcBef>
              <a:spcAft>
                <a:spcPct val="0"/>
              </a:spcAft>
              <a:defRPr>
                <a:solidFill>
                  <a:schemeClr val="tx1"/>
                </a:solidFill>
                <a:latin typeface="Arial" charset="0"/>
              </a:defRPr>
            </a:lvl7pPr>
            <a:lvl8pPr marL="3381486" indent="-223971" defTabSz="886485" eaLnBrk="0" fontAlgn="base" hangingPunct="0">
              <a:spcBef>
                <a:spcPct val="0"/>
              </a:spcBef>
              <a:spcAft>
                <a:spcPct val="0"/>
              </a:spcAft>
              <a:defRPr>
                <a:solidFill>
                  <a:schemeClr val="tx1"/>
                </a:solidFill>
                <a:latin typeface="Arial" charset="0"/>
              </a:defRPr>
            </a:lvl8pPr>
            <a:lvl9pPr marL="3832559" indent="-223971" defTabSz="886485" eaLnBrk="0" fontAlgn="base" hangingPunct="0">
              <a:spcBef>
                <a:spcPct val="0"/>
              </a:spcBef>
              <a:spcAft>
                <a:spcPct val="0"/>
              </a:spcAft>
              <a:defRPr>
                <a:solidFill>
                  <a:schemeClr val="tx1"/>
                </a:solidFill>
                <a:latin typeface="Arial" charset="0"/>
              </a:defRPr>
            </a:lvl9pPr>
          </a:lstStyle>
          <a:p>
            <a:pPr eaLnBrk="1" hangingPunct="1">
              <a:defRPr/>
            </a:pPr>
            <a:fld id="{9E026807-046F-4E57-BAAD-093D37DD9E94}" type="slidenum">
              <a:rPr lang="en-US" altLang="en-US"/>
              <a:pPr eaLnBrk="1" hangingPunct="1">
                <a:defRPr/>
              </a:pPr>
              <a:t>12</a:t>
            </a:fld>
            <a:endParaRPr lang="en-US" altLang="en-US"/>
          </a:p>
        </p:txBody>
      </p:sp>
    </p:spTree>
    <p:extLst>
      <p:ext uri="{BB962C8B-B14F-4D97-AF65-F5344CB8AC3E}">
        <p14:creationId xmlns:p14="http://schemas.microsoft.com/office/powerpoint/2010/main" val="186401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8363" eaLnBrk="0" hangingPunct="0">
              <a:defRPr>
                <a:solidFill>
                  <a:schemeClr val="tx1"/>
                </a:solidFill>
                <a:latin typeface="Arial" charset="0"/>
              </a:defRPr>
            </a:lvl1pPr>
            <a:lvl2pPr marL="742817" indent="-285699" defTabSz="898363" eaLnBrk="0" hangingPunct="0">
              <a:defRPr>
                <a:solidFill>
                  <a:schemeClr val="tx1"/>
                </a:solidFill>
                <a:latin typeface="Arial" charset="0"/>
              </a:defRPr>
            </a:lvl2pPr>
            <a:lvl3pPr marL="1142795" indent="-228559" defTabSz="898363" eaLnBrk="0" hangingPunct="0">
              <a:defRPr>
                <a:solidFill>
                  <a:schemeClr val="tx1"/>
                </a:solidFill>
                <a:latin typeface="Arial" charset="0"/>
              </a:defRPr>
            </a:lvl3pPr>
            <a:lvl4pPr marL="1599913" indent="-228559" defTabSz="898363" eaLnBrk="0" hangingPunct="0">
              <a:defRPr>
                <a:solidFill>
                  <a:schemeClr val="tx1"/>
                </a:solidFill>
                <a:latin typeface="Arial" charset="0"/>
              </a:defRPr>
            </a:lvl4pPr>
            <a:lvl5pPr marL="2057030" indent="-228559" defTabSz="898363" eaLnBrk="0" hangingPunct="0">
              <a:defRPr>
                <a:solidFill>
                  <a:schemeClr val="tx1"/>
                </a:solidFill>
                <a:latin typeface="Arial" charset="0"/>
              </a:defRPr>
            </a:lvl5pPr>
            <a:lvl6pPr marL="2514149" indent="-228559" defTabSz="898363" eaLnBrk="0" fontAlgn="base" hangingPunct="0">
              <a:spcBef>
                <a:spcPct val="0"/>
              </a:spcBef>
              <a:spcAft>
                <a:spcPct val="0"/>
              </a:spcAft>
              <a:defRPr>
                <a:solidFill>
                  <a:schemeClr val="tx1"/>
                </a:solidFill>
                <a:latin typeface="Arial" charset="0"/>
              </a:defRPr>
            </a:lvl6pPr>
            <a:lvl7pPr marL="2971266" indent="-228559" defTabSz="898363" eaLnBrk="0" fontAlgn="base" hangingPunct="0">
              <a:spcBef>
                <a:spcPct val="0"/>
              </a:spcBef>
              <a:spcAft>
                <a:spcPct val="0"/>
              </a:spcAft>
              <a:defRPr>
                <a:solidFill>
                  <a:schemeClr val="tx1"/>
                </a:solidFill>
                <a:latin typeface="Arial" charset="0"/>
              </a:defRPr>
            </a:lvl7pPr>
            <a:lvl8pPr marL="3428385" indent="-228559" defTabSz="898363" eaLnBrk="0" fontAlgn="base" hangingPunct="0">
              <a:spcBef>
                <a:spcPct val="0"/>
              </a:spcBef>
              <a:spcAft>
                <a:spcPct val="0"/>
              </a:spcAft>
              <a:defRPr>
                <a:solidFill>
                  <a:schemeClr val="tx1"/>
                </a:solidFill>
                <a:latin typeface="Arial" charset="0"/>
              </a:defRPr>
            </a:lvl8pPr>
            <a:lvl9pPr marL="3885502" indent="-228559" defTabSz="898363" eaLnBrk="0" fontAlgn="base" hangingPunct="0">
              <a:spcBef>
                <a:spcPct val="0"/>
              </a:spcBef>
              <a:spcAft>
                <a:spcPct val="0"/>
              </a:spcAft>
              <a:defRPr>
                <a:solidFill>
                  <a:schemeClr val="tx1"/>
                </a:solidFill>
                <a:latin typeface="Arial" charset="0"/>
              </a:defRPr>
            </a:lvl9pPr>
          </a:lstStyle>
          <a:p>
            <a:pPr eaLnBrk="1" hangingPunct="1">
              <a:defRPr/>
            </a:pPr>
            <a:fld id="{F0891E53-3642-4010-BF0E-8459BD8BE76F}" type="slidenum">
              <a:rPr lang="en-US" smtClean="0"/>
              <a:pPr eaLnBrk="1" hangingPunct="1">
                <a:defRPr/>
              </a:pPr>
              <a:t>16</a:t>
            </a:fld>
            <a:endParaRPr lang="en-US" smtClean="0"/>
          </a:p>
        </p:txBody>
      </p:sp>
      <p:sp>
        <p:nvSpPr>
          <p:cNvPr id="72707" name="Rectangle 2"/>
          <p:cNvSpPr>
            <a:spLocks noGrp="1" noRot="1" noChangeAspect="1" noChangeArrowheads="1" noTextEdit="1"/>
          </p:cNvSpPr>
          <p:nvPr>
            <p:ph type="sldImg"/>
          </p:nvPr>
        </p:nvSpPr>
        <p:spPr>
          <a:xfrm>
            <a:off x="1143000" y="685800"/>
            <a:ext cx="4572000" cy="3429000"/>
          </a:xfrm>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755366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6713" eaLnBrk="0" hangingPunct="0">
              <a:defRPr>
                <a:solidFill>
                  <a:schemeClr val="tx1"/>
                </a:solidFill>
                <a:latin typeface="Arial" charset="0"/>
              </a:defRPr>
            </a:lvl1pPr>
            <a:lvl2pPr marL="732911" indent="-280924" defTabSz="886713" eaLnBrk="0" hangingPunct="0">
              <a:defRPr>
                <a:solidFill>
                  <a:schemeClr val="tx1"/>
                </a:solidFill>
                <a:latin typeface="Arial" charset="0"/>
              </a:defRPr>
            </a:lvl2pPr>
            <a:lvl3pPr marL="1128401" indent="-224425" defTabSz="886713" eaLnBrk="0" hangingPunct="0">
              <a:defRPr>
                <a:solidFill>
                  <a:schemeClr val="tx1"/>
                </a:solidFill>
                <a:latin typeface="Arial" charset="0"/>
              </a:defRPr>
            </a:lvl3pPr>
            <a:lvl4pPr marL="1580389" indent="-224425" defTabSz="886713" eaLnBrk="0" hangingPunct="0">
              <a:defRPr>
                <a:solidFill>
                  <a:schemeClr val="tx1"/>
                </a:solidFill>
                <a:latin typeface="Arial" charset="0"/>
              </a:defRPr>
            </a:lvl4pPr>
            <a:lvl5pPr marL="2032377" indent="-224425" defTabSz="886713" eaLnBrk="0" hangingPunct="0">
              <a:defRPr>
                <a:solidFill>
                  <a:schemeClr val="tx1"/>
                </a:solidFill>
                <a:latin typeface="Arial" charset="0"/>
              </a:defRPr>
            </a:lvl5pPr>
            <a:lvl6pPr marL="2484365" indent="-224425" defTabSz="886713" eaLnBrk="0" fontAlgn="base" hangingPunct="0">
              <a:spcBef>
                <a:spcPct val="0"/>
              </a:spcBef>
              <a:spcAft>
                <a:spcPct val="0"/>
              </a:spcAft>
              <a:defRPr>
                <a:solidFill>
                  <a:schemeClr val="tx1"/>
                </a:solidFill>
                <a:latin typeface="Arial" charset="0"/>
              </a:defRPr>
            </a:lvl6pPr>
            <a:lvl7pPr marL="2936353" indent="-224425" defTabSz="886713" eaLnBrk="0" fontAlgn="base" hangingPunct="0">
              <a:spcBef>
                <a:spcPct val="0"/>
              </a:spcBef>
              <a:spcAft>
                <a:spcPct val="0"/>
              </a:spcAft>
              <a:defRPr>
                <a:solidFill>
                  <a:schemeClr val="tx1"/>
                </a:solidFill>
                <a:latin typeface="Arial" charset="0"/>
              </a:defRPr>
            </a:lvl7pPr>
            <a:lvl8pPr marL="3388340" indent="-224425" defTabSz="886713" eaLnBrk="0" fontAlgn="base" hangingPunct="0">
              <a:spcBef>
                <a:spcPct val="0"/>
              </a:spcBef>
              <a:spcAft>
                <a:spcPct val="0"/>
              </a:spcAft>
              <a:defRPr>
                <a:solidFill>
                  <a:schemeClr val="tx1"/>
                </a:solidFill>
                <a:latin typeface="Arial" charset="0"/>
              </a:defRPr>
            </a:lvl8pPr>
            <a:lvl9pPr marL="3840328" indent="-224425" defTabSz="886713" eaLnBrk="0" fontAlgn="base" hangingPunct="0">
              <a:spcBef>
                <a:spcPct val="0"/>
              </a:spcBef>
              <a:spcAft>
                <a:spcPct val="0"/>
              </a:spcAft>
              <a:defRPr>
                <a:solidFill>
                  <a:schemeClr val="tx1"/>
                </a:solidFill>
                <a:latin typeface="Arial" charset="0"/>
              </a:defRPr>
            </a:lvl9pPr>
          </a:lstStyle>
          <a:p>
            <a:pPr eaLnBrk="1" hangingPunct="1"/>
            <a:fld id="{DE654235-6D0B-4A39-BDEC-C6CD9F78AE91}" type="slidenum">
              <a:rPr lang="en-US" altLang="en-US"/>
              <a:pPr eaLnBrk="1" hangingPunct="1"/>
              <a:t>17</a:t>
            </a:fld>
            <a:endParaRPr lang="en-US" altLang="en-US"/>
          </a:p>
        </p:txBody>
      </p:sp>
      <p:sp>
        <p:nvSpPr>
          <p:cNvPr id="82947" name="Rectangle 2"/>
          <p:cNvSpPr>
            <a:spLocks noGrp="1" noRot="1" noChangeAspect="1" noChangeArrowheads="1" noTextEdit="1"/>
          </p:cNvSpPr>
          <p:nvPr>
            <p:ph type="sldImg"/>
          </p:nvPr>
        </p:nvSpPr>
        <p:spPr>
          <a:xfrm>
            <a:off x="1143000" y="685800"/>
            <a:ext cx="4572000" cy="3429000"/>
          </a:xfrm>
          <a:ln/>
        </p:spPr>
      </p:sp>
      <p:sp>
        <p:nvSpPr>
          <p:cNvPr id="829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76003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554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817" indent="-285699">
              <a:defRPr>
                <a:solidFill>
                  <a:schemeClr val="tx1"/>
                </a:solidFill>
                <a:latin typeface="Times New Roman" pitchFamily="18" charset="0"/>
              </a:defRPr>
            </a:lvl2pPr>
            <a:lvl3pPr marL="1142795" indent="-228559">
              <a:defRPr>
                <a:solidFill>
                  <a:schemeClr val="tx1"/>
                </a:solidFill>
                <a:latin typeface="Times New Roman" pitchFamily="18" charset="0"/>
              </a:defRPr>
            </a:lvl3pPr>
            <a:lvl4pPr marL="1599913" indent="-228559">
              <a:defRPr>
                <a:solidFill>
                  <a:schemeClr val="tx1"/>
                </a:solidFill>
                <a:latin typeface="Times New Roman" pitchFamily="18" charset="0"/>
              </a:defRPr>
            </a:lvl4pPr>
            <a:lvl5pPr marL="2057030" indent="-228559">
              <a:defRPr>
                <a:solidFill>
                  <a:schemeClr val="tx1"/>
                </a:solidFill>
                <a:latin typeface="Times New Roman" pitchFamily="18" charset="0"/>
              </a:defRPr>
            </a:lvl5pPr>
            <a:lvl6pPr marL="2514149" indent="-228559" algn="ctr" eaLnBrk="0" fontAlgn="base" hangingPunct="0">
              <a:spcBef>
                <a:spcPct val="0"/>
              </a:spcBef>
              <a:spcAft>
                <a:spcPct val="0"/>
              </a:spcAft>
              <a:defRPr>
                <a:solidFill>
                  <a:schemeClr val="tx1"/>
                </a:solidFill>
                <a:latin typeface="Times New Roman" pitchFamily="18" charset="0"/>
              </a:defRPr>
            </a:lvl6pPr>
            <a:lvl7pPr marL="2971266" indent="-228559" algn="ctr" eaLnBrk="0" fontAlgn="base" hangingPunct="0">
              <a:spcBef>
                <a:spcPct val="0"/>
              </a:spcBef>
              <a:spcAft>
                <a:spcPct val="0"/>
              </a:spcAft>
              <a:defRPr>
                <a:solidFill>
                  <a:schemeClr val="tx1"/>
                </a:solidFill>
                <a:latin typeface="Times New Roman" pitchFamily="18" charset="0"/>
              </a:defRPr>
            </a:lvl7pPr>
            <a:lvl8pPr marL="3428385" indent="-228559" algn="ctr" eaLnBrk="0" fontAlgn="base" hangingPunct="0">
              <a:spcBef>
                <a:spcPct val="0"/>
              </a:spcBef>
              <a:spcAft>
                <a:spcPct val="0"/>
              </a:spcAft>
              <a:defRPr>
                <a:solidFill>
                  <a:schemeClr val="tx1"/>
                </a:solidFill>
                <a:latin typeface="Times New Roman" pitchFamily="18" charset="0"/>
              </a:defRPr>
            </a:lvl8pPr>
            <a:lvl9pPr marL="3885502" indent="-228559" algn="ctr" eaLnBrk="0" fontAlgn="base" hangingPunct="0">
              <a:spcBef>
                <a:spcPct val="0"/>
              </a:spcBef>
              <a:spcAft>
                <a:spcPct val="0"/>
              </a:spcAft>
              <a:defRPr>
                <a:solidFill>
                  <a:schemeClr val="tx1"/>
                </a:solidFill>
                <a:latin typeface="Times New Roman" pitchFamily="18" charset="0"/>
              </a:defRPr>
            </a:lvl9pPr>
          </a:lstStyle>
          <a:p>
            <a:pPr>
              <a:defRPr/>
            </a:pPr>
            <a:fld id="{EDFE6A10-C1EF-4AAA-B986-114FCB46172F}" type="slidenum">
              <a:rPr lang="en-US" altLang="en-US" smtClean="0">
                <a:latin typeface="Arial" charset="0"/>
              </a:rPr>
              <a:pPr>
                <a:defRPr/>
              </a:pPr>
              <a:t>22</a:t>
            </a:fld>
            <a:endParaRPr lang="en-US" altLang="en-US" smtClean="0">
              <a:latin typeface="Arial" charset="0"/>
            </a:endParaRPr>
          </a:p>
        </p:txBody>
      </p:sp>
    </p:spTree>
    <p:extLst>
      <p:ext uri="{BB962C8B-B14F-4D97-AF65-F5344CB8AC3E}">
        <p14:creationId xmlns:p14="http://schemas.microsoft.com/office/powerpoint/2010/main" val="1795110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6713" eaLnBrk="0" hangingPunct="0">
              <a:defRPr>
                <a:solidFill>
                  <a:schemeClr val="tx1"/>
                </a:solidFill>
                <a:latin typeface="Arial" charset="0"/>
              </a:defRPr>
            </a:lvl1pPr>
            <a:lvl2pPr marL="732911" indent="-280924" defTabSz="886713" eaLnBrk="0" hangingPunct="0">
              <a:defRPr>
                <a:solidFill>
                  <a:schemeClr val="tx1"/>
                </a:solidFill>
                <a:latin typeface="Arial" charset="0"/>
              </a:defRPr>
            </a:lvl2pPr>
            <a:lvl3pPr marL="1128401" indent="-224425" defTabSz="886713" eaLnBrk="0" hangingPunct="0">
              <a:defRPr>
                <a:solidFill>
                  <a:schemeClr val="tx1"/>
                </a:solidFill>
                <a:latin typeface="Arial" charset="0"/>
              </a:defRPr>
            </a:lvl3pPr>
            <a:lvl4pPr marL="1580389" indent="-224425" defTabSz="886713" eaLnBrk="0" hangingPunct="0">
              <a:defRPr>
                <a:solidFill>
                  <a:schemeClr val="tx1"/>
                </a:solidFill>
                <a:latin typeface="Arial" charset="0"/>
              </a:defRPr>
            </a:lvl4pPr>
            <a:lvl5pPr marL="2032377" indent="-224425" defTabSz="886713" eaLnBrk="0" hangingPunct="0">
              <a:defRPr>
                <a:solidFill>
                  <a:schemeClr val="tx1"/>
                </a:solidFill>
                <a:latin typeface="Arial" charset="0"/>
              </a:defRPr>
            </a:lvl5pPr>
            <a:lvl6pPr marL="2484365" indent="-224425" defTabSz="886713" eaLnBrk="0" fontAlgn="base" hangingPunct="0">
              <a:spcBef>
                <a:spcPct val="0"/>
              </a:spcBef>
              <a:spcAft>
                <a:spcPct val="0"/>
              </a:spcAft>
              <a:defRPr>
                <a:solidFill>
                  <a:schemeClr val="tx1"/>
                </a:solidFill>
                <a:latin typeface="Arial" charset="0"/>
              </a:defRPr>
            </a:lvl6pPr>
            <a:lvl7pPr marL="2936353" indent="-224425" defTabSz="886713" eaLnBrk="0" fontAlgn="base" hangingPunct="0">
              <a:spcBef>
                <a:spcPct val="0"/>
              </a:spcBef>
              <a:spcAft>
                <a:spcPct val="0"/>
              </a:spcAft>
              <a:defRPr>
                <a:solidFill>
                  <a:schemeClr val="tx1"/>
                </a:solidFill>
                <a:latin typeface="Arial" charset="0"/>
              </a:defRPr>
            </a:lvl7pPr>
            <a:lvl8pPr marL="3388340" indent="-224425" defTabSz="886713" eaLnBrk="0" fontAlgn="base" hangingPunct="0">
              <a:spcBef>
                <a:spcPct val="0"/>
              </a:spcBef>
              <a:spcAft>
                <a:spcPct val="0"/>
              </a:spcAft>
              <a:defRPr>
                <a:solidFill>
                  <a:schemeClr val="tx1"/>
                </a:solidFill>
                <a:latin typeface="Arial" charset="0"/>
              </a:defRPr>
            </a:lvl8pPr>
            <a:lvl9pPr marL="3840328" indent="-224425" defTabSz="886713" eaLnBrk="0" fontAlgn="base" hangingPunct="0">
              <a:spcBef>
                <a:spcPct val="0"/>
              </a:spcBef>
              <a:spcAft>
                <a:spcPct val="0"/>
              </a:spcAft>
              <a:defRPr>
                <a:solidFill>
                  <a:schemeClr val="tx1"/>
                </a:solidFill>
                <a:latin typeface="Arial" charset="0"/>
              </a:defRPr>
            </a:lvl9pPr>
          </a:lstStyle>
          <a:p>
            <a:pPr eaLnBrk="1" hangingPunct="1"/>
            <a:fld id="{4E71BAE9-8BD2-4CDE-8CB5-EE168241DFB4}" type="slidenum">
              <a:rPr lang="en-US" altLang="en-US"/>
              <a:pPr eaLnBrk="1" hangingPunct="1"/>
              <a:t>25</a:t>
            </a:fld>
            <a:endParaRPr lang="en-US" altLang="en-US"/>
          </a:p>
        </p:txBody>
      </p:sp>
      <p:sp>
        <p:nvSpPr>
          <p:cNvPr id="83971" name="Rectangle 2"/>
          <p:cNvSpPr>
            <a:spLocks noGrp="1" noRot="1" noChangeAspect="1" noChangeArrowheads="1" noTextEdit="1"/>
          </p:cNvSpPr>
          <p:nvPr>
            <p:ph type="sldImg"/>
          </p:nvPr>
        </p:nvSpPr>
        <p:spPr>
          <a:xfrm>
            <a:off x="1143000" y="685800"/>
            <a:ext cx="4572000" cy="3429000"/>
          </a:xfrm>
          <a:ln/>
        </p:spPr>
      </p:sp>
      <p:sp>
        <p:nvSpPr>
          <p:cNvPr id="839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9187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3C03FD-3A57-43A6-90A7-08EBA6F92AC2}" type="datetimeFigureOut">
              <a:rPr lang="en-US" smtClean="0"/>
              <a:t>3/3/2016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F2BFFAD-4FC4-4DE2-B683-0950C17B2B82}" type="slidenum">
              <a:rPr lang="en-US" smtClean="0"/>
              <a:t>‹#›</a:t>
            </a:fld>
            <a:endParaRPr lang="en-US"/>
          </a:p>
        </p:txBody>
      </p:sp>
      <p:cxnSp>
        <p:nvCxnSpPr>
          <p:cNvPr id="8" name="Straight Connector 7"/>
          <p:cNvCxnSpPr/>
          <p:nvPr userDrawn="1"/>
        </p:nvCxnSpPr>
        <p:spPr>
          <a:xfrm>
            <a:off x="685800" y="3352800"/>
            <a:ext cx="7772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0352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3C03FD-3A57-43A6-90A7-08EBA6F92AC2}" type="datetimeFigureOut">
              <a:rPr lang="en-US" smtClean="0"/>
              <a:t>3/3/2016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F2BFFAD-4FC4-4DE2-B683-0950C17B2B82}" type="slidenum">
              <a:rPr lang="en-US" smtClean="0"/>
              <a:t>‹#›</a:t>
            </a:fld>
            <a:endParaRPr lang="en-US"/>
          </a:p>
        </p:txBody>
      </p:sp>
    </p:spTree>
    <p:extLst>
      <p:ext uri="{BB962C8B-B14F-4D97-AF65-F5344CB8AC3E}">
        <p14:creationId xmlns:p14="http://schemas.microsoft.com/office/powerpoint/2010/main" val="4136092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3C03FD-3A57-43A6-90A7-08EBA6F92AC2}" type="datetimeFigureOut">
              <a:rPr lang="en-US" smtClean="0"/>
              <a:t>3/3/2016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F2BFFAD-4FC4-4DE2-B683-0950C17B2B82}" type="slidenum">
              <a:rPr lang="en-US" smtClean="0"/>
              <a:t>‹#›</a:t>
            </a:fld>
            <a:endParaRPr lang="en-US"/>
          </a:p>
        </p:txBody>
      </p:sp>
    </p:spTree>
    <p:extLst>
      <p:ext uri="{BB962C8B-B14F-4D97-AF65-F5344CB8AC3E}">
        <p14:creationId xmlns:p14="http://schemas.microsoft.com/office/powerpoint/2010/main" val="847701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73C03FD-3A57-43A6-90A7-08EBA6F92AC2}" type="datetimeFigureOut">
              <a:rPr lang="en-US" smtClean="0"/>
              <a:t>3/3/2016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F2BFFAD-4FC4-4DE2-B683-0950C17B2B82}" type="slidenum">
              <a:rPr lang="en-US" smtClean="0"/>
              <a:t>‹#›</a:t>
            </a:fld>
            <a:endParaRPr lang="en-US"/>
          </a:p>
        </p:txBody>
      </p:sp>
    </p:spTree>
    <p:extLst>
      <p:ext uri="{BB962C8B-B14F-4D97-AF65-F5344CB8AC3E}">
        <p14:creationId xmlns:p14="http://schemas.microsoft.com/office/powerpoint/2010/main" val="3601768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BE5322-85A8-4D7D-B1BC-FBA818DD48A5}"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21F56-8633-4250-9B9B-F940C682955F}" type="slidenum">
              <a:rPr lang="en-US" smtClean="0"/>
              <a:t>‹#›</a:t>
            </a:fld>
            <a:endParaRPr lang="en-US"/>
          </a:p>
        </p:txBody>
      </p:sp>
    </p:spTree>
    <p:extLst>
      <p:ext uri="{BB962C8B-B14F-4D97-AF65-F5344CB8AC3E}">
        <p14:creationId xmlns:p14="http://schemas.microsoft.com/office/powerpoint/2010/main" val="4263097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BE5322-85A8-4D7D-B1BC-FBA818DD48A5}"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21F56-8633-4250-9B9B-F940C682955F}" type="slidenum">
              <a:rPr lang="en-US" smtClean="0"/>
              <a:t>‹#›</a:t>
            </a:fld>
            <a:endParaRPr lang="en-US"/>
          </a:p>
        </p:txBody>
      </p:sp>
    </p:spTree>
    <p:extLst>
      <p:ext uri="{BB962C8B-B14F-4D97-AF65-F5344CB8AC3E}">
        <p14:creationId xmlns:p14="http://schemas.microsoft.com/office/powerpoint/2010/main" val="2468418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BE5322-85A8-4D7D-B1BC-FBA818DD48A5}"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21F56-8633-4250-9B9B-F940C682955F}" type="slidenum">
              <a:rPr lang="en-US" smtClean="0"/>
              <a:t>‹#›</a:t>
            </a:fld>
            <a:endParaRPr lang="en-US"/>
          </a:p>
        </p:txBody>
      </p:sp>
    </p:spTree>
    <p:extLst>
      <p:ext uri="{BB962C8B-B14F-4D97-AF65-F5344CB8AC3E}">
        <p14:creationId xmlns:p14="http://schemas.microsoft.com/office/powerpoint/2010/main" val="14647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BE5322-85A8-4D7D-B1BC-FBA818DD48A5}"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021F56-8633-4250-9B9B-F940C682955F}" type="slidenum">
              <a:rPr lang="en-US" smtClean="0"/>
              <a:t>‹#›</a:t>
            </a:fld>
            <a:endParaRPr lang="en-US"/>
          </a:p>
        </p:txBody>
      </p:sp>
    </p:spTree>
    <p:extLst>
      <p:ext uri="{BB962C8B-B14F-4D97-AF65-F5344CB8AC3E}">
        <p14:creationId xmlns:p14="http://schemas.microsoft.com/office/powerpoint/2010/main" val="9311669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BE5322-85A8-4D7D-B1BC-FBA818DD48A5}" type="datetimeFigureOut">
              <a:rPr lang="en-US" smtClean="0"/>
              <a:t>3/3/2016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021F56-8633-4250-9B9B-F940C682955F}" type="slidenum">
              <a:rPr lang="en-US" smtClean="0"/>
              <a:t>‹#›</a:t>
            </a:fld>
            <a:endParaRPr lang="en-US"/>
          </a:p>
        </p:txBody>
      </p:sp>
    </p:spTree>
    <p:extLst>
      <p:ext uri="{BB962C8B-B14F-4D97-AF65-F5344CB8AC3E}">
        <p14:creationId xmlns:p14="http://schemas.microsoft.com/office/powerpoint/2010/main" val="37023210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BE5322-85A8-4D7D-B1BC-FBA818DD48A5}" type="datetimeFigureOut">
              <a:rPr lang="en-US" smtClean="0"/>
              <a:t>3/3/2016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021F56-8633-4250-9B9B-F940C682955F}" type="slidenum">
              <a:rPr lang="en-US" smtClean="0"/>
              <a:t>‹#›</a:t>
            </a:fld>
            <a:endParaRPr lang="en-US"/>
          </a:p>
        </p:txBody>
      </p:sp>
    </p:spTree>
    <p:extLst>
      <p:ext uri="{BB962C8B-B14F-4D97-AF65-F5344CB8AC3E}">
        <p14:creationId xmlns:p14="http://schemas.microsoft.com/office/powerpoint/2010/main" val="28312365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BE5322-85A8-4D7D-B1BC-FBA818DD48A5}" type="datetimeFigureOut">
              <a:rPr lang="en-US" smtClean="0"/>
              <a:t>3/3/2016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021F56-8633-4250-9B9B-F940C682955F}" type="slidenum">
              <a:rPr lang="en-US" smtClean="0"/>
              <a:t>‹#›</a:t>
            </a:fld>
            <a:endParaRPr lang="en-US"/>
          </a:p>
        </p:txBody>
      </p:sp>
    </p:spTree>
    <p:extLst>
      <p:ext uri="{BB962C8B-B14F-4D97-AF65-F5344CB8AC3E}">
        <p14:creationId xmlns:p14="http://schemas.microsoft.com/office/powerpoint/2010/main" val="300805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3C03FD-3A57-43A6-90A7-08EBA6F92AC2}" type="datetimeFigureOut">
              <a:rPr lang="en-US" smtClean="0"/>
              <a:t>3/3/2016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F2BFFAD-4FC4-4DE2-B683-0950C17B2B82}" type="slidenum">
              <a:rPr lang="en-US" smtClean="0"/>
              <a:t>‹#›</a:t>
            </a:fld>
            <a:endParaRPr lang="en-US"/>
          </a:p>
        </p:txBody>
      </p:sp>
      <p:cxnSp>
        <p:nvCxnSpPr>
          <p:cNvPr id="8" name="Straight Connector 7"/>
          <p:cNvCxnSpPr/>
          <p:nvPr userDrawn="1"/>
        </p:nvCxnSpPr>
        <p:spPr>
          <a:xfrm>
            <a:off x="457200" y="1371600"/>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799177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BE5322-85A8-4D7D-B1BC-FBA818DD48A5}"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021F56-8633-4250-9B9B-F940C682955F}" type="slidenum">
              <a:rPr lang="en-US" smtClean="0"/>
              <a:t>‹#›</a:t>
            </a:fld>
            <a:endParaRPr lang="en-US"/>
          </a:p>
        </p:txBody>
      </p:sp>
    </p:spTree>
    <p:extLst>
      <p:ext uri="{BB962C8B-B14F-4D97-AF65-F5344CB8AC3E}">
        <p14:creationId xmlns:p14="http://schemas.microsoft.com/office/powerpoint/2010/main" val="6801625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BE5322-85A8-4D7D-B1BC-FBA818DD48A5}"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021F56-8633-4250-9B9B-F940C682955F}" type="slidenum">
              <a:rPr lang="en-US" smtClean="0"/>
              <a:t>‹#›</a:t>
            </a:fld>
            <a:endParaRPr lang="en-US"/>
          </a:p>
        </p:txBody>
      </p:sp>
    </p:spTree>
    <p:extLst>
      <p:ext uri="{BB962C8B-B14F-4D97-AF65-F5344CB8AC3E}">
        <p14:creationId xmlns:p14="http://schemas.microsoft.com/office/powerpoint/2010/main" val="13697522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BE5322-85A8-4D7D-B1BC-FBA818DD48A5}"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21F56-8633-4250-9B9B-F940C682955F}" type="slidenum">
              <a:rPr lang="en-US" smtClean="0"/>
              <a:t>‹#›</a:t>
            </a:fld>
            <a:endParaRPr lang="en-US"/>
          </a:p>
        </p:txBody>
      </p:sp>
    </p:spTree>
    <p:extLst>
      <p:ext uri="{BB962C8B-B14F-4D97-AF65-F5344CB8AC3E}">
        <p14:creationId xmlns:p14="http://schemas.microsoft.com/office/powerpoint/2010/main" val="715038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BE5322-85A8-4D7D-B1BC-FBA818DD48A5}"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21F56-8633-4250-9B9B-F940C682955F}" type="slidenum">
              <a:rPr lang="en-US" smtClean="0"/>
              <a:t>‹#›</a:t>
            </a:fld>
            <a:endParaRPr lang="en-US"/>
          </a:p>
        </p:txBody>
      </p:sp>
    </p:spTree>
    <p:extLst>
      <p:ext uri="{BB962C8B-B14F-4D97-AF65-F5344CB8AC3E}">
        <p14:creationId xmlns:p14="http://schemas.microsoft.com/office/powerpoint/2010/main" val="39940906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A27E44-A830-45CF-875F-D785583D8D97}"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CE305-D354-44F1-999B-FFAD289CE935}" type="slidenum">
              <a:rPr lang="en-US" smtClean="0"/>
              <a:t>‹#›</a:t>
            </a:fld>
            <a:endParaRPr lang="en-US"/>
          </a:p>
        </p:txBody>
      </p:sp>
    </p:spTree>
    <p:extLst>
      <p:ext uri="{BB962C8B-B14F-4D97-AF65-F5344CB8AC3E}">
        <p14:creationId xmlns:p14="http://schemas.microsoft.com/office/powerpoint/2010/main" val="2718100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A27E44-A830-45CF-875F-D785583D8D97}"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CE305-D354-44F1-999B-FFAD289CE935}" type="slidenum">
              <a:rPr lang="en-US" smtClean="0"/>
              <a:t>‹#›</a:t>
            </a:fld>
            <a:endParaRPr lang="en-US"/>
          </a:p>
        </p:txBody>
      </p:sp>
    </p:spTree>
    <p:extLst>
      <p:ext uri="{BB962C8B-B14F-4D97-AF65-F5344CB8AC3E}">
        <p14:creationId xmlns:p14="http://schemas.microsoft.com/office/powerpoint/2010/main" val="13961176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27E44-A830-45CF-875F-D785583D8D97}"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CE305-D354-44F1-999B-FFAD289CE935}" type="slidenum">
              <a:rPr lang="en-US" smtClean="0"/>
              <a:t>‹#›</a:t>
            </a:fld>
            <a:endParaRPr lang="en-US"/>
          </a:p>
        </p:txBody>
      </p:sp>
    </p:spTree>
    <p:extLst>
      <p:ext uri="{BB962C8B-B14F-4D97-AF65-F5344CB8AC3E}">
        <p14:creationId xmlns:p14="http://schemas.microsoft.com/office/powerpoint/2010/main" val="7208449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A27E44-A830-45CF-875F-D785583D8D97}"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CE305-D354-44F1-999B-FFAD289CE935}" type="slidenum">
              <a:rPr lang="en-US" smtClean="0"/>
              <a:t>‹#›</a:t>
            </a:fld>
            <a:endParaRPr lang="en-US"/>
          </a:p>
        </p:txBody>
      </p:sp>
    </p:spTree>
    <p:extLst>
      <p:ext uri="{BB962C8B-B14F-4D97-AF65-F5344CB8AC3E}">
        <p14:creationId xmlns:p14="http://schemas.microsoft.com/office/powerpoint/2010/main" val="36684997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A27E44-A830-45CF-875F-D785583D8D97}" type="datetimeFigureOut">
              <a:rPr lang="en-US" smtClean="0"/>
              <a:t>3/3/2016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CE305-D354-44F1-999B-FFAD289CE935}" type="slidenum">
              <a:rPr lang="en-US" smtClean="0"/>
              <a:t>‹#›</a:t>
            </a:fld>
            <a:endParaRPr lang="en-US"/>
          </a:p>
        </p:txBody>
      </p:sp>
    </p:spTree>
    <p:extLst>
      <p:ext uri="{BB962C8B-B14F-4D97-AF65-F5344CB8AC3E}">
        <p14:creationId xmlns:p14="http://schemas.microsoft.com/office/powerpoint/2010/main" val="24845413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A27E44-A830-45CF-875F-D785583D8D97}" type="datetimeFigureOut">
              <a:rPr lang="en-US" smtClean="0"/>
              <a:t>3/3/2016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CE305-D354-44F1-999B-FFAD289CE935}" type="slidenum">
              <a:rPr lang="en-US" smtClean="0"/>
              <a:t>‹#›</a:t>
            </a:fld>
            <a:endParaRPr lang="en-US"/>
          </a:p>
        </p:txBody>
      </p:sp>
    </p:spTree>
    <p:extLst>
      <p:ext uri="{BB962C8B-B14F-4D97-AF65-F5344CB8AC3E}">
        <p14:creationId xmlns:p14="http://schemas.microsoft.com/office/powerpoint/2010/main" val="2287599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3C03FD-3A57-43A6-90A7-08EBA6F92AC2}" type="datetimeFigureOut">
              <a:rPr lang="en-US" smtClean="0"/>
              <a:t>3/3/2016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F2BFFAD-4FC4-4DE2-B683-0950C17B2B82}" type="slidenum">
              <a:rPr lang="en-US" smtClean="0"/>
              <a:t>‹#›</a:t>
            </a:fld>
            <a:endParaRPr lang="en-US"/>
          </a:p>
        </p:txBody>
      </p:sp>
    </p:spTree>
    <p:extLst>
      <p:ext uri="{BB962C8B-B14F-4D97-AF65-F5344CB8AC3E}">
        <p14:creationId xmlns:p14="http://schemas.microsoft.com/office/powerpoint/2010/main" val="230077883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27E44-A830-45CF-875F-D785583D8D97}" type="datetimeFigureOut">
              <a:rPr lang="en-US" smtClean="0"/>
              <a:t>3/3/2016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CE305-D354-44F1-999B-FFAD289CE935}" type="slidenum">
              <a:rPr lang="en-US" smtClean="0"/>
              <a:t>‹#›</a:t>
            </a:fld>
            <a:endParaRPr lang="en-US"/>
          </a:p>
        </p:txBody>
      </p:sp>
    </p:spTree>
    <p:extLst>
      <p:ext uri="{BB962C8B-B14F-4D97-AF65-F5344CB8AC3E}">
        <p14:creationId xmlns:p14="http://schemas.microsoft.com/office/powerpoint/2010/main" val="13513820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27E44-A830-45CF-875F-D785583D8D97}"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CE305-D354-44F1-999B-FFAD289CE935}" type="slidenum">
              <a:rPr lang="en-US" smtClean="0"/>
              <a:t>‹#›</a:t>
            </a:fld>
            <a:endParaRPr lang="en-US"/>
          </a:p>
        </p:txBody>
      </p:sp>
    </p:spTree>
    <p:extLst>
      <p:ext uri="{BB962C8B-B14F-4D97-AF65-F5344CB8AC3E}">
        <p14:creationId xmlns:p14="http://schemas.microsoft.com/office/powerpoint/2010/main" val="10861628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27E44-A830-45CF-875F-D785583D8D97}"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CE305-D354-44F1-999B-FFAD289CE935}" type="slidenum">
              <a:rPr lang="en-US" smtClean="0"/>
              <a:t>‹#›</a:t>
            </a:fld>
            <a:endParaRPr lang="en-US"/>
          </a:p>
        </p:txBody>
      </p:sp>
    </p:spTree>
    <p:extLst>
      <p:ext uri="{BB962C8B-B14F-4D97-AF65-F5344CB8AC3E}">
        <p14:creationId xmlns:p14="http://schemas.microsoft.com/office/powerpoint/2010/main" val="20010660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A27E44-A830-45CF-875F-D785583D8D97}"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CE305-D354-44F1-999B-FFAD289CE935}" type="slidenum">
              <a:rPr lang="en-US" smtClean="0"/>
              <a:t>‹#›</a:t>
            </a:fld>
            <a:endParaRPr lang="en-US"/>
          </a:p>
        </p:txBody>
      </p:sp>
    </p:spTree>
    <p:extLst>
      <p:ext uri="{BB962C8B-B14F-4D97-AF65-F5344CB8AC3E}">
        <p14:creationId xmlns:p14="http://schemas.microsoft.com/office/powerpoint/2010/main" val="19114005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A27E44-A830-45CF-875F-D785583D8D97}"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CE305-D354-44F1-999B-FFAD289CE935}" type="slidenum">
              <a:rPr lang="en-US" smtClean="0"/>
              <a:t>‹#›</a:t>
            </a:fld>
            <a:endParaRPr lang="en-US"/>
          </a:p>
        </p:txBody>
      </p:sp>
    </p:spTree>
    <p:extLst>
      <p:ext uri="{BB962C8B-B14F-4D97-AF65-F5344CB8AC3E}">
        <p14:creationId xmlns:p14="http://schemas.microsoft.com/office/powerpoint/2010/main" val="650205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3C03FD-3A57-43A6-90A7-08EBA6F92AC2}" type="datetimeFigureOut">
              <a:rPr lang="en-US" smtClean="0"/>
              <a:t>3/3/2016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F2BFFAD-4FC4-4DE2-B683-0950C17B2B82}" type="slidenum">
              <a:rPr lang="en-US" smtClean="0"/>
              <a:t>‹#›</a:t>
            </a:fld>
            <a:endParaRPr lang="en-US"/>
          </a:p>
        </p:txBody>
      </p:sp>
    </p:spTree>
    <p:extLst>
      <p:ext uri="{BB962C8B-B14F-4D97-AF65-F5344CB8AC3E}">
        <p14:creationId xmlns:p14="http://schemas.microsoft.com/office/powerpoint/2010/main" val="269934370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73C03FD-3A57-43A6-90A7-08EBA6F92AC2}" type="datetimeFigureOut">
              <a:rPr lang="en-US" smtClean="0"/>
              <a:t>3/3/2016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F2BFFAD-4FC4-4DE2-B683-0950C17B2B82}" type="slidenum">
              <a:rPr lang="en-US" smtClean="0"/>
              <a:t>‹#›</a:t>
            </a:fld>
            <a:endParaRPr lang="en-US"/>
          </a:p>
        </p:txBody>
      </p:sp>
    </p:spTree>
    <p:extLst>
      <p:ext uri="{BB962C8B-B14F-4D97-AF65-F5344CB8AC3E}">
        <p14:creationId xmlns:p14="http://schemas.microsoft.com/office/powerpoint/2010/main" val="24803974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73C03FD-3A57-43A6-90A7-08EBA6F92AC2}" type="datetimeFigureOut">
              <a:rPr lang="en-US" smtClean="0"/>
              <a:t>3/3/2016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F2BFFAD-4FC4-4DE2-B683-0950C17B2B82}" type="slidenum">
              <a:rPr lang="en-US" smtClean="0"/>
              <a:t>‹#›</a:t>
            </a:fld>
            <a:endParaRPr lang="en-US"/>
          </a:p>
        </p:txBody>
      </p:sp>
    </p:spTree>
    <p:extLst>
      <p:ext uri="{BB962C8B-B14F-4D97-AF65-F5344CB8AC3E}">
        <p14:creationId xmlns:p14="http://schemas.microsoft.com/office/powerpoint/2010/main" val="8621292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73C03FD-3A57-43A6-90A7-08EBA6F92AC2}" type="datetimeFigureOut">
              <a:rPr lang="en-US" smtClean="0"/>
              <a:t>3/3/2016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F2BFFAD-4FC4-4DE2-B683-0950C17B2B82}" type="slidenum">
              <a:rPr lang="en-US" smtClean="0"/>
              <a:t>‹#›</a:t>
            </a:fld>
            <a:endParaRPr lang="en-US"/>
          </a:p>
        </p:txBody>
      </p:sp>
    </p:spTree>
    <p:extLst>
      <p:ext uri="{BB962C8B-B14F-4D97-AF65-F5344CB8AC3E}">
        <p14:creationId xmlns:p14="http://schemas.microsoft.com/office/powerpoint/2010/main" val="15923749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3C03FD-3A57-43A6-90A7-08EBA6F92AC2}" type="datetimeFigureOut">
              <a:rPr lang="en-US" smtClean="0"/>
              <a:t>3/3/2016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F2BFFAD-4FC4-4DE2-B683-0950C17B2B82}" type="slidenum">
              <a:rPr lang="en-US" smtClean="0"/>
              <a:t>‹#›</a:t>
            </a:fld>
            <a:endParaRPr lang="en-US"/>
          </a:p>
        </p:txBody>
      </p:sp>
    </p:spTree>
    <p:extLst>
      <p:ext uri="{BB962C8B-B14F-4D97-AF65-F5344CB8AC3E}">
        <p14:creationId xmlns:p14="http://schemas.microsoft.com/office/powerpoint/2010/main" val="254421891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3C03FD-3A57-43A6-90A7-08EBA6F92AC2}" type="datetimeFigureOut">
              <a:rPr lang="en-US" smtClean="0"/>
              <a:t>3/3/2016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F2BFFAD-4FC4-4DE2-B683-0950C17B2B82}" type="slidenum">
              <a:rPr lang="en-US" smtClean="0"/>
              <a:t>‹#›</a:t>
            </a:fld>
            <a:endParaRPr lang="en-US"/>
          </a:p>
        </p:txBody>
      </p:sp>
    </p:spTree>
    <p:extLst>
      <p:ext uri="{BB962C8B-B14F-4D97-AF65-F5344CB8AC3E}">
        <p14:creationId xmlns:p14="http://schemas.microsoft.com/office/powerpoint/2010/main" val="1028136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Titles: Arial, 36 point</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marL="285750" indent="-285750">
              <a:buFont typeface="Arial" pitchFamily="34" charset="0"/>
              <a:buChar char="•"/>
            </a:pPr>
            <a:r>
              <a:rPr lang="en-US" sz="2400" dirty="0" smtClean="0">
                <a:latin typeface="Arial" pitchFamily="34" charset="0"/>
                <a:cs typeface="Arial" pitchFamily="34" charset="0"/>
              </a:rPr>
              <a:t>Bullets (Arial, 24 point font or no smaller than 18 point)</a:t>
            </a:r>
          </a:p>
          <a:p>
            <a:endParaRPr lang="en-US" sz="2400" dirty="0" smtClean="0">
              <a:latin typeface="Arial" pitchFamily="34" charset="0"/>
              <a:cs typeface="Arial" pitchFamily="34" charset="0"/>
            </a:endParaRPr>
          </a:p>
          <a:p>
            <a:pPr marL="285750" indent="-285750">
              <a:buFont typeface="Arial" pitchFamily="34" charset="0"/>
              <a:buChar char="•"/>
            </a:pPr>
            <a:r>
              <a:rPr lang="en-US" sz="2400" dirty="0" smtClean="0">
                <a:latin typeface="Arial" pitchFamily="34" charset="0"/>
                <a:cs typeface="Arial" pitchFamily="34" charset="0"/>
              </a:rPr>
              <a:t>Incorporate photos and graphs to tell the story instead of using text</a:t>
            </a:r>
          </a:p>
          <a:p>
            <a:pPr lvl="0"/>
            <a:endParaRPr lang="en-US" dirty="0"/>
          </a:p>
        </p:txBody>
      </p:sp>
      <p:pic>
        <p:nvPicPr>
          <p:cNvPr id="1026"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65112" y="381000"/>
            <a:ext cx="8613775"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438400" y="6172200"/>
            <a:ext cx="426720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9293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BE5322-85A8-4D7D-B1BC-FBA818DD48A5}" type="datetimeFigureOut">
              <a:rPr lang="en-US" smtClean="0"/>
              <a:t>3/3/2016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21F56-8633-4250-9B9B-F940C682955F}" type="slidenum">
              <a:rPr lang="en-US" smtClean="0"/>
              <a:t>‹#›</a:t>
            </a:fld>
            <a:endParaRPr lang="en-US"/>
          </a:p>
        </p:txBody>
      </p:sp>
    </p:spTree>
    <p:extLst>
      <p:ext uri="{BB962C8B-B14F-4D97-AF65-F5344CB8AC3E}">
        <p14:creationId xmlns:p14="http://schemas.microsoft.com/office/powerpoint/2010/main" val="3962526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27E44-A830-45CF-875F-D785583D8D97}" type="datetimeFigureOut">
              <a:rPr lang="en-US" smtClean="0"/>
              <a:t>3/3/2016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CE305-D354-44F1-999B-FFAD289CE935}" type="slidenum">
              <a:rPr lang="en-US" smtClean="0"/>
              <a:t>‹#›</a:t>
            </a:fld>
            <a:endParaRPr lang="en-US"/>
          </a:p>
        </p:txBody>
      </p:sp>
    </p:spTree>
    <p:extLst>
      <p:ext uri="{BB962C8B-B14F-4D97-AF65-F5344CB8AC3E}">
        <p14:creationId xmlns:p14="http://schemas.microsoft.com/office/powerpoint/2010/main" val="375879994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resource.ips.tennessee.edu/reference/retention-schedules" TargetMode="External"/><Relationship Id="rId7" Type="http://schemas.openxmlformats.org/officeDocument/2006/relationships/hyperlink" Target="http://resource.ips.tennessee.edu/reference/retention-schedul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os.tn.gov/records-management" TargetMode="External"/><Relationship Id="rId5" Type="http://schemas.openxmlformats.org/officeDocument/2006/relationships/hyperlink" Target="http://eli.ctas.tennessee.edu/reference/current-retention-schedules" TargetMode="External"/><Relationship Id="rId4" Type="http://schemas.openxmlformats.org/officeDocument/2006/relationships/hyperlink" Target="https://mtasresource.mtas.tennessee.edu/reference/retention-schedules"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www.tn.gov/comptroller/openrecords/forms.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tn.gov/comptroller/openrecords/forms.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open.records@cot.tn.gov" TargetMode="External"/><Relationship Id="rId7" Type="http://schemas.openxmlformats.org/officeDocument/2006/relationships/hyperlink" Target="http://www.mtas.tennessee.edu/web2012.nsf/Web/Hom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mailto:Elisha.Hodge@tennessee.edu" TargetMode="External"/><Relationship Id="rId5" Type="http://schemas.openxmlformats.org/officeDocument/2006/relationships/hyperlink" Target="https://www.comptroller.tn.gov/openrecords/opinions.asp" TargetMode="External"/><Relationship Id="rId4" Type="http://schemas.openxmlformats.org/officeDocument/2006/relationships/hyperlink" Target="http://www.comptroller.tn.gov/openrecords/"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www.wcvb.com/news/5-investigates-most-mass-cities-and-towns-fail-public-records-test/3714264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wmf"/><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2590799"/>
          </a:xfrm>
        </p:spPr>
        <p:txBody>
          <a:bodyPr>
            <a:normAutofit/>
          </a:bodyPr>
          <a:lstStyle/>
          <a:p>
            <a:r>
              <a:rPr lang="en-US" dirty="0" smtClean="0">
                <a:solidFill>
                  <a:schemeClr val="accent6"/>
                </a:solidFill>
                <a:latin typeface="Arial" panose="020B0604020202020204" pitchFamily="34" charset="0"/>
                <a:cs typeface="Arial" panose="020B0604020202020204" pitchFamily="34" charset="0"/>
              </a:rPr>
              <a:t>Transparent and Open: </a:t>
            </a:r>
            <a:br>
              <a:rPr lang="en-US" dirty="0" smtClean="0">
                <a:solidFill>
                  <a:schemeClr val="accent6"/>
                </a:solidFill>
                <a:latin typeface="Arial" panose="020B0604020202020204" pitchFamily="34" charset="0"/>
                <a:cs typeface="Arial" panose="020B0604020202020204" pitchFamily="34" charset="0"/>
              </a:rPr>
            </a:br>
            <a:r>
              <a:rPr lang="en-US" dirty="0" smtClean="0">
                <a:solidFill>
                  <a:schemeClr val="accent6"/>
                </a:solidFill>
                <a:latin typeface="Arial" panose="020B0604020202020204" pitchFamily="34" charset="0"/>
                <a:cs typeface="Arial" panose="020B0604020202020204" pitchFamily="34" charset="0"/>
              </a:rPr>
              <a:t>What These Words Should Mean to You and Your Office</a:t>
            </a:r>
            <a:endParaRPr lang="en-US" dirty="0">
              <a:solidFill>
                <a:schemeClr val="accent6"/>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838200" y="3886200"/>
            <a:ext cx="6934200" cy="1752600"/>
          </a:xfrm>
        </p:spPr>
        <p:txBody>
          <a:bodyPr>
            <a:normAutofit fontScale="92500" lnSpcReduction="10000"/>
          </a:bodyPr>
          <a:lstStyle/>
          <a:p>
            <a:pPr algn="l"/>
            <a:r>
              <a:rPr lang="en-US" altLang="en-US" sz="2600" dirty="0">
                <a:solidFill>
                  <a:schemeClr val="tx1"/>
                </a:solidFill>
                <a:latin typeface="Arial" panose="020B0604020202020204" pitchFamily="34" charset="0"/>
                <a:cs typeface="Arial" panose="020B0604020202020204" pitchFamily="34" charset="0"/>
              </a:rPr>
              <a:t>Elisha D. Hodge, </a:t>
            </a:r>
            <a:r>
              <a:rPr lang="en-US" altLang="en-US" sz="2600" dirty="0" smtClean="0">
                <a:solidFill>
                  <a:schemeClr val="tx1"/>
                </a:solidFill>
                <a:latin typeface="Arial" panose="020B0604020202020204" pitchFamily="34" charset="0"/>
                <a:cs typeface="Arial" panose="020B0604020202020204" pitchFamily="34" charset="0"/>
              </a:rPr>
              <a:t>J.D.</a:t>
            </a:r>
          </a:p>
          <a:p>
            <a:pPr algn="l"/>
            <a:r>
              <a:rPr lang="en-US" altLang="en-US" sz="2600" dirty="0" smtClean="0">
                <a:solidFill>
                  <a:schemeClr val="tx1"/>
                </a:solidFill>
                <a:latin typeface="Arial" panose="020B0604020202020204" pitchFamily="34" charset="0"/>
                <a:cs typeface="Arial" panose="020B0604020202020204" pitchFamily="34" charset="0"/>
              </a:rPr>
              <a:t>MTAS Legal Consultant</a:t>
            </a:r>
            <a:endParaRPr lang="en-US" altLang="en-US" sz="2600" dirty="0">
              <a:solidFill>
                <a:schemeClr val="tx1"/>
              </a:solidFill>
              <a:latin typeface="Arial" panose="020B0604020202020204" pitchFamily="34" charset="0"/>
              <a:cs typeface="Arial" panose="020B0604020202020204" pitchFamily="34" charset="0"/>
            </a:endParaRPr>
          </a:p>
          <a:p>
            <a:pPr algn="l"/>
            <a:r>
              <a:rPr lang="en-US" altLang="en-US" sz="2600" dirty="0" smtClean="0">
                <a:solidFill>
                  <a:schemeClr val="tx1"/>
                </a:solidFill>
                <a:latin typeface="Arial" panose="020B0604020202020204" pitchFamily="34" charset="0"/>
                <a:cs typeface="Arial" panose="020B0604020202020204" pitchFamily="34" charset="0"/>
              </a:rPr>
              <a:t>TGFOA</a:t>
            </a:r>
            <a:endParaRPr lang="en-US" altLang="en-US" sz="2600" dirty="0" smtClean="0">
              <a:solidFill>
                <a:schemeClr val="tx1"/>
              </a:solidFill>
              <a:latin typeface="Arial" panose="020B0604020202020204" pitchFamily="34" charset="0"/>
              <a:cs typeface="Arial" panose="020B0604020202020204" pitchFamily="34" charset="0"/>
            </a:endParaRPr>
          </a:p>
          <a:p>
            <a:pPr algn="l"/>
            <a:r>
              <a:rPr lang="en-US" altLang="en-US" sz="2600" dirty="0" smtClean="0">
                <a:solidFill>
                  <a:schemeClr val="tx1"/>
                </a:solidFill>
                <a:latin typeface="Arial" panose="020B0604020202020204" pitchFamily="34" charset="0"/>
                <a:cs typeface="Arial" panose="020B0604020202020204" pitchFamily="34" charset="0"/>
              </a:rPr>
              <a:t>March 17, </a:t>
            </a:r>
            <a:r>
              <a:rPr lang="en-US" altLang="en-US" sz="2600" dirty="0" smtClean="0">
                <a:solidFill>
                  <a:schemeClr val="tx1"/>
                </a:solidFill>
                <a:latin typeface="Arial" panose="020B0604020202020204" pitchFamily="34" charset="0"/>
                <a:cs typeface="Arial" panose="020B0604020202020204" pitchFamily="34" charset="0"/>
              </a:rPr>
              <a:t>2016</a:t>
            </a:r>
            <a:endParaRPr lang="en-US" altLang="en-US" sz="2600" dirty="0">
              <a:solidFill>
                <a:schemeClr val="tx1"/>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18296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Autofit/>
          </a:bodyPr>
          <a:lstStyle/>
          <a:p>
            <a:pPr algn="ctr" eaLnBrk="1" hangingPunct="1"/>
            <a:r>
              <a:rPr lang="en-US" altLang="en-US" sz="3200" dirty="0" smtClean="0">
                <a:latin typeface="Arial" panose="020B0604020202020204" pitchFamily="34" charset="0"/>
                <a:cs typeface="Arial" panose="020B0604020202020204" pitchFamily="34" charset="0"/>
              </a:rPr>
              <a:t> NEW DISCLOSURE REQUIREMENTS  and EXCEPTIONS!!!</a:t>
            </a:r>
          </a:p>
        </p:txBody>
      </p:sp>
      <p:sp>
        <p:nvSpPr>
          <p:cNvPr id="3" name="Content Placeholder 2"/>
          <p:cNvSpPr>
            <a:spLocks noGrp="1"/>
          </p:cNvSpPr>
          <p:nvPr>
            <p:ph idx="1"/>
          </p:nvPr>
        </p:nvSpPr>
        <p:spPr/>
        <p:txBody>
          <a:bodyPr/>
          <a:lstStyle/>
          <a:p>
            <a:pPr marL="285750" indent="-285750">
              <a:buFont typeface="Wingdings" panose="05000000000000000000" pitchFamily="2" charset="2"/>
              <a:buChar char="§"/>
              <a:defRPr/>
            </a:pPr>
            <a:r>
              <a:rPr lang="en-US" sz="1800" b="1" dirty="0"/>
              <a:t>Chapter No. 50 (HB0469/SB1356).  </a:t>
            </a:r>
            <a:r>
              <a:rPr lang="en-US" sz="1800" b="1" u="sng" dirty="0"/>
              <a:t>Bank and credit card account information confidential.</a:t>
            </a:r>
            <a:r>
              <a:rPr lang="en-US" sz="1800" b="1" dirty="0"/>
              <a:t>  </a:t>
            </a:r>
            <a:r>
              <a:rPr lang="en-US" sz="1800" dirty="0"/>
              <a:t>Amends T.C.A. § 10-7-504 by making bank account numbers, transit routing numbers, debit card numbers and related PINs received or maintained by a State agency confidential. Also makes credit card account numbers and PINs in the possession of a state or local government agency confidential</a:t>
            </a:r>
            <a:r>
              <a:rPr lang="en-US" sz="1800" dirty="0" smtClean="0"/>
              <a:t>.</a:t>
            </a:r>
          </a:p>
          <a:p>
            <a:pPr marL="285750" indent="-285750">
              <a:buFont typeface="Wingdings" panose="05000000000000000000" pitchFamily="2" charset="2"/>
              <a:buChar char="§"/>
              <a:defRPr/>
            </a:pPr>
            <a:endParaRPr lang="en-US" sz="1800" dirty="0"/>
          </a:p>
          <a:p>
            <a:pPr marL="285750" indent="-285750">
              <a:buFont typeface="Wingdings" panose="05000000000000000000" pitchFamily="2" charset="2"/>
              <a:buChar char="§"/>
              <a:defRPr/>
            </a:pPr>
            <a:r>
              <a:rPr lang="en-US" sz="1800" b="1" dirty="0"/>
              <a:t>Chapter No. 225 (HB0530/SB1218). </a:t>
            </a:r>
            <a:r>
              <a:rPr lang="en-US" sz="1800" b="1" u="sng" dirty="0"/>
              <a:t>Public disclosure of social security numbers by local governments</a:t>
            </a:r>
            <a:r>
              <a:rPr lang="en-US" sz="1800" b="1" dirty="0"/>
              <a:t>.</a:t>
            </a:r>
            <a:r>
              <a:rPr lang="en-US" sz="1800" dirty="0"/>
              <a:t>  Amends T.C.A. § 4-4-125 by prohibiting local governments from publicly disclosing security numbers. Certain uses and disclosures authorized. </a:t>
            </a:r>
          </a:p>
          <a:p>
            <a:pPr marL="285750" indent="-285750">
              <a:buFont typeface="Wingdings" panose="05000000000000000000" pitchFamily="2" charset="2"/>
              <a:buChar char="§"/>
              <a:defRPr/>
            </a:pPr>
            <a:endParaRPr lang="en-US" sz="1800" dirty="0" smtClean="0"/>
          </a:p>
          <a:p>
            <a:pPr marL="285750" indent="-285750">
              <a:buFont typeface="Wingdings" panose="05000000000000000000" pitchFamily="2" charset="2"/>
              <a:buChar char="§"/>
              <a:defRPr/>
            </a:pPr>
            <a:r>
              <a:rPr lang="en-US" sz="1800" b="1" dirty="0"/>
              <a:t>Chapter No. 217 (HB0747/SB00762). </a:t>
            </a:r>
            <a:r>
              <a:rPr lang="en-US" sz="1800" b="1" u="sng" dirty="0"/>
              <a:t>Consumer-specific water usage data made confidential</a:t>
            </a:r>
            <a:r>
              <a:rPr lang="en-US" sz="1800" b="1" dirty="0"/>
              <a:t>. </a:t>
            </a:r>
            <a:r>
              <a:rPr lang="en-US" sz="1800" dirty="0"/>
              <a:t>Amends T.C.A. § 10-7-504 by adding consumer-specific water use data to the list of information maintained by utilities that is confidential. </a:t>
            </a:r>
          </a:p>
          <a:p>
            <a:pPr marL="285750" indent="-285750">
              <a:buFont typeface="Wingdings" panose="05000000000000000000" pitchFamily="2" charset="2"/>
              <a:buChar char="§"/>
              <a:defRPr/>
            </a:pPr>
            <a:endParaRPr lang="en-US" sz="1800" dirty="0"/>
          </a:p>
          <a:p>
            <a:pPr eaLnBrk="1" hangingPunct="1">
              <a:defRPr/>
            </a:pPr>
            <a:endParaRPr lang="en-US" sz="1750" dirty="0"/>
          </a:p>
        </p:txBody>
      </p:sp>
      <p:sp>
        <p:nvSpPr>
          <p:cNvPr id="22532" name="Slide Number Placeholder 3"/>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953A88-1174-492D-B23D-BA3456812E8B}" type="slidenum">
              <a:rPr lang="en-US" altLang="en-US"/>
              <a:pPr eaLnBrk="1" hangingPunct="1"/>
              <a:t>10</a:t>
            </a:fld>
            <a:endParaRPr lang="en-US" altLang="en-US"/>
          </a:p>
        </p:txBody>
      </p:sp>
    </p:spTree>
    <p:extLst>
      <p:ext uri="{BB962C8B-B14F-4D97-AF65-F5344CB8AC3E}">
        <p14:creationId xmlns:p14="http://schemas.microsoft.com/office/powerpoint/2010/main" val="525197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Legislation</a:t>
            </a:r>
            <a:endParaRPr lang="en-US"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sz="4000" b="1" dirty="0" smtClean="0"/>
              <a:t>SB2033/HB2082</a:t>
            </a:r>
            <a:r>
              <a:rPr lang="en-US" sz="4000" dirty="0" smtClean="0"/>
              <a:t>  </a:t>
            </a:r>
          </a:p>
          <a:p>
            <a:pPr marL="457200" indent="-457200">
              <a:buFont typeface="Arial" panose="020B0604020202020204" pitchFamily="34" charset="0"/>
              <a:buChar char="•"/>
            </a:pPr>
            <a:r>
              <a:rPr lang="en-US" sz="4000" b="1" dirty="0" smtClean="0"/>
              <a:t>SB1744/HB1790</a:t>
            </a:r>
          </a:p>
          <a:p>
            <a:pPr marL="457200" indent="-457200">
              <a:buFont typeface="Arial" panose="020B0604020202020204" pitchFamily="34" charset="0"/>
              <a:buChar char="•"/>
            </a:pPr>
            <a:r>
              <a:rPr lang="en-US" sz="4000" b="1" dirty="0" smtClean="0"/>
              <a:t>SB2546/1543</a:t>
            </a:r>
            <a:r>
              <a:rPr lang="en-US" sz="4000" dirty="0" smtClean="0"/>
              <a:t> </a:t>
            </a:r>
          </a:p>
          <a:p>
            <a:pPr marL="457200" indent="-457200">
              <a:buFont typeface="Arial" panose="020B0604020202020204" pitchFamily="34" charset="0"/>
              <a:buChar char="•"/>
            </a:pPr>
            <a:r>
              <a:rPr lang="en-US" sz="4000" b="1" dirty="0" smtClean="0"/>
              <a:t>SB1450/HB1465</a:t>
            </a:r>
          </a:p>
          <a:p>
            <a:pPr marL="457200" indent="-457200">
              <a:buFont typeface="Arial" panose="020B0604020202020204" pitchFamily="34" charset="0"/>
              <a:buChar char="•"/>
            </a:pPr>
            <a:r>
              <a:rPr lang="en-US" sz="4000" b="1" dirty="0" smtClean="0"/>
              <a:t>SB2102/HB2611</a:t>
            </a:r>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endParaRPr lang="en-US" dirty="0" smtClean="0"/>
          </a:p>
          <a:p>
            <a:endParaRPr lang="en-US" dirty="0" smtClean="0"/>
          </a:p>
        </p:txBody>
      </p:sp>
    </p:spTree>
    <p:extLst>
      <p:ext uri="{BB962C8B-B14F-4D97-AF65-F5344CB8AC3E}">
        <p14:creationId xmlns:p14="http://schemas.microsoft.com/office/powerpoint/2010/main" val="1537807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F669BEAD-21BC-40ED-BF86-12E7FE71966D}" type="slidenum">
              <a:rPr lang="en-US" altLang="en-US"/>
              <a:pPr eaLnBrk="1" hangingPunct="1">
                <a:defRPr/>
              </a:pPr>
              <a:t>12</a:t>
            </a:fld>
            <a:endParaRPr lang="en-US" altLang="en-US"/>
          </a:p>
        </p:txBody>
      </p:sp>
      <p:sp>
        <p:nvSpPr>
          <p:cNvPr id="19459" name="Rectangle 2"/>
          <p:cNvSpPr>
            <a:spLocks noGrp="1" noChangeArrowheads="1"/>
          </p:cNvSpPr>
          <p:nvPr>
            <p:ph type="title"/>
          </p:nvPr>
        </p:nvSpPr>
        <p:spPr/>
        <p:txBody>
          <a:bodyPr>
            <a:normAutofit/>
          </a:bodyPr>
          <a:lstStyle/>
          <a:p>
            <a:pPr algn="ctr" eaLnBrk="1" hangingPunct="1"/>
            <a:r>
              <a:rPr lang="en-US" altLang="en-US" sz="4000" dirty="0" smtClean="0">
                <a:latin typeface="Arial" panose="020B0604020202020204" pitchFamily="34" charset="0"/>
                <a:cs typeface="Arial" panose="020B0604020202020204" pitchFamily="34" charset="0"/>
              </a:rPr>
              <a:t>Public Records and Redaction</a:t>
            </a:r>
          </a:p>
        </p:txBody>
      </p:sp>
      <p:sp>
        <p:nvSpPr>
          <p:cNvPr id="19460" name="Rectangle 3"/>
          <p:cNvSpPr>
            <a:spLocks noGrp="1" noChangeArrowheads="1"/>
          </p:cNvSpPr>
          <p:nvPr>
            <p:ph type="body" idx="1"/>
          </p:nvPr>
        </p:nvSpPr>
        <p:spPr/>
        <p:txBody>
          <a:bodyPr/>
          <a:lstStyle/>
          <a:p>
            <a:pPr marL="342900" indent="-342900" eaLnBrk="1" hangingPunct="1">
              <a:lnSpc>
                <a:spcPct val="90000"/>
              </a:lnSpc>
              <a:buFont typeface="Wingdings" panose="05000000000000000000" pitchFamily="2" charset="2"/>
              <a:buChar char="§"/>
            </a:pPr>
            <a:r>
              <a:rPr lang="en-US" altLang="en-US" sz="2000" dirty="0" smtClean="0">
                <a:latin typeface="Arial" panose="020B0604020202020204" pitchFamily="34" charset="0"/>
                <a:cs typeface="Arial" panose="020B0604020202020204" pitchFamily="34" charset="0"/>
              </a:rPr>
              <a:t>The fact that a public record contains confidential information does not mean that the entire record is confidential. The courts have found that in situations where confidential information is contained within a record that is otherwise public, the record custodian is responsible for redacting that information which is confidential.  </a:t>
            </a:r>
            <a:r>
              <a:rPr lang="en-US" altLang="en-US" sz="2000" i="1" dirty="0" smtClean="0">
                <a:latin typeface="Arial" panose="020B0604020202020204" pitchFamily="34" charset="0"/>
                <a:cs typeface="Arial" panose="020B0604020202020204" pitchFamily="34" charset="0"/>
              </a:rPr>
              <a:t>See Eldridge v. Putman County</a:t>
            </a:r>
            <a:r>
              <a:rPr lang="en-US" altLang="en-US" sz="2000" dirty="0" smtClean="0">
                <a:latin typeface="Arial" panose="020B0604020202020204" pitchFamily="34" charset="0"/>
                <a:cs typeface="Arial" panose="020B0604020202020204" pitchFamily="34" charset="0"/>
              </a:rPr>
              <a:t>, 86 S.W. 3d 572 (Tenn. Ct. App. 2001). </a:t>
            </a:r>
          </a:p>
          <a:p>
            <a:pPr eaLnBrk="1" hangingPunct="1">
              <a:lnSpc>
                <a:spcPct val="90000"/>
              </a:lnSpc>
            </a:pPr>
            <a:endParaRPr lang="en-US" altLang="en-US" sz="2000" dirty="0" smtClean="0">
              <a:latin typeface="Arial" panose="020B0604020202020204" pitchFamily="34" charset="0"/>
              <a:cs typeface="Arial" panose="020B0604020202020204" pitchFamily="34" charset="0"/>
            </a:endParaRPr>
          </a:p>
          <a:p>
            <a:pPr marL="342900" indent="-342900" eaLnBrk="1" hangingPunct="1">
              <a:lnSpc>
                <a:spcPct val="90000"/>
              </a:lnSpc>
              <a:buFont typeface="Wingdings" panose="05000000000000000000" pitchFamily="2" charset="2"/>
              <a:buChar char="§"/>
            </a:pPr>
            <a:r>
              <a:rPr lang="en-US" altLang="en-US" sz="2000" dirty="0" smtClean="0">
                <a:latin typeface="Arial" panose="020B0604020202020204" pitchFamily="34" charset="0"/>
                <a:cs typeface="Arial" panose="020B0604020202020204" pitchFamily="34" charset="0"/>
              </a:rPr>
              <a:t>Redaction is usually carried out by making a photocopy of the original requested document, striking through any information on the record that is confidential according to state law with a black marker, and then making another photocopy of the redacted version for the requestor to inspect. At no point would a records custodian ever redact an original document.</a:t>
            </a:r>
          </a:p>
          <a:p>
            <a:pPr eaLnBrk="1" hangingPunct="1">
              <a:lnSpc>
                <a:spcPct val="90000"/>
              </a:lnSpc>
            </a:pPr>
            <a:endParaRPr lang="en-US" altLang="en-US" sz="2000" dirty="0" smtClean="0"/>
          </a:p>
          <a:p>
            <a:pPr eaLnBrk="1" hangingPunct="1">
              <a:lnSpc>
                <a:spcPct val="90000"/>
              </a:lnSpc>
            </a:pPr>
            <a:endParaRPr lang="en-US" altLang="en-US" sz="2000" dirty="0" smtClean="0"/>
          </a:p>
        </p:txBody>
      </p:sp>
    </p:spTree>
    <p:extLst>
      <p:ext uri="{BB962C8B-B14F-4D97-AF65-F5344CB8AC3E}">
        <p14:creationId xmlns:p14="http://schemas.microsoft.com/office/powerpoint/2010/main" val="1411703658"/>
      </p:ext>
    </p:extLst>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AC52A2F-48A0-4273-9215-5207E573B24C}" type="slidenum">
              <a:rPr lang="en-US" smtClean="0"/>
              <a:pPr eaLnBrk="1" hangingPunct="1">
                <a:defRPr/>
              </a:pPr>
              <a:t>13</a:t>
            </a:fld>
            <a:endParaRPr lang="en-US" dirty="0" smtClean="0"/>
          </a:p>
        </p:txBody>
      </p:sp>
      <p:sp>
        <p:nvSpPr>
          <p:cNvPr id="20483" name="Rectangle 2"/>
          <p:cNvSpPr>
            <a:spLocks noGrp="1" noChangeArrowheads="1"/>
          </p:cNvSpPr>
          <p:nvPr>
            <p:ph type="title"/>
          </p:nvPr>
        </p:nvSpPr>
        <p:spPr>
          <a:xfrm>
            <a:off x="457200" y="228600"/>
            <a:ext cx="8229600" cy="1066800"/>
          </a:xfrm>
        </p:spPr>
        <p:txBody>
          <a:bodyPr>
            <a:noAutofit/>
          </a:bodyPr>
          <a:lstStyle/>
          <a:p>
            <a:pPr algn="ctr" eaLnBrk="1" hangingPunct="1"/>
            <a:r>
              <a:rPr lang="en-US" altLang="en-US" sz="4000" dirty="0" smtClean="0">
                <a:latin typeface="Arial" panose="020B0604020202020204" pitchFamily="34" charset="0"/>
                <a:cs typeface="Arial" panose="020B0604020202020204" pitchFamily="34" charset="0"/>
              </a:rPr>
              <a:t>Who Can Access Government Records under the TPRA?</a:t>
            </a:r>
          </a:p>
        </p:txBody>
      </p:sp>
      <p:sp>
        <p:nvSpPr>
          <p:cNvPr id="20484" name="Rectangle 3"/>
          <p:cNvSpPr>
            <a:spLocks noGrp="1" noChangeArrowheads="1"/>
          </p:cNvSpPr>
          <p:nvPr>
            <p:ph type="body" idx="1"/>
          </p:nvPr>
        </p:nvSpPr>
        <p:spPr/>
        <p:txBody>
          <a:bodyPr/>
          <a:lstStyle/>
          <a:p>
            <a:pPr marL="285750" indent="-285750" eaLnBrk="1" hangingPunct="1">
              <a:lnSpc>
                <a:spcPct val="90000"/>
              </a:lnSpc>
              <a:buFont typeface="Wingdings" panose="05000000000000000000" pitchFamily="2" charset="2"/>
              <a:buChar char="§"/>
            </a:pPr>
            <a:r>
              <a:rPr lang="en-US" altLang="en-US" sz="1800" dirty="0" smtClean="0">
                <a:latin typeface="Arial" panose="020B0604020202020204" pitchFamily="34" charset="0"/>
                <a:cs typeface="Arial" panose="020B0604020202020204" pitchFamily="34" charset="0"/>
              </a:rPr>
              <a:t>T.C.A. § 10-7-503(a)(2)(A) grants access to public records to “any citizen of Tennessee.”</a:t>
            </a:r>
          </a:p>
          <a:p>
            <a:pPr eaLnBrk="1" hangingPunct="1">
              <a:lnSpc>
                <a:spcPct val="90000"/>
              </a:lnSpc>
            </a:pPr>
            <a:endParaRPr lang="en-US" altLang="en-US" sz="1200" dirty="0" smtClean="0">
              <a:latin typeface="Arial" panose="020B0604020202020204" pitchFamily="34" charset="0"/>
              <a:cs typeface="Arial" panose="020B0604020202020204" pitchFamily="34" charset="0"/>
            </a:endParaRPr>
          </a:p>
          <a:p>
            <a:pPr marL="285750" indent="-285750">
              <a:lnSpc>
                <a:spcPct val="90000"/>
              </a:lnSpc>
              <a:buFont typeface="Wingdings" panose="05000000000000000000" pitchFamily="2" charset="2"/>
              <a:buChar char="§"/>
            </a:pPr>
            <a:r>
              <a:rPr lang="en-US" altLang="en-US" sz="1800" dirty="0" smtClean="0">
                <a:latin typeface="Arial" panose="020B0604020202020204" pitchFamily="34" charset="0"/>
                <a:cs typeface="Arial" panose="020B0604020202020204" pitchFamily="34" charset="0"/>
              </a:rPr>
              <a:t>The Tennessee Attorney General has opined that this provision is constitutional, despite the fact that at least one other state with a similar statutory provision has found the provision to be unconstitutional. </a:t>
            </a:r>
            <a:r>
              <a:rPr lang="en-US" altLang="en-US" sz="1800" i="1" dirty="0" smtClean="0">
                <a:latin typeface="Arial" panose="020B0604020202020204" pitchFamily="34" charset="0"/>
                <a:cs typeface="Arial" panose="020B0604020202020204" pitchFamily="34" charset="0"/>
              </a:rPr>
              <a:t>See</a:t>
            </a:r>
            <a:r>
              <a:rPr lang="en-US" altLang="en-US" sz="1800" dirty="0" smtClean="0">
                <a:latin typeface="Arial" panose="020B0604020202020204" pitchFamily="34" charset="0"/>
                <a:cs typeface="Arial" panose="020B0604020202020204" pitchFamily="34" charset="0"/>
              </a:rPr>
              <a:t> </a:t>
            </a:r>
            <a:r>
              <a:rPr lang="en-US" altLang="en-US" sz="1800" dirty="0" err="1" smtClean="0">
                <a:latin typeface="Arial" panose="020B0604020202020204" pitchFamily="34" charset="0"/>
                <a:cs typeface="Arial" panose="020B0604020202020204" pitchFamily="34" charset="0"/>
              </a:rPr>
              <a:t>Att’y</a:t>
            </a:r>
            <a:r>
              <a:rPr lang="en-US" altLang="en-US" sz="1800" dirty="0" smtClean="0">
                <a:latin typeface="Arial" panose="020B0604020202020204" pitchFamily="34" charset="0"/>
                <a:cs typeface="Arial" panose="020B0604020202020204" pitchFamily="34" charset="0"/>
              </a:rPr>
              <a:t> Gen. Ops. 99-067 (March 18, 1999) and 01-132 (August 22, 2001) </a:t>
            </a:r>
            <a:r>
              <a:rPr lang="en-US" altLang="en-US" sz="1800" i="1" dirty="0" smtClean="0">
                <a:latin typeface="Arial" panose="020B0604020202020204" pitchFamily="34" charset="0"/>
                <a:cs typeface="Arial" panose="020B0604020202020204" pitchFamily="34" charset="0"/>
              </a:rPr>
              <a:t>but see</a:t>
            </a:r>
            <a:r>
              <a:rPr lang="en-US" altLang="en-US" sz="1800" dirty="0" smtClean="0">
                <a:latin typeface="Arial" panose="020B0604020202020204" pitchFamily="34" charset="0"/>
                <a:cs typeface="Arial" panose="020B0604020202020204" pitchFamily="34" charset="0"/>
              </a:rPr>
              <a:t> </a:t>
            </a:r>
            <a:r>
              <a:rPr lang="en-US" altLang="en-US" sz="1800" i="1" dirty="0" smtClean="0">
                <a:latin typeface="Arial" panose="020B0604020202020204" pitchFamily="34" charset="0"/>
                <a:cs typeface="Arial" panose="020B0604020202020204" pitchFamily="34" charset="0"/>
              </a:rPr>
              <a:t>Lee v. Miner</a:t>
            </a:r>
            <a:r>
              <a:rPr lang="en-US" altLang="en-US" sz="1800" dirty="0" smtClean="0">
                <a:latin typeface="Arial" panose="020B0604020202020204" pitchFamily="34" charset="0"/>
                <a:cs typeface="Arial" panose="020B0604020202020204" pitchFamily="34" charset="0"/>
              </a:rPr>
              <a:t>, 458 F. 3d 194 (Del. 2006). </a:t>
            </a:r>
            <a:r>
              <a:rPr lang="en-US" altLang="en-US" sz="1800" i="1" dirty="0" smtClean="0">
                <a:latin typeface="Arial" panose="020B0604020202020204" pitchFamily="34" charset="0"/>
                <a:cs typeface="Arial" panose="020B0604020202020204" pitchFamily="34" charset="0"/>
              </a:rPr>
              <a:t>Also see Jones v. City of Memphis</a:t>
            </a:r>
            <a:r>
              <a:rPr lang="en-US" altLang="en-US" sz="1800" dirty="0" smtClean="0">
                <a:latin typeface="Arial" panose="020B0604020202020204" pitchFamily="34" charset="0"/>
                <a:cs typeface="Arial" panose="020B0604020202020204" pitchFamily="34" charset="0"/>
              </a:rPr>
              <a:t>, 2012 WL 1228181 (W.D. Tenn. April 11, 2012) and </a:t>
            </a:r>
            <a:r>
              <a:rPr lang="en-US" altLang="en-US" sz="1800" i="1" dirty="0" err="1"/>
              <a:t>McBurney</a:t>
            </a:r>
            <a:r>
              <a:rPr lang="en-US" altLang="en-US" sz="1800" i="1" dirty="0"/>
              <a:t> v. Young</a:t>
            </a:r>
            <a:r>
              <a:rPr lang="en-US" altLang="en-US" sz="1800" dirty="0"/>
              <a:t>, 2013 WL 1788080 (U.S. Apr. 29, 2013)</a:t>
            </a:r>
            <a:r>
              <a:rPr lang="en-US" altLang="en-US" sz="1800" dirty="0" smtClean="0">
                <a:latin typeface="Arial" panose="020B0604020202020204" pitchFamily="34" charset="0"/>
                <a:cs typeface="Arial" panose="020B0604020202020204" pitchFamily="34" charset="0"/>
              </a:rPr>
              <a:t>.</a:t>
            </a:r>
          </a:p>
          <a:p>
            <a:pPr eaLnBrk="1" hangingPunct="1">
              <a:lnSpc>
                <a:spcPct val="90000"/>
              </a:lnSpc>
            </a:pPr>
            <a:endParaRPr lang="en-US" altLang="en-US" sz="1200" dirty="0" smtClean="0">
              <a:latin typeface="Arial" panose="020B0604020202020204" pitchFamily="34" charset="0"/>
              <a:cs typeface="Arial" panose="020B0604020202020204" pitchFamily="34" charset="0"/>
            </a:endParaRPr>
          </a:p>
          <a:p>
            <a:pPr marL="285750" indent="-285750" eaLnBrk="1" hangingPunct="1">
              <a:lnSpc>
                <a:spcPct val="90000"/>
              </a:lnSpc>
              <a:buFont typeface="Wingdings" panose="05000000000000000000" pitchFamily="2" charset="2"/>
              <a:buChar char="§"/>
            </a:pPr>
            <a:r>
              <a:rPr lang="en-US" altLang="en-US" sz="1800" dirty="0" smtClean="0">
                <a:latin typeface="Arial" panose="020B0604020202020204" pitchFamily="34" charset="0"/>
                <a:cs typeface="Arial" panose="020B0604020202020204" pitchFamily="34" charset="0"/>
              </a:rPr>
              <a:t>A records custodian has the right to deny a request to inspect and/or copy public records from a non-citizen. The denial is not required, it is discretionary.</a:t>
            </a:r>
          </a:p>
          <a:p>
            <a:pPr eaLnBrk="1" hangingPunct="1">
              <a:lnSpc>
                <a:spcPct val="90000"/>
              </a:lnSpc>
            </a:pPr>
            <a:endParaRPr lang="en-US" altLang="en-US" sz="1200" dirty="0" smtClean="0">
              <a:latin typeface="Arial" panose="020B0604020202020204" pitchFamily="34" charset="0"/>
              <a:cs typeface="Arial" panose="020B0604020202020204" pitchFamily="34" charset="0"/>
            </a:endParaRPr>
          </a:p>
          <a:p>
            <a:pPr marL="285750" indent="-285750" eaLnBrk="1" hangingPunct="1">
              <a:lnSpc>
                <a:spcPct val="90000"/>
              </a:lnSpc>
              <a:buFont typeface="Wingdings" panose="05000000000000000000" pitchFamily="2" charset="2"/>
              <a:buChar char="§"/>
            </a:pPr>
            <a:r>
              <a:rPr lang="en-US" altLang="en-US" sz="1800" dirty="0" smtClean="0">
                <a:latin typeface="Arial" panose="020B0604020202020204" pitchFamily="34" charset="0"/>
                <a:cs typeface="Arial" panose="020B0604020202020204" pitchFamily="34" charset="0"/>
              </a:rPr>
              <a:t>In Tennessee, “citizen” does include a convicted felon.  </a:t>
            </a:r>
            <a:r>
              <a:rPr lang="en-US" altLang="en-US" sz="1800" i="1" dirty="0" smtClean="0">
                <a:latin typeface="Arial" panose="020B0604020202020204" pitchFamily="34" charset="0"/>
                <a:cs typeface="Arial" panose="020B0604020202020204" pitchFamily="34" charset="0"/>
              </a:rPr>
              <a:t>Cole v. Campbell</a:t>
            </a:r>
            <a:r>
              <a:rPr lang="en-US" altLang="en-US" sz="1800" dirty="0" smtClean="0">
                <a:latin typeface="Arial" panose="020B0604020202020204" pitchFamily="34" charset="0"/>
                <a:cs typeface="Arial" panose="020B0604020202020204" pitchFamily="34" charset="0"/>
              </a:rPr>
              <a:t>, 968 S.W. 2d 274 (Tenn. 1998).</a:t>
            </a:r>
          </a:p>
        </p:txBody>
      </p:sp>
    </p:spTree>
    <p:extLst>
      <p:ext uri="{BB962C8B-B14F-4D97-AF65-F5344CB8AC3E}">
        <p14:creationId xmlns:p14="http://schemas.microsoft.com/office/powerpoint/2010/main" val="1869848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F8C64814-0C03-4E43-9886-149030FC4A81}" type="slidenum">
              <a:rPr lang="en-US" smtClean="0"/>
              <a:pPr eaLnBrk="1" hangingPunct="1">
                <a:defRPr/>
              </a:pPr>
              <a:t>14</a:t>
            </a:fld>
            <a:endParaRPr lang="en-US" smtClean="0"/>
          </a:p>
        </p:txBody>
      </p:sp>
      <p:sp>
        <p:nvSpPr>
          <p:cNvPr id="21507" name="Rectangle 2"/>
          <p:cNvSpPr>
            <a:spLocks noGrp="1" noChangeArrowheads="1"/>
          </p:cNvSpPr>
          <p:nvPr>
            <p:ph type="title"/>
          </p:nvPr>
        </p:nvSpPr>
        <p:spPr>
          <a:xfrm>
            <a:off x="304800" y="152400"/>
            <a:ext cx="8610600" cy="1143000"/>
          </a:xfrm>
        </p:spPr>
        <p:txBody>
          <a:bodyPr>
            <a:noAutofit/>
          </a:bodyPr>
          <a:lstStyle/>
          <a:p>
            <a:pPr algn="ctr" eaLnBrk="1" hangingPunct="1"/>
            <a:r>
              <a:rPr lang="en-US" altLang="en-US" sz="4000" dirty="0" smtClean="0">
                <a:latin typeface="Arial" panose="020B0604020202020204" pitchFamily="34" charset="0"/>
                <a:cs typeface="Arial" panose="020B0604020202020204" pitchFamily="34" charset="0"/>
              </a:rPr>
              <a:t>When and Where can Public Records be Accessed?</a:t>
            </a:r>
          </a:p>
        </p:txBody>
      </p:sp>
      <p:sp>
        <p:nvSpPr>
          <p:cNvPr id="21508" name="Rectangle 3"/>
          <p:cNvSpPr>
            <a:spLocks noGrp="1" noChangeArrowheads="1"/>
          </p:cNvSpPr>
          <p:nvPr>
            <p:ph type="body" idx="1"/>
          </p:nvPr>
        </p:nvSpPr>
        <p:spPr/>
        <p:txBody>
          <a:bodyPr/>
          <a:lstStyle/>
          <a:p>
            <a:pPr marL="285750" indent="-285750" eaLnBrk="1" hangingPunct="1">
              <a:lnSpc>
                <a:spcPct val="80000"/>
              </a:lnSpc>
              <a:buFont typeface="Wingdings" panose="05000000000000000000" pitchFamily="2" charset="2"/>
              <a:buChar char="§"/>
            </a:pPr>
            <a:r>
              <a:rPr lang="en-US" altLang="en-US" sz="1800" dirty="0" smtClean="0">
                <a:latin typeface="Arial" panose="020B0604020202020204" pitchFamily="34" charset="0"/>
                <a:cs typeface="Arial" panose="020B0604020202020204" pitchFamily="34" charset="0"/>
              </a:rPr>
              <a:t>A citizen has the right to request both inspection and copies of public records during normal business hours.  </a:t>
            </a:r>
          </a:p>
          <a:p>
            <a:pPr eaLnBrk="1" hangingPunct="1">
              <a:lnSpc>
                <a:spcPct val="80000"/>
              </a:lnSpc>
              <a:buFont typeface="Wingdings" pitchFamily="2" charset="2"/>
              <a:buNone/>
            </a:pPr>
            <a:endParaRPr lang="en-US" altLang="en-US" sz="1800" dirty="0" smtClean="0">
              <a:latin typeface="Arial" panose="020B0604020202020204" pitchFamily="34" charset="0"/>
              <a:cs typeface="Arial" panose="020B0604020202020204" pitchFamily="34" charset="0"/>
            </a:endParaRPr>
          </a:p>
          <a:p>
            <a:pPr marL="285750" indent="-285750" eaLnBrk="1" hangingPunct="1">
              <a:lnSpc>
                <a:spcPct val="80000"/>
              </a:lnSpc>
              <a:buFont typeface="Wingdings" panose="05000000000000000000" pitchFamily="2" charset="2"/>
              <a:buChar char="§"/>
            </a:pPr>
            <a:r>
              <a:rPr lang="en-US" altLang="en-US" sz="1800" dirty="0" smtClean="0">
                <a:latin typeface="Arial" panose="020B0604020202020204" pitchFamily="34" charset="0"/>
                <a:cs typeface="Arial" panose="020B0604020202020204" pitchFamily="34" charset="0"/>
              </a:rPr>
              <a:t>T.C.A. § 10-7-503(a)(6) prohibits a governmental entity from avoiding its disclosure obligations by contractually delegating its responsibility to a private entity.</a:t>
            </a:r>
          </a:p>
          <a:p>
            <a:pPr eaLnBrk="1" hangingPunct="1">
              <a:lnSpc>
                <a:spcPct val="80000"/>
              </a:lnSpc>
              <a:buFont typeface="Wingdings" pitchFamily="2" charset="2"/>
              <a:buNone/>
            </a:pPr>
            <a:r>
              <a:rPr lang="en-US" altLang="en-US" sz="1800" dirty="0" smtClean="0">
                <a:latin typeface="Arial" panose="020B0604020202020204" pitchFamily="34" charset="0"/>
                <a:cs typeface="Arial" panose="020B0604020202020204" pitchFamily="34" charset="0"/>
              </a:rPr>
              <a:t>		</a:t>
            </a:r>
          </a:p>
          <a:p>
            <a:pPr lvl="1" eaLnBrk="1" hangingPunct="1">
              <a:lnSpc>
                <a:spcPct val="80000"/>
              </a:lnSpc>
            </a:pPr>
            <a:r>
              <a:rPr lang="en-US" altLang="en-US" sz="1800" dirty="0" smtClean="0">
                <a:solidFill>
                  <a:schemeClr val="tx1"/>
                </a:solidFill>
                <a:latin typeface="Arial" panose="020B0604020202020204" pitchFamily="34" charset="0"/>
                <a:cs typeface="Arial" panose="020B0604020202020204" pitchFamily="34" charset="0"/>
              </a:rPr>
              <a:t>If the requestor desires to inspect public records, the inspection should take place in the office of the custodian, unless there is a legitimate reason as to why inspection cannot take place in the custodian’s office.</a:t>
            </a:r>
          </a:p>
          <a:p>
            <a:pPr eaLnBrk="1" hangingPunct="1">
              <a:lnSpc>
                <a:spcPct val="80000"/>
              </a:lnSpc>
              <a:buFont typeface="Wingdings" pitchFamily="2" charset="2"/>
              <a:buNone/>
            </a:pPr>
            <a:endParaRPr lang="en-US" altLang="en-US" sz="500" dirty="0" smtClean="0">
              <a:solidFill>
                <a:schemeClr val="tx1"/>
              </a:solidFill>
              <a:latin typeface="Arial" panose="020B0604020202020204" pitchFamily="34" charset="0"/>
              <a:cs typeface="Arial" panose="020B0604020202020204" pitchFamily="34" charset="0"/>
            </a:endParaRPr>
          </a:p>
          <a:p>
            <a:pPr lvl="1" eaLnBrk="1" hangingPunct="1">
              <a:lnSpc>
                <a:spcPct val="80000"/>
              </a:lnSpc>
            </a:pPr>
            <a:r>
              <a:rPr lang="en-US" altLang="en-US" sz="1800" dirty="0" smtClean="0">
                <a:solidFill>
                  <a:schemeClr val="tx1"/>
                </a:solidFill>
                <a:latin typeface="Arial" panose="020B0604020202020204" pitchFamily="34" charset="0"/>
                <a:cs typeface="Arial" panose="020B0604020202020204" pitchFamily="34" charset="0"/>
              </a:rPr>
              <a:t>The requestor should also be able to retrieve the requested records from the record custodian’s office. However, the requestor is not required to retrieve the records from the custodian’s office. The requestor has the ability to request that the records be mailed and upon payment for postage, the custodian is required to mail the records to the requestor.</a:t>
            </a:r>
          </a:p>
        </p:txBody>
      </p:sp>
    </p:spTree>
    <p:extLst>
      <p:ext uri="{BB962C8B-B14F-4D97-AF65-F5344CB8AC3E}">
        <p14:creationId xmlns:p14="http://schemas.microsoft.com/office/powerpoint/2010/main" val="2722598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lr>
                <a:srgbClr val="67614A"/>
              </a:buClr>
              <a:buFont typeface="Wingdings" pitchFamily="2" charset="2"/>
              <a:buChar char="u"/>
              <a:defRPr sz="2800">
                <a:solidFill>
                  <a:srgbClr val="003366"/>
                </a:solidFill>
                <a:latin typeface="Arial" charset="0"/>
              </a:defRPr>
            </a:lvl1pPr>
            <a:lvl2pPr marL="742950" indent="-285750" algn="l">
              <a:spcBef>
                <a:spcPct val="20000"/>
              </a:spcBef>
              <a:buClr>
                <a:srgbClr val="003366"/>
              </a:buClr>
              <a:buFont typeface="Wingdings" pitchFamily="2" charset="2"/>
              <a:buChar char="n"/>
              <a:defRPr sz="2800">
                <a:solidFill>
                  <a:schemeClr val="bg2"/>
                </a:solidFill>
                <a:latin typeface="Arial" charset="0"/>
              </a:defRPr>
            </a:lvl2pPr>
            <a:lvl3pPr marL="1143000" indent="-228600" algn="l">
              <a:spcBef>
                <a:spcPct val="20000"/>
              </a:spcBef>
              <a:buClr>
                <a:srgbClr val="67614A"/>
              </a:buClr>
              <a:buFont typeface="Wingdings" pitchFamily="2" charset="2"/>
              <a:buChar char="u"/>
              <a:defRPr sz="2400">
                <a:solidFill>
                  <a:schemeClr val="bg2"/>
                </a:solidFill>
                <a:latin typeface="Arial" charset="0"/>
              </a:defRPr>
            </a:lvl3pPr>
            <a:lvl4pPr marL="1600200" indent="-228600" algn="l">
              <a:spcBef>
                <a:spcPct val="20000"/>
              </a:spcBef>
              <a:buClr>
                <a:srgbClr val="003366"/>
              </a:buClr>
              <a:buFont typeface="Wingdings" pitchFamily="2" charset="2"/>
              <a:buChar char="n"/>
              <a:defRPr sz="2000">
                <a:solidFill>
                  <a:schemeClr val="tx1"/>
                </a:solidFill>
                <a:latin typeface="Arial" charset="0"/>
              </a:defRPr>
            </a:lvl4pPr>
            <a:lvl5pPr marL="2057400" indent="-228600" algn="l">
              <a:spcBef>
                <a:spcPct val="20000"/>
              </a:spcBef>
              <a:buClr>
                <a:srgbClr val="67614A"/>
              </a:buClr>
              <a:buFont typeface="Wingdings" pitchFamily="2" charset="2"/>
              <a:buChar char="o"/>
              <a:defRPr sz="2000">
                <a:solidFill>
                  <a:schemeClr val="tx1"/>
                </a:solidFill>
                <a:latin typeface="Times New Roman" pitchFamily="18" charset="0"/>
              </a:defRPr>
            </a:lvl5pPr>
            <a:lvl6pPr marL="2514600" indent="-228600" eaLnBrk="0" fontAlgn="base" hangingPunct="0">
              <a:spcBef>
                <a:spcPct val="20000"/>
              </a:spcBef>
              <a:spcAft>
                <a:spcPct val="0"/>
              </a:spcAft>
              <a:buClr>
                <a:srgbClr val="67614A"/>
              </a:buClr>
              <a:buFont typeface="Wingdings" pitchFamily="2" charset="2"/>
              <a:buChar char="o"/>
              <a:defRPr sz="2000">
                <a:solidFill>
                  <a:schemeClr val="tx1"/>
                </a:solidFill>
                <a:latin typeface="Times New Roman" pitchFamily="18" charset="0"/>
              </a:defRPr>
            </a:lvl6pPr>
            <a:lvl7pPr marL="2971800" indent="-228600" eaLnBrk="0" fontAlgn="base" hangingPunct="0">
              <a:spcBef>
                <a:spcPct val="20000"/>
              </a:spcBef>
              <a:spcAft>
                <a:spcPct val="0"/>
              </a:spcAft>
              <a:buClr>
                <a:srgbClr val="67614A"/>
              </a:buClr>
              <a:buFont typeface="Wingdings" pitchFamily="2" charset="2"/>
              <a:buChar char="o"/>
              <a:defRPr sz="2000">
                <a:solidFill>
                  <a:schemeClr val="tx1"/>
                </a:solidFill>
                <a:latin typeface="Times New Roman" pitchFamily="18" charset="0"/>
              </a:defRPr>
            </a:lvl7pPr>
            <a:lvl8pPr marL="3429000" indent="-228600" eaLnBrk="0" fontAlgn="base" hangingPunct="0">
              <a:spcBef>
                <a:spcPct val="20000"/>
              </a:spcBef>
              <a:spcAft>
                <a:spcPct val="0"/>
              </a:spcAft>
              <a:buClr>
                <a:srgbClr val="67614A"/>
              </a:buClr>
              <a:buFont typeface="Wingdings" pitchFamily="2" charset="2"/>
              <a:buChar char="o"/>
              <a:defRPr sz="2000">
                <a:solidFill>
                  <a:schemeClr val="tx1"/>
                </a:solidFill>
                <a:latin typeface="Times New Roman" pitchFamily="18" charset="0"/>
              </a:defRPr>
            </a:lvl8pPr>
            <a:lvl9pPr marL="3886200" indent="-228600" eaLnBrk="0" fontAlgn="base" hangingPunct="0">
              <a:spcBef>
                <a:spcPct val="20000"/>
              </a:spcBef>
              <a:spcAft>
                <a:spcPct val="0"/>
              </a:spcAft>
              <a:buClr>
                <a:srgbClr val="67614A"/>
              </a:buClr>
              <a:buFont typeface="Wingdings" pitchFamily="2" charset="2"/>
              <a:buChar char="o"/>
              <a:defRPr sz="2000">
                <a:solidFill>
                  <a:schemeClr val="tx1"/>
                </a:solidFill>
                <a:latin typeface="Times New Roman" pitchFamily="18" charset="0"/>
              </a:defRPr>
            </a:lvl9pPr>
          </a:lstStyle>
          <a:p>
            <a:pPr algn="r">
              <a:spcBef>
                <a:spcPct val="0"/>
              </a:spcBef>
              <a:buClrTx/>
              <a:buFontTx/>
              <a:buNone/>
              <a:defRPr/>
            </a:pPr>
            <a:fld id="{5392BA31-DA93-4331-806C-5BE02BF38A9E}" type="slidenum">
              <a:rPr lang="en-US" altLang="en-US" sz="1000" smtClean="0">
                <a:solidFill>
                  <a:schemeClr val="tx1"/>
                </a:solidFill>
              </a:rPr>
              <a:pPr algn="r">
                <a:spcBef>
                  <a:spcPct val="0"/>
                </a:spcBef>
                <a:buClrTx/>
                <a:buFontTx/>
                <a:buNone/>
                <a:defRPr/>
              </a:pPr>
              <a:t>15</a:t>
            </a:fld>
            <a:endParaRPr lang="en-US" altLang="en-US" sz="1000" smtClean="0">
              <a:solidFill>
                <a:schemeClr val="tx1"/>
              </a:solidFill>
            </a:endParaRPr>
          </a:p>
        </p:txBody>
      </p:sp>
      <p:sp>
        <p:nvSpPr>
          <p:cNvPr id="30723" name="Rectangle 2"/>
          <p:cNvSpPr>
            <a:spLocks noGrp="1" noChangeArrowheads="1"/>
          </p:cNvSpPr>
          <p:nvPr>
            <p:ph type="title"/>
          </p:nvPr>
        </p:nvSpPr>
        <p:spPr>
          <a:xfrm>
            <a:off x="457200" y="228600"/>
            <a:ext cx="8229600" cy="1143000"/>
          </a:xfrm>
        </p:spPr>
        <p:txBody>
          <a:bodyPr>
            <a:noAutofit/>
          </a:bodyPr>
          <a:lstStyle/>
          <a:p>
            <a:pPr algn="ctr" eaLnBrk="1" hangingPunct="1"/>
            <a:r>
              <a:rPr lang="en-US" altLang="en-US" sz="4000" dirty="0" smtClean="0">
                <a:latin typeface="Arial" panose="020B0604020202020204" pitchFamily="34" charset="0"/>
                <a:cs typeface="Arial" panose="020B0604020202020204" pitchFamily="34" charset="0"/>
              </a:rPr>
              <a:t>Are Public Records Accessible </a:t>
            </a:r>
            <a:r>
              <a:rPr lang="en-US" altLang="en-US" sz="4000" dirty="0" smtClean="0">
                <a:latin typeface="Arial" panose="020B0604020202020204" pitchFamily="34" charset="0"/>
                <a:cs typeface="Arial" panose="020B0604020202020204" pitchFamily="34" charset="0"/>
              </a:rPr>
              <a:t>During </a:t>
            </a:r>
            <a:r>
              <a:rPr lang="en-US" altLang="en-US" sz="4000" dirty="0" smtClean="0">
                <a:latin typeface="Arial" panose="020B0604020202020204" pitchFamily="34" charset="0"/>
                <a:cs typeface="Arial" panose="020B0604020202020204" pitchFamily="34" charset="0"/>
              </a:rPr>
              <a:t>Litigation?</a:t>
            </a:r>
          </a:p>
        </p:txBody>
      </p:sp>
      <p:sp>
        <p:nvSpPr>
          <p:cNvPr id="30724" name="Rectangle 3"/>
          <p:cNvSpPr>
            <a:spLocks noGrp="1" noChangeArrowheads="1"/>
          </p:cNvSpPr>
          <p:nvPr>
            <p:ph type="body" idx="1"/>
          </p:nvPr>
        </p:nvSpPr>
        <p:spPr/>
        <p:txBody>
          <a:bodyPr>
            <a:noAutofit/>
          </a:bodyPr>
          <a:lstStyle/>
          <a:p>
            <a:pPr marL="342900" indent="-342900" eaLnBrk="1" hangingPunct="1">
              <a:lnSpc>
                <a:spcPct val="80000"/>
              </a:lnSpc>
              <a:buFont typeface="Wingdings" panose="05000000000000000000" pitchFamily="2" charset="2"/>
              <a:buChar char="§"/>
            </a:pPr>
            <a:r>
              <a:rPr lang="en-US" altLang="en-US" sz="2000" dirty="0" smtClean="0">
                <a:latin typeface="Arial" panose="020B0604020202020204" pitchFamily="34" charset="0"/>
                <a:cs typeface="Arial" panose="020B0604020202020204" pitchFamily="34" charset="0"/>
              </a:rPr>
              <a:t>While a party to a lawsuit is clearly not entitled to access the records of an opposing private litigant during the course of litigation outside of the discovery process, the same is not true for an opposing litigant who is a governmental entity.</a:t>
            </a:r>
          </a:p>
          <a:p>
            <a:pPr eaLnBrk="1" hangingPunct="1">
              <a:lnSpc>
                <a:spcPct val="80000"/>
              </a:lnSpc>
            </a:pPr>
            <a:endParaRPr lang="en-US" altLang="en-US" sz="2000" dirty="0" smtClean="0">
              <a:latin typeface="Arial" panose="020B0604020202020204" pitchFamily="34" charset="0"/>
              <a:cs typeface="Arial" panose="020B0604020202020204" pitchFamily="34" charset="0"/>
            </a:endParaRPr>
          </a:p>
          <a:p>
            <a:pPr marL="342900" indent="-342900" eaLnBrk="1" hangingPunct="1">
              <a:lnSpc>
                <a:spcPct val="80000"/>
              </a:lnSpc>
              <a:buFont typeface="Wingdings" panose="05000000000000000000" pitchFamily="2" charset="2"/>
              <a:buChar char="§"/>
            </a:pPr>
            <a:r>
              <a:rPr lang="en-US" altLang="en-US" sz="2000" dirty="0" smtClean="0">
                <a:latin typeface="Arial" panose="020B0604020202020204" pitchFamily="34" charset="0"/>
                <a:cs typeface="Arial" panose="020B0604020202020204" pitchFamily="34" charset="0"/>
              </a:rPr>
              <a:t>In </a:t>
            </a:r>
            <a:r>
              <a:rPr lang="en-US" altLang="en-US" sz="2000" i="1" dirty="0" err="1" smtClean="0">
                <a:latin typeface="Arial" panose="020B0604020202020204" pitchFamily="34" charset="0"/>
                <a:cs typeface="Arial" panose="020B0604020202020204" pitchFamily="34" charset="0"/>
              </a:rPr>
              <a:t>Konvalinka</a:t>
            </a:r>
            <a:r>
              <a:rPr lang="en-US" altLang="en-US" sz="2000" i="1" dirty="0" smtClean="0">
                <a:latin typeface="Arial" panose="020B0604020202020204" pitchFamily="34" charset="0"/>
                <a:cs typeface="Arial" panose="020B0604020202020204" pitchFamily="34" charset="0"/>
              </a:rPr>
              <a:t> v. Chattanooga-Hamilton County Hospital Authority</a:t>
            </a:r>
            <a:r>
              <a:rPr lang="en-US" altLang="en-US" sz="2000" dirty="0" smtClean="0">
                <a:latin typeface="Arial" panose="020B0604020202020204" pitchFamily="34" charset="0"/>
                <a:cs typeface="Arial" panose="020B0604020202020204" pitchFamily="34" charset="0"/>
              </a:rPr>
              <a:t>, </a:t>
            </a:r>
            <a:r>
              <a:rPr lang="nb-NO" altLang="en-US" sz="2000" dirty="0" smtClean="0">
                <a:latin typeface="Arial" panose="020B0604020202020204" pitchFamily="34" charset="0"/>
                <a:cs typeface="Arial" panose="020B0604020202020204" pitchFamily="34" charset="0"/>
              </a:rPr>
              <a:t>249 S.W. 3d 346, 360-361 </a:t>
            </a:r>
            <a:r>
              <a:rPr lang="en-US" altLang="en-US" sz="2000" dirty="0" smtClean="0">
                <a:latin typeface="Arial" panose="020B0604020202020204" pitchFamily="34" charset="0"/>
                <a:cs typeface="Arial" panose="020B0604020202020204" pitchFamily="34" charset="0"/>
              </a:rPr>
              <a:t>(</a:t>
            </a:r>
            <a:r>
              <a:rPr lang="nb-NO" altLang="en-US" sz="2000" dirty="0" smtClean="0">
                <a:latin typeface="Arial" panose="020B0604020202020204" pitchFamily="34" charset="0"/>
                <a:cs typeface="Arial" panose="020B0604020202020204" pitchFamily="34" charset="0"/>
              </a:rPr>
              <a:t>Tenn</a:t>
            </a:r>
            <a:r>
              <a:rPr lang="nb-NO" altLang="en-US" sz="2000" dirty="0" smtClean="0">
                <a:latin typeface="Arial" panose="020B0604020202020204" pitchFamily="34" charset="0"/>
                <a:cs typeface="Arial" panose="020B0604020202020204" pitchFamily="34" charset="0"/>
              </a:rPr>
              <a:t>. </a:t>
            </a:r>
            <a:r>
              <a:rPr lang="en-US" altLang="en-US" sz="2000" dirty="0" smtClean="0">
                <a:latin typeface="Arial" panose="020B0604020202020204" pitchFamily="34" charset="0"/>
                <a:cs typeface="Arial" panose="020B0604020202020204" pitchFamily="34" charset="0"/>
              </a:rPr>
              <a:t>2008</a:t>
            </a:r>
            <a:r>
              <a:rPr lang="en-US" altLang="en-US" sz="2000" dirty="0" smtClean="0">
                <a:latin typeface="Arial" panose="020B0604020202020204" pitchFamily="34" charset="0"/>
                <a:cs typeface="Arial" panose="020B0604020202020204" pitchFamily="34" charset="0"/>
              </a:rPr>
              <a:t>), the Supreme Court said the following:  </a:t>
            </a:r>
          </a:p>
          <a:p>
            <a:pPr eaLnBrk="1" hangingPunct="1">
              <a:lnSpc>
                <a:spcPct val="80000"/>
              </a:lnSpc>
              <a:buFont typeface="Wingdings" pitchFamily="2" charset="2"/>
              <a:buNone/>
            </a:pPr>
            <a:r>
              <a:rPr lang="en-US" altLang="en-US" sz="1400" dirty="0" smtClean="0">
                <a:latin typeface="Arial" panose="020B0604020202020204" pitchFamily="34" charset="0"/>
                <a:cs typeface="Arial" panose="020B0604020202020204" pitchFamily="34" charset="0"/>
              </a:rPr>
              <a:t>	</a:t>
            </a:r>
            <a:r>
              <a:rPr lang="en-US" altLang="en-US" sz="1600" dirty="0" smtClean="0">
                <a:latin typeface="Arial" panose="020B0604020202020204" pitchFamily="34" charset="0"/>
                <a:cs typeface="Arial" panose="020B0604020202020204" pitchFamily="34" charset="0"/>
              </a:rPr>
              <a:t>It </a:t>
            </a:r>
            <a:r>
              <a:rPr lang="en-US" altLang="en-US" sz="1600" dirty="0" smtClean="0">
                <a:latin typeface="Arial" panose="020B0604020202020204" pitchFamily="34" charset="0"/>
                <a:cs typeface="Arial" panose="020B0604020202020204" pitchFamily="34" charset="0"/>
              </a:rPr>
              <a:t>may very well be that the General Assembly neither intended </a:t>
            </a:r>
            <a:r>
              <a:rPr lang="en-US" altLang="en-US" sz="1600" dirty="0" smtClean="0">
                <a:latin typeface="Arial" panose="020B0604020202020204" pitchFamily="34" charset="0"/>
                <a:cs typeface="Arial" panose="020B0604020202020204" pitchFamily="34" charset="0"/>
              </a:rPr>
              <a:t>nor </a:t>
            </a:r>
            <a:r>
              <a:rPr lang="en-US" altLang="en-US" sz="1600" dirty="0" smtClean="0">
                <a:latin typeface="Arial" panose="020B0604020202020204" pitchFamily="34" charset="0"/>
                <a:cs typeface="Arial" panose="020B0604020202020204" pitchFamily="34" charset="0"/>
              </a:rPr>
              <a:t>anticipated </a:t>
            </a:r>
            <a:r>
              <a:rPr lang="en-US" altLang="en-US" sz="1600" dirty="0" smtClean="0">
                <a:latin typeface="Arial" panose="020B0604020202020204" pitchFamily="34" charset="0"/>
                <a:cs typeface="Arial" panose="020B0604020202020204" pitchFamily="34" charset="0"/>
              </a:rPr>
              <a:t>	that </a:t>
            </a:r>
            <a:r>
              <a:rPr lang="en-US" altLang="en-US" sz="1600" dirty="0" smtClean="0">
                <a:latin typeface="Arial" panose="020B0604020202020204" pitchFamily="34" charset="0"/>
                <a:cs typeface="Arial" panose="020B0604020202020204" pitchFamily="34" charset="0"/>
              </a:rPr>
              <a:t>the </a:t>
            </a:r>
            <a:r>
              <a:rPr lang="en-US" altLang="en-US" sz="1600" dirty="0" smtClean="0">
                <a:latin typeface="Arial" panose="020B0604020202020204" pitchFamily="34" charset="0"/>
                <a:cs typeface="Arial" panose="020B0604020202020204" pitchFamily="34" charset="0"/>
              </a:rPr>
              <a:t>public </a:t>
            </a:r>
            <a:r>
              <a:rPr lang="en-US" altLang="en-US" sz="1600" dirty="0" smtClean="0">
                <a:latin typeface="Arial" panose="020B0604020202020204" pitchFamily="34" charset="0"/>
                <a:cs typeface="Arial" panose="020B0604020202020204" pitchFamily="34" charset="0"/>
              </a:rPr>
              <a:t>records statutes they enacted </a:t>
            </a:r>
            <a:r>
              <a:rPr lang="en-US" altLang="en-US" sz="1600" dirty="0" smtClean="0">
                <a:latin typeface="Arial" panose="020B0604020202020204" pitchFamily="34" charset="0"/>
                <a:cs typeface="Arial" panose="020B0604020202020204" pitchFamily="34" charset="0"/>
              </a:rPr>
              <a:t>would </a:t>
            </a:r>
            <a:r>
              <a:rPr lang="en-US" altLang="en-US" sz="1600" dirty="0" smtClean="0">
                <a:latin typeface="Arial" panose="020B0604020202020204" pitchFamily="34" charset="0"/>
                <a:cs typeface="Arial" panose="020B0604020202020204" pitchFamily="34" charset="0"/>
              </a:rPr>
              <a:t>be used by persons </a:t>
            </a:r>
            <a:r>
              <a:rPr lang="en-US" altLang="en-US" sz="1600" dirty="0" smtClean="0">
                <a:latin typeface="Arial" panose="020B0604020202020204" pitchFamily="34" charset="0"/>
                <a:cs typeface="Arial" panose="020B0604020202020204" pitchFamily="34" charset="0"/>
              </a:rPr>
              <a:t>	litigating </a:t>
            </a:r>
            <a:r>
              <a:rPr lang="en-US" altLang="en-US" sz="1600" dirty="0" smtClean="0">
                <a:latin typeface="Arial" panose="020B0604020202020204" pitchFamily="34" charset="0"/>
                <a:cs typeface="Arial" panose="020B0604020202020204" pitchFamily="34" charset="0"/>
              </a:rPr>
              <a:t>with government </a:t>
            </a:r>
            <a:r>
              <a:rPr lang="en-US" altLang="en-US" sz="1600" dirty="0" smtClean="0">
                <a:latin typeface="Arial" panose="020B0604020202020204" pitchFamily="34" charset="0"/>
                <a:cs typeface="Arial" panose="020B0604020202020204" pitchFamily="34" charset="0"/>
              </a:rPr>
              <a:t>entities to obtain </a:t>
            </a:r>
            <a:r>
              <a:rPr lang="en-US" altLang="en-US" sz="1600" dirty="0" smtClean="0">
                <a:latin typeface="Arial" panose="020B0604020202020204" pitchFamily="34" charset="0"/>
                <a:cs typeface="Arial" panose="020B0604020202020204" pitchFamily="34" charset="0"/>
              </a:rPr>
              <a:t>records that might not be as readily </a:t>
            </a:r>
            <a:r>
              <a:rPr lang="en-US" altLang="en-US" sz="1600" dirty="0" smtClean="0">
                <a:latin typeface="Arial" panose="020B0604020202020204" pitchFamily="34" charset="0"/>
                <a:cs typeface="Arial" panose="020B0604020202020204" pitchFamily="34" charset="0"/>
              </a:rPr>
              <a:t>	available </a:t>
            </a:r>
            <a:r>
              <a:rPr lang="en-US" altLang="en-US" sz="1600" dirty="0" smtClean="0">
                <a:latin typeface="Arial" panose="020B0604020202020204" pitchFamily="34" charset="0"/>
                <a:cs typeface="Arial" panose="020B0604020202020204" pitchFamily="34" charset="0"/>
              </a:rPr>
              <a:t>through the rules of </a:t>
            </a:r>
            <a:r>
              <a:rPr lang="en-US" altLang="en-US" sz="1600" dirty="0" smtClean="0">
                <a:latin typeface="Arial" panose="020B0604020202020204" pitchFamily="34" charset="0"/>
                <a:cs typeface="Arial" panose="020B0604020202020204" pitchFamily="34" charset="0"/>
              </a:rPr>
              <a:t>discovery</a:t>
            </a:r>
            <a:r>
              <a:rPr lang="en-US" altLang="en-US" sz="1600" dirty="0" smtClean="0">
                <a:latin typeface="Arial" panose="020B0604020202020204" pitchFamily="34" charset="0"/>
                <a:cs typeface="Arial" panose="020B0604020202020204" pitchFamily="34" charset="0"/>
              </a:rPr>
              <a:t>. However, at present, neither the </a:t>
            </a:r>
            <a:r>
              <a:rPr lang="en-US" altLang="en-US" sz="1600" dirty="0" smtClean="0">
                <a:latin typeface="Arial" panose="020B0604020202020204" pitchFamily="34" charset="0"/>
                <a:cs typeface="Arial" panose="020B0604020202020204" pitchFamily="34" charset="0"/>
              </a:rPr>
              <a:t>	discovery </a:t>
            </a:r>
            <a:r>
              <a:rPr lang="en-US" altLang="en-US" sz="1600" dirty="0" smtClean="0">
                <a:latin typeface="Arial" panose="020B0604020202020204" pitchFamily="34" charset="0"/>
                <a:cs typeface="Arial" panose="020B0604020202020204" pitchFamily="34" charset="0"/>
              </a:rPr>
              <a:t>rules nor the public records statutes </a:t>
            </a:r>
            <a:r>
              <a:rPr lang="en-US" altLang="en-US" sz="1600" dirty="0" smtClean="0">
                <a:latin typeface="Arial" panose="020B0604020202020204" pitchFamily="34" charset="0"/>
                <a:cs typeface="Arial" panose="020B0604020202020204" pitchFamily="34" charset="0"/>
              </a:rPr>
              <a:t>expressly </a:t>
            </a:r>
            <a:r>
              <a:rPr lang="en-US" altLang="en-US" sz="1600" dirty="0" smtClean="0">
                <a:latin typeface="Arial" panose="020B0604020202020204" pitchFamily="34" charset="0"/>
                <a:cs typeface="Arial" panose="020B0604020202020204" pitchFamily="34" charset="0"/>
              </a:rPr>
              <a:t>limit or prevent </a:t>
            </a:r>
            <a:r>
              <a:rPr lang="en-US" altLang="en-US" sz="1600" dirty="0" smtClean="0">
                <a:latin typeface="Arial" panose="020B0604020202020204" pitchFamily="34" charset="0"/>
                <a:cs typeface="Arial" panose="020B0604020202020204" pitchFamily="34" charset="0"/>
              </a:rPr>
              <a:t>	persons </a:t>
            </a:r>
            <a:r>
              <a:rPr lang="en-US" altLang="en-US" sz="1600" dirty="0" smtClean="0">
                <a:latin typeface="Arial" panose="020B0604020202020204" pitchFamily="34" charset="0"/>
                <a:cs typeface="Arial" panose="020B0604020202020204" pitchFamily="34" charset="0"/>
              </a:rPr>
              <a:t>who are in litigation with a government entity or who are </a:t>
            </a:r>
            <a:r>
              <a:rPr lang="en-US" altLang="en-US" sz="1600" dirty="0" smtClean="0">
                <a:latin typeface="Arial" panose="020B0604020202020204" pitchFamily="34" charset="0"/>
                <a:cs typeface="Arial" panose="020B0604020202020204" pitchFamily="34" charset="0"/>
              </a:rPr>
              <a:t>considering 	litigation </a:t>
            </a:r>
            <a:r>
              <a:rPr lang="en-US" altLang="en-US" sz="1600" dirty="0" smtClean="0">
                <a:latin typeface="Arial" panose="020B0604020202020204" pitchFamily="34" charset="0"/>
                <a:cs typeface="Arial" panose="020B0604020202020204" pitchFamily="34" charset="0"/>
              </a:rPr>
              <a:t>with a government entity from filing petitions under </a:t>
            </a:r>
            <a:endParaRPr lang="en-US" altLang="en-US" sz="1600" dirty="0" smtClean="0">
              <a:latin typeface="Arial" panose="020B0604020202020204" pitchFamily="34" charset="0"/>
              <a:cs typeface="Arial" panose="020B0604020202020204" pitchFamily="34" charset="0"/>
            </a:endParaRPr>
          </a:p>
          <a:p>
            <a:pPr eaLnBrk="1" hangingPunct="1">
              <a:lnSpc>
                <a:spcPct val="80000"/>
              </a:lnSpc>
              <a:buFont typeface="Wingdings" pitchFamily="2" charset="2"/>
              <a:buNone/>
            </a:pPr>
            <a:r>
              <a:rPr lang="en-US" altLang="en-US" sz="1600" dirty="0" smtClean="0">
                <a:latin typeface="Arial" panose="020B0604020202020204" pitchFamily="34" charset="0"/>
                <a:cs typeface="Arial" panose="020B0604020202020204" pitchFamily="34" charset="0"/>
              </a:rPr>
              <a:t>	</a:t>
            </a:r>
            <a:r>
              <a:rPr lang="en-US" altLang="en-US" sz="1600" u="sng" dirty="0" smtClean="0">
                <a:latin typeface="Arial" panose="020B0604020202020204" pitchFamily="34" charset="0"/>
                <a:cs typeface="Arial" panose="020B0604020202020204" pitchFamily="34" charset="0"/>
              </a:rPr>
              <a:t>T.C.A</a:t>
            </a:r>
            <a:r>
              <a:rPr lang="en-US" altLang="en-US" sz="1600" u="sng" dirty="0" smtClean="0">
                <a:latin typeface="Arial" panose="020B0604020202020204" pitchFamily="34" charset="0"/>
                <a:cs typeface="Arial" panose="020B0604020202020204" pitchFamily="34" charset="0"/>
              </a:rPr>
              <a:t>. § </a:t>
            </a:r>
            <a:r>
              <a:rPr lang="en-US" altLang="en-US" sz="1600" u="sng" dirty="0" smtClean="0">
                <a:latin typeface="Arial" panose="020B0604020202020204" pitchFamily="34" charset="0"/>
                <a:cs typeface="Arial" panose="020B0604020202020204" pitchFamily="34" charset="0"/>
              </a:rPr>
              <a:t>10-7- 505(a</a:t>
            </a:r>
            <a:r>
              <a:rPr lang="en-US" altLang="en-US" sz="1600" u="sng" dirty="0" smtClean="0">
                <a:latin typeface="Arial" panose="020B0604020202020204" pitchFamily="34" charset="0"/>
                <a:cs typeface="Arial" panose="020B0604020202020204" pitchFamily="34" charset="0"/>
              </a:rPr>
              <a:t>) </a:t>
            </a:r>
            <a:r>
              <a:rPr lang="en-US" altLang="en-US" sz="1600" dirty="0" smtClean="0">
                <a:latin typeface="Arial" panose="020B0604020202020204" pitchFamily="34" charset="0"/>
                <a:cs typeface="Arial" panose="020B0604020202020204" pitchFamily="34" charset="0"/>
              </a:rPr>
              <a:t>seeking access to public records relevant to the litigation</a:t>
            </a:r>
            <a:r>
              <a:rPr lang="en-US" altLang="en-US" sz="14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5838418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428E00A-5929-4B26-BBE0-7ECC8877FB0A}" type="slidenum">
              <a:rPr lang="en-US" smtClean="0"/>
              <a:pPr eaLnBrk="1" hangingPunct="1">
                <a:defRPr/>
              </a:pPr>
              <a:t>16</a:t>
            </a:fld>
            <a:endParaRPr lang="en-US" smtClean="0"/>
          </a:p>
        </p:txBody>
      </p:sp>
      <p:sp>
        <p:nvSpPr>
          <p:cNvPr id="22531" name="Rectangle 2"/>
          <p:cNvSpPr>
            <a:spLocks noGrp="1" noChangeArrowheads="1"/>
          </p:cNvSpPr>
          <p:nvPr>
            <p:ph type="title"/>
          </p:nvPr>
        </p:nvSpPr>
        <p:spPr>
          <a:xfrm>
            <a:off x="304800" y="228600"/>
            <a:ext cx="8610600" cy="1143000"/>
          </a:xfrm>
        </p:spPr>
        <p:txBody>
          <a:bodyPr>
            <a:noAutofit/>
          </a:bodyPr>
          <a:lstStyle/>
          <a:p>
            <a:pPr algn="ctr" eaLnBrk="1" hangingPunct="1"/>
            <a:r>
              <a:rPr lang="en-US" altLang="en-US" sz="4000" dirty="0" smtClean="0">
                <a:latin typeface="Arial" panose="020B0604020202020204" pitchFamily="34" charset="0"/>
                <a:cs typeface="Arial" panose="020B0604020202020204" pitchFamily="34" charset="0"/>
              </a:rPr>
              <a:t>Response to a </a:t>
            </a:r>
            <a:br>
              <a:rPr lang="en-US" altLang="en-US" sz="4000" dirty="0" smtClean="0">
                <a:latin typeface="Arial" panose="020B0604020202020204" pitchFamily="34" charset="0"/>
                <a:cs typeface="Arial" panose="020B0604020202020204" pitchFamily="34" charset="0"/>
              </a:rPr>
            </a:br>
            <a:r>
              <a:rPr lang="en-US" altLang="en-US" sz="4000" dirty="0" smtClean="0">
                <a:latin typeface="Arial" panose="020B0604020202020204" pitchFamily="34" charset="0"/>
                <a:cs typeface="Arial" panose="020B0604020202020204" pitchFamily="34" charset="0"/>
              </a:rPr>
              <a:t>Public Records Request</a:t>
            </a:r>
          </a:p>
        </p:txBody>
      </p:sp>
      <p:sp>
        <p:nvSpPr>
          <p:cNvPr id="22532" name="Rectangle 3"/>
          <p:cNvSpPr>
            <a:spLocks noGrp="1" noChangeArrowheads="1"/>
          </p:cNvSpPr>
          <p:nvPr>
            <p:ph type="body" idx="1"/>
          </p:nvPr>
        </p:nvSpPr>
        <p:spPr>
          <a:xfrm>
            <a:off x="381000" y="1524000"/>
            <a:ext cx="8229600" cy="4525963"/>
          </a:xfrm>
        </p:spPr>
        <p:txBody>
          <a:bodyPr/>
          <a:lstStyle/>
          <a:p>
            <a:pPr marL="457200" lvl="1" indent="0" eaLnBrk="1" hangingPunct="1">
              <a:lnSpc>
                <a:spcPct val="80000"/>
              </a:lnSpc>
              <a:buClr>
                <a:schemeClr val="accent2"/>
              </a:buClr>
              <a:buNone/>
            </a:pPr>
            <a:endParaRPr lang="en-US" altLang="en-US" sz="2000" dirty="0"/>
          </a:p>
          <a:p>
            <a:pPr lvl="1" eaLnBrk="1" hangingPunct="1">
              <a:lnSpc>
                <a:spcPct val="80000"/>
              </a:lnSpc>
              <a:buFont typeface="Wingdings" panose="05000000000000000000" pitchFamily="2" charset="2"/>
              <a:buChar char="§"/>
            </a:pPr>
            <a:r>
              <a:rPr lang="en-US" altLang="en-US" sz="2000" dirty="0" smtClean="0">
                <a:solidFill>
                  <a:schemeClr val="tx1"/>
                </a:solidFill>
              </a:rPr>
              <a:t>T.C.A. § 10-7-503(a)(2)(B) requires a records custodian or the custodian’s designee to </a:t>
            </a:r>
            <a:r>
              <a:rPr lang="en-US" altLang="en-US" sz="2000" i="1" dirty="0" smtClean="0">
                <a:solidFill>
                  <a:schemeClr val="tx1"/>
                </a:solidFill>
              </a:rPr>
              <a:t>promptly</a:t>
            </a:r>
            <a:r>
              <a:rPr lang="en-US" altLang="en-US" sz="2000" dirty="0" smtClean="0">
                <a:solidFill>
                  <a:schemeClr val="tx1"/>
                </a:solidFill>
              </a:rPr>
              <a:t> make requested records available for inspection. If the records cannot be made promptly available, within seven (7) business days, the custodian must do one or more of the following:  </a:t>
            </a:r>
          </a:p>
          <a:p>
            <a:pPr lvl="1" eaLnBrk="1" hangingPunct="1">
              <a:lnSpc>
                <a:spcPct val="80000"/>
              </a:lnSpc>
            </a:pPr>
            <a:endParaRPr lang="en-US" altLang="en-US" sz="1000" dirty="0" smtClean="0">
              <a:solidFill>
                <a:schemeClr val="tx1"/>
              </a:solidFill>
            </a:endParaRPr>
          </a:p>
          <a:p>
            <a:pPr lvl="2" eaLnBrk="1" hangingPunct="1">
              <a:lnSpc>
                <a:spcPct val="80000"/>
              </a:lnSpc>
              <a:buClr>
                <a:schemeClr val="tx1"/>
              </a:buClr>
              <a:buFont typeface="Wingdings" pitchFamily="2" charset="2"/>
              <a:buChar char="n"/>
            </a:pPr>
            <a:r>
              <a:rPr lang="en-US" altLang="en-US" sz="1800" dirty="0" smtClean="0">
                <a:solidFill>
                  <a:schemeClr val="tx1"/>
                </a:solidFill>
              </a:rPr>
              <a:t>Provide access to the record;</a:t>
            </a:r>
          </a:p>
          <a:p>
            <a:pPr lvl="2" eaLnBrk="1" hangingPunct="1">
              <a:lnSpc>
                <a:spcPct val="80000"/>
              </a:lnSpc>
              <a:buClr>
                <a:schemeClr val="tx1"/>
              </a:buClr>
              <a:buFont typeface="Wingdings" pitchFamily="2" charset="2"/>
              <a:buChar char="n"/>
            </a:pPr>
            <a:r>
              <a:rPr lang="en-US" altLang="en-US" sz="1800" dirty="0" smtClean="0">
                <a:solidFill>
                  <a:schemeClr val="tx1"/>
                </a:solidFill>
              </a:rPr>
              <a:t>Deny in writing access to the record with legal basis for denial; or</a:t>
            </a:r>
          </a:p>
          <a:p>
            <a:pPr lvl="2" eaLnBrk="1" hangingPunct="1">
              <a:lnSpc>
                <a:spcPct val="80000"/>
              </a:lnSpc>
              <a:buClr>
                <a:schemeClr val="tx1"/>
              </a:buClr>
              <a:buFont typeface="Wingdings" pitchFamily="2" charset="2"/>
              <a:buChar char="n"/>
            </a:pPr>
            <a:r>
              <a:rPr lang="en-US" altLang="en-US" sz="1800" dirty="0" smtClean="0">
                <a:solidFill>
                  <a:schemeClr val="tx1"/>
                </a:solidFill>
              </a:rPr>
              <a:t>Indicate in writing additional time necessary to produce the record.</a:t>
            </a:r>
          </a:p>
          <a:p>
            <a:pPr lvl="2" eaLnBrk="1" hangingPunct="1">
              <a:lnSpc>
                <a:spcPct val="80000"/>
              </a:lnSpc>
              <a:buFont typeface="Wingdings" pitchFamily="2" charset="2"/>
              <a:buNone/>
            </a:pPr>
            <a:endParaRPr lang="en-US" altLang="en-US" sz="1000" dirty="0" smtClean="0">
              <a:solidFill>
                <a:schemeClr val="tx1"/>
              </a:solidFill>
            </a:endParaRPr>
          </a:p>
          <a:p>
            <a:pPr lvl="1" eaLnBrk="1" hangingPunct="1">
              <a:lnSpc>
                <a:spcPct val="80000"/>
              </a:lnSpc>
              <a:buFont typeface="Wingdings" panose="05000000000000000000" pitchFamily="2" charset="2"/>
              <a:buChar char="§"/>
            </a:pPr>
            <a:r>
              <a:rPr lang="en-US" altLang="en-US" sz="2000" dirty="0" smtClean="0">
                <a:solidFill>
                  <a:schemeClr val="tx1"/>
                </a:solidFill>
              </a:rPr>
              <a:t>A custodian’s failure to respond to a request in one of the above-mentioned ways within seven (7) business days, constitutes a denial and is actionable under T.C.A. §10-7-505.</a:t>
            </a:r>
          </a:p>
        </p:txBody>
      </p:sp>
    </p:spTree>
    <p:extLst>
      <p:ext uri="{BB962C8B-B14F-4D97-AF65-F5344CB8AC3E}">
        <p14:creationId xmlns:p14="http://schemas.microsoft.com/office/powerpoint/2010/main" val="23950989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EE32F6-1172-4554-8662-BBD0AEDA3412}" type="slidenum">
              <a:rPr lang="en-US" altLang="en-US"/>
              <a:pPr eaLnBrk="1" hangingPunct="1"/>
              <a:t>17</a:t>
            </a:fld>
            <a:endParaRPr lang="en-US" altLang="en-US"/>
          </a:p>
        </p:txBody>
      </p:sp>
      <p:sp>
        <p:nvSpPr>
          <p:cNvPr id="29699" name="Rectangle 2"/>
          <p:cNvSpPr>
            <a:spLocks noGrp="1" noChangeArrowheads="1"/>
          </p:cNvSpPr>
          <p:nvPr>
            <p:ph type="title"/>
          </p:nvPr>
        </p:nvSpPr>
        <p:spPr>
          <a:xfrm>
            <a:off x="304800" y="76200"/>
            <a:ext cx="8610600" cy="1676400"/>
          </a:xfrm>
        </p:spPr>
        <p:txBody>
          <a:bodyPr>
            <a:noAutofit/>
          </a:bodyPr>
          <a:lstStyle/>
          <a:p>
            <a:pPr algn="ctr" eaLnBrk="1" hangingPunct="1"/>
            <a:r>
              <a:rPr lang="en-US" altLang="en-US" sz="4000" dirty="0" smtClean="0">
                <a:latin typeface="Arial" panose="020B0604020202020204" pitchFamily="34" charset="0"/>
                <a:cs typeface="Arial" panose="020B0604020202020204" pitchFamily="34" charset="0"/>
              </a:rPr>
              <a:t>Response to a </a:t>
            </a:r>
            <a:br>
              <a:rPr lang="en-US" altLang="en-US" sz="4000" dirty="0" smtClean="0">
                <a:latin typeface="Arial" panose="020B0604020202020204" pitchFamily="34" charset="0"/>
                <a:cs typeface="Arial" panose="020B0604020202020204" pitchFamily="34" charset="0"/>
              </a:rPr>
            </a:br>
            <a:r>
              <a:rPr lang="en-US" altLang="en-US" sz="4000" dirty="0" smtClean="0">
                <a:latin typeface="Arial" panose="020B0604020202020204" pitchFamily="34" charset="0"/>
                <a:cs typeface="Arial" panose="020B0604020202020204" pitchFamily="34" charset="0"/>
              </a:rPr>
              <a:t>Public Records Request (cont.)</a:t>
            </a:r>
            <a:br>
              <a:rPr lang="en-US" altLang="en-US" sz="4000" dirty="0" smtClean="0">
                <a:latin typeface="Arial" panose="020B0604020202020204" pitchFamily="34" charset="0"/>
                <a:cs typeface="Arial" panose="020B0604020202020204" pitchFamily="34" charset="0"/>
              </a:rPr>
            </a:br>
            <a:endParaRPr lang="en-US" altLang="en-US" sz="4000" dirty="0" smtClean="0">
              <a:latin typeface="Arial" panose="020B0604020202020204" pitchFamily="34" charset="0"/>
              <a:cs typeface="Arial" panose="020B0604020202020204" pitchFamily="34" charset="0"/>
            </a:endParaRPr>
          </a:p>
        </p:txBody>
      </p:sp>
      <p:sp>
        <p:nvSpPr>
          <p:cNvPr id="29700" name="Rectangle 3"/>
          <p:cNvSpPr>
            <a:spLocks noGrp="1" noChangeArrowheads="1"/>
          </p:cNvSpPr>
          <p:nvPr>
            <p:ph type="body" idx="1"/>
          </p:nvPr>
        </p:nvSpPr>
        <p:spPr>
          <a:xfrm>
            <a:off x="457200" y="1905000"/>
            <a:ext cx="8229600" cy="4225925"/>
          </a:xfrm>
        </p:spPr>
        <p:txBody>
          <a:bodyPr/>
          <a:lstStyle/>
          <a:p>
            <a:pPr lvl="1" eaLnBrk="1" hangingPunct="1">
              <a:lnSpc>
                <a:spcPct val="80000"/>
              </a:lnSpc>
              <a:buFont typeface="Wingdings" panose="05000000000000000000" pitchFamily="2" charset="2"/>
              <a:buChar char="§"/>
            </a:pPr>
            <a:r>
              <a:rPr lang="en-US" altLang="en-US" sz="2000" dirty="0" smtClean="0">
                <a:latin typeface="Arial" panose="020B0604020202020204" pitchFamily="34" charset="0"/>
                <a:cs typeface="Arial" panose="020B0604020202020204" pitchFamily="34" charset="0"/>
              </a:rPr>
              <a:t>A custodian may not require a written request to view a public record, but can require a request for copies to be in writing.</a:t>
            </a:r>
          </a:p>
          <a:p>
            <a:pPr marL="990600" lvl="1" indent="-533400" eaLnBrk="1" hangingPunct="1">
              <a:lnSpc>
                <a:spcPct val="80000"/>
              </a:lnSpc>
              <a:buClr>
                <a:schemeClr val="accent2"/>
              </a:buClr>
              <a:buFont typeface="Wingdings" pitchFamily="2" charset="2"/>
              <a:buChar char="u"/>
            </a:pPr>
            <a:endParaRPr lang="en-US" altLang="en-US" sz="1400" dirty="0" smtClean="0">
              <a:latin typeface="Arial" panose="020B0604020202020204" pitchFamily="34" charset="0"/>
              <a:cs typeface="Arial" panose="020B0604020202020204" pitchFamily="34" charset="0"/>
            </a:endParaRPr>
          </a:p>
          <a:p>
            <a:pPr lvl="1">
              <a:lnSpc>
                <a:spcPct val="80000"/>
              </a:lnSpc>
              <a:buClr>
                <a:schemeClr val="tx1"/>
              </a:buClr>
              <a:buFont typeface="Wingdings" panose="05000000000000000000" pitchFamily="2" charset="2"/>
              <a:buChar char="§"/>
            </a:pPr>
            <a:r>
              <a:rPr lang="en-US" altLang="en-US" sz="2000" dirty="0" smtClean="0">
                <a:latin typeface="Arial" panose="020B0604020202020204" pitchFamily="34" charset="0"/>
                <a:cs typeface="Arial" panose="020B0604020202020204" pitchFamily="34" charset="0"/>
              </a:rPr>
              <a:t>A records custodian may not assess a charge to view a public record.</a:t>
            </a:r>
          </a:p>
          <a:p>
            <a:pPr marL="990600" lvl="1" indent="-533400" eaLnBrk="1" hangingPunct="1">
              <a:lnSpc>
                <a:spcPct val="80000"/>
              </a:lnSpc>
              <a:buClr>
                <a:schemeClr val="accent2"/>
              </a:buClr>
              <a:buFont typeface="Wingdings" pitchFamily="2" charset="2"/>
              <a:buChar char="u"/>
            </a:pPr>
            <a:endParaRPr lang="en-US" altLang="en-US" sz="1400" dirty="0" smtClean="0">
              <a:latin typeface="Arial" panose="020B0604020202020204" pitchFamily="34" charset="0"/>
              <a:cs typeface="Arial" panose="020B0604020202020204" pitchFamily="34" charset="0"/>
            </a:endParaRPr>
          </a:p>
          <a:p>
            <a:pPr lvl="1" eaLnBrk="1" hangingPunct="1">
              <a:lnSpc>
                <a:spcPct val="80000"/>
              </a:lnSpc>
              <a:buClr>
                <a:schemeClr val="tx1"/>
              </a:buClr>
              <a:buFont typeface="Wingdings" panose="05000000000000000000" pitchFamily="2" charset="2"/>
              <a:buChar char="§"/>
            </a:pPr>
            <a:r>
              <a:rPr lang="en-US" altLang="en-US" sz="2000" dirty="0" smtClean="0">
                <a:latin typeface="Arial" panose="020B0604020202020204" pitchFamily="34" charset="0"/>
                <a:cs typeface="Arial" panose="020B0604020202020204" pitchFamily="34" charset="0"/>
              </a:rPr>
              <a:t>A custodian may require a requestor to produce photo identification with an address in order to inspect or receive copies of records.</a:t>
            </a:r>
          </a:p>
          <a:p>
            <a:pPr marL="990600" lvl="1" indent="-533400" eaLnBrk="1" hangingPunct="1">
              <a:lnSpc>
                <a:spcPct val="80000"/>
              </a:lnSpc>
              <a:buClr>
                <a:schemeClr val="accent2"/>
              </a:buClr>
              <a:buFont typeface="Wingdings" pitchFamily="2" charset="2"/>
              <a:buChar char="u"/>
            </a:pPr>
            <a:endParaRPr lang="en-US" altLang="en-US" sz="1400" dirty="0" smtClean="0">
              <a:latin typeface="Arial" panose="020B0604020202020204" pitchFamily="34" charset="0"/>
              <a:cs typeface="Arial" panose="020B0604020202020204" pitchFamily="34" charset="0"/>
            </a:endParaRPr>
          </a:p>
          <a:p>
            <a:pPr lvl="1" eaLnBrk="1" hangingPunct="1">
              <a:lnSpc>
                <a:spcPct val="80000"/>
              </a:lnSpc>
              <a:buClr>
                <a:schemeClr val="tx1"/>
              </a:buClr>
              <a:buFont typeface="Wingdings" panose="05000000000000000000" pitchFamily="2" charset="2"/>
              <a:buChar char="§"/>
            </a:pPr>
            <a:r>
              <a:rPr lang="en-US" altLang="en-US" sz="2000" dirty="0" smtClean="0">
                <a:latin typeface="Arial" panose="020B0604020202020204" pitchFamily="34" charset="0"/>
                <a:cs typeface="Arial" panose="020B0604020202020204" pitchFamily="34" charset="0"/>
              </a:rPr>
              <a:t>A request for copies “shall be sufficiently detailed to enable the custodian to identify the specific records” requested.</a:t>
            </a:r>
          </a:p>
          <a:p>
            <a:pPr marL="457200" lvl="1" indent="0" eaLnBrk="1" hangingPunct="1">
              <a:lnSpc>
                <a:spcPct val="80000"/>
              </a:lnSpc>
              <a:buClr>
                <a:schemeClr val="accent2"/>
              </a:buClr>
              <a:buNone/>
            </a:pPr>
            <a:endParaRPr lang="en-US" altLang="en-US" sz="1400" dirty="0" smtClean="0">
              <a:latin typeface="Arial" panose="020B0604020202020204" pitchFamily="34" charset="0"/>
              <a:cs typeface="Arial" panose="020B0604020202020204" pitchFamily="34" charset="0"/>
            </a:endParaRPr>
          </a:p>
          <a:p>
            <a:pPr lvl="1" eaLnBrk="1" hangingPunct="1">
              <a:lnSpc>
                <a:spcPct val="80000"/>
              </a:lnSpc>
              <a:buClr>
                <a:schemeClr val="tx1"/>
              </a:buClr>
              <a:buFont typeface="Wingdings" panose="05000000000000000000" pitchFamily="2" charset="2"/>
              <a:buChar char="§"/>
            </a:pPr>
            <a:r>
              <a:rPr lang="en-US" altLang="en-US" sz="2000" dirty="0" smtClean="0">
                <a:latin typeface="Arial" panose="020B0604020202020204" pitchFamily="34" charset="0"/>
                <a:cs typeface="Arial" panose="020B0604020202020204" pitchFamily="34" charset="0"/>
              </a:rPr>
              <a:t>The custodian shall provide the requestor an estimate of the reasonable cost for producing the requested records.</a:t>
            </a:r>
          </a:p>
          <a:p>
            <a:pPr marL="609600" indent="-609600" eaLnBrk="1" hangingPunct="1">
              <a:lnSpc>
                <a:spcPct val="80000"/>
              </a:lnSpc>
              <a:buFont typeface="Wingdings" pitchFamily="2" charset="2"/>
              <a:buNone/>
            </a:pPr>
            <a:endParaRPr lang="en-US" altLang="en-US" sz="3200"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3960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3C880951-9F19-45E5-A9C8-CEB65F27FCF2}" type="slidenum">
              <a:rPr lang="en-US" smtClean="0"/>
              <a:pPr eaLnBrk="1" hangingPunct="1">
                <a:defRPr/>
              </a:pPr>
              <a:t>18</a:t>
            </a:fld>
            <a:endParaRPr lang="en-US" smtClean="0"/>
          </a:p>
        </p:txBody>
      </p:sp>
      <p:sp>
        <p:nvSpPr>
          <p:cNvPr id="24579" name="Rectangle 2"/>
          <p:cNvSpPr>
            <a:spLocks noGrp="1" noChangeArrowheads="1"/>
          </p:cNvSpPr>
          <p:nvPr>
            <p:ph type="title"/>
          </p:nvPr>
        </p:nvSpPr>
        <p:spPr>
          <a:xfrm>
            <a:off x="228600" y="152400"/>
            <a:ext cx="8610600" cy="1143000"/>
          </a:xfrm>
        </p:spPr>
        <p:txBody>
          <a:bodyPr>
            <a:noAutofit/>
          </a:bodyPr>
          <a:lstStyle/>
          <a:p>
            <a:pPr algn="ctr" eaLnBrk="1" hangingPunct="1"/>
            <a:r>
              <a:rPr lang="en-US" altLang="en-US" sz="4000" dirty="0" smtClean="0">
                <a:latin typeface="Arial" panose="020B0604020202020204" pitchFamily="34" charset="0"/>
                <a:cs typeface="Arial" panose="020B0604020202020204" pitchFamily="34" charset="0"/>
              </a:rPr>
              <a:t>Response to a </a:t>
            </a:r>
            <a:br>
              <a:rPr lang="en-US" altLang="en-US" sz="4000" dirty="0" smtClean="0">
                <a:latin typeface="Arial" panose="020B0604020202020204" pitchFamily="34" charset="0"/>
                <a:cs typeface="Arial" panose="020B0604020202020204" pitchFamily="34" charset="0"/>
              </a:rPr>
            </a:br>
            <a:r>
              <a:rPr lang="en-US" altLang="en-US" sz="4000" dirty="0" smtClean="0">
                <a:latin typeface="Arial" panose="020B0604020202020204" pitchFamily="34" charset="0"/>
                <a:cs typeface="Arial" panose="020B0604020202020204" pitchFamily="34" charset="0"/>
              </a:rPr>
              <a:t>Public Records Request (cont.)</a:t>
            </a:r>
          </a:p>
        </p:txBody>
      </p:sp>
      <p:sp>
        <p:nvSpPr>
          <p:cNvPr id="24580" name="Rectangle 3"/>
          <p:cNvSpPr>
            <a:spLocks noGrp="1" noChangeArrowheads="1"/>
          </p:cNvSpPr>
          <p:nvPr>
            <p:ph type="body" idx="1"/>
          </p:nvPr>
        </p:nvSpPr>
        <p:spPr>
          <a:xfrm>
            <a:off x="457200" y="1905000"/>
            <a:ext cx="8229600" cy="4225925"/>
          </a:xfrm>
        </p:spPr>
        <p:txBody>
          <a:bodyPr/>
          <a:lstStyle/>
          <a:p>
            <a:pPr lvl="1" eaLnBrk="1" hangingPunct="1">
              <a:lnSpc>
                <a:spcPct val="80000"/>
              </a:lnSpc>
              <a:buFont typeface="Wingdings" panose="05000000000000000000" pitchFamily="2" charset="2"/>
              <a:buChar char="§"/>
            </a:pPr>
            <a:r>
              <a:rPr lang="en-US" altLang="en-US" sz="2000" dirty="0" smtClean="0">
                <a:solidFill>
                  <a:schemeClr val="tx1"/>
                </a:solidFill>
                <a:latin typeface="Arial" panose="020B0604020202020204" pitchFamily="34" charset="0"/>
                <a:cs typeface="Arial" panose="020B0604020202020204" pitchFamily="34" charset="0"/>
              </a:rPr>
              <a:t>A records custodian is not required to create a document that does not already exist in order to fulfill a public records request.</a:t>
            </a:r>
          </a:p>
          <a:p>
            <a:pPr lvl="1" eaLnBrk="1" hangingPunct="1">
              <a:lnSpc>
                <a:spcPct val="80000"/>
              </a:lnSpc>
              <a:buClr>
                <a:schemeClr val="accent2"/>
              </a:buClr>
              <a:buFont typeface="Wingdings" pitchFamily="2" charset="2"/>
              <a:buChar char="u"/>
            </a:pPr>
            <a:endParaRPr lang="en-US" altLang="en-US" sz="2400" dirty="0" smtClean="0">
              <a:solidFill>
                <a:schemeClr val="tx1"/>
              </a:solidFill>
              <a:latin typeface="Arial" panose="020B0604020202020204" pitchFamily="34" charset="0"/>
              <a:cs typeface="Arial" panose="020B0604020202020204" pitchFamily="34" charset="0"/>
            </a:endParaRPr>
          </a:p>
          <a:p>
            <a:pPr lvl="1" eaLnBrk="1" hangingPunct="1">
              <a:lnSpc>
                <a:spcPct val="80000"/>
              </a:lnSpc>
              <a:buClr>
                <a:schemeClr val="tx1"/>
              </a:buClr>
              <a:buFont typeface="Wingdings" panose="05000000000000000000" pitchFamily="2" charset="2"/>
              <a:buChar char="§"/>
            </a:pPr>
            <a:r>
              <a:rPr lang="en-US" altLang="en-US" sz="2000" dirty="0" smtClean="0">
                <a:solidFill>
                  <a:schemeClr val="tx1"/>
                </a:solidFill>
                <a:latin typeface="Arial" panose="020B0604020202020204" pitchFamily="34" charset="0"/>
                <a:cs typeface="Arial" panose="020B0604020202020204" pitchFamily="34" charset="0"/>
              </a:rPr>
              <a:t>A records custodian is not required to compile information or conduct searches for documents.</a:t>
            </a:r>
          </a:p>
          <a:p>
            <a:pPr lvl="1" eaLnBrk="1" hangingPunct="1">
              <a:lnSpc>
                <a:spcPct val="80000"/>
              </a:lnSpc>
              <a:buClr>
                <a:schemeClr val="accent2"/>
              </a:buClr>
              <a:buFont typeface="Wingdings" pitchFamily="2" charset="2"/>
              <a:buChar char="u"/>
            </a:pPr>
            <a:endParaRPr lang="en-US" altLang="en-US" sz="2400" dirty="0" smtClean="0">
              <a:solidFill>
                <a:schemeClr val="tx1"/>
              </a:solidFill>
              <a:latin typeface="Arial" panose="020B0604020202020204" pitchFamily="34" charset="0"/>
              <a:cs typeface="Arial" panose="020B0604020202020204" pitchFamily="34" charset="0"/>
            </a:endParaRPr>
          </a:p>
          <a:p>
            <a:pPr lvl="1">
              <a:lnSpc>
                <a:spcPct val="80000"/>
              </a:lnSpc>
              <a:buClr>
                <a:schemeClr val="tx1"/>
              </a:buClr>
              <a:buFont typeface="Wingdings" panose="05000000000000000000" pitchFamily="2" charset="2"/>
              <a:buChar char="§"/>
            </a:pPr>
            <a:r>
              <a:rPr lang="en-US" altLang="en-US" sz="2000" dirty="0" smtClean="0">
                <a:solidFill>
                  <a:schemeClr val="tx1"/>
                </a:solidFill>
                <a:latin typeface="Arial" panose="020B0604020202020204" pitchFamily="34" charset="0"/>
                <a:cs typeface="Arial" panose="020B0604020202020204" pitchFamily="34" charset="0"/>
              </a:rPr>
              <a:t>A records custodian may require an appointment to view a public record when there is a reasonable basis for requiring the appointment.  Absent a reasonable basis, a court would likely view requiring an appointment to be tantamount to a denial or delay in access</a:t>
            </a:r>
            <a:r>
              <a:rPr lang="en-US" altLang="en-US" sz="2400" dirty="0" smtClean="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63208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E48E23-744F-4283-83C8-E86C04B7F791}" type="slidenum">
              <a:rPr lang="en-US" altLang="en-US"/>
              <a:pPr eaLnBrk="1" hangingPunct="1"/>
              <a:t>19</a:t>
            </a:fld>
            <a:endParaRPr lang="en-US" altLang="en-US"/>
          </a:p>
        </p:txBody>
      </p:sp>
      <p:sp>
        <p:nvSpPr>
          <p:cNvPr id="31747" name="Rectangle 2"/>
          <p:cNvSpPr>
            <a:spLocks noGrp="1" noChangeArrowheads="1"/>
          </p:cNvSpPr>
          <p:nvPr>
            <p:ph type="title"/>
          </p:nvPr>
        </p:nvSpPr>
        <p:spPr/>
        <p:txBody>
          <a:bodyPr/>
          <a:lstStyle/>
          <a:p>
            <a:pPr algn="ctr" eaLnBrk="1" hangingPunct="1"/>
            <a:r>
              <a:rPr lang="en-US" altLang="en-US" sz="4000" dirty="0" smtClean="0">
                <a:latin typeface="Arial" panose="020B0604020202020204" pitchFamily="34" charset="0"/>
                <a:cs typeface="Arial" panose="020B0604020202020204" pitchFamily="34" charset="0"/>
              </a:rPr>
              <a:t>The Format Issue</a:t>
            </a:r>
          </a:p>
        </p:txBody>
      </p:sp>
      <p:sp>
        <p:nvSpPr>
          <p:cNvPr id="20484" name="Rectangle 3"/>
          <p:cNvSpPr>
            <a:spLocks noGrp="1" noChangeArrowheads="1"/>
          </p:cNvSpPr>
          <p:nvPr>
            <p:ph type="body" idx="1"/>
          </p:nvPr>
        </p:nvSpPr>
        <p:spPr/>
        <p:txBody>
          <a:bodyPr/>
          <a:lstStyle/>
          <a:p>
            <a:pPr marL="342900" indent="-342900" eaLnBrk="1" hangingPunct="1">
              <a:lnSpc>
                <a:spcPct val="90000"/>
              </a:lnSpc>
              <a:buFont typeface="Wingdings" panose="05000000000000000000" pitchFamily="2" charset="2"/>
              <a:buChar char="§"/>
              <a:defRPr/>
            </a:pPr>
            <a:r>
              <a:rPr lang="en-US" altLang="en-US" sz="2000" dirty="0" smtClean="0">
                <a:solidFill>
                  <a:schemeClr val="tx1"/>
                </a:solidFill>
                <a:latin typeface="Arial" panose="020B0604020202020204" pitchFamily="34" charset="0"/>
                <a:cs typeface="Arial" panose="020B0604020202020204" pitchFamily="34" charset="0"/>
              </a:rPr>
              <a:t>In </a:t>
            </a:r>
            <a:r>
              <a:rPr lang="en-US" altLang="en-US" sz="2000" i="1" dirty="0" smtClean="0">
                <a:solidFill>
                  <a:schemeClr val="tx1"/>
                </a:solidFill>
                <a:latin typeface="Arial" panose="020B0604020202020204" pitchFamily="34" charset="0"/>
                <a:cs typeface="Arial" panose="020B0604020202020204" pitchFamily="34" charset="0"/>
              </a:rPr>
              <a:t>Tennessean v. Electric Power Board of Nashville</a:t>
            </a:r>
            <a:r>
              <a:rPr lang="en-US" altLang="en-US" sz="2000" dirty="0" smtClean="0">
                <a:solidFill>
                  <a:schemeClr val="tx1"/>
                </a:solidFill>
                <a:latin typeface="Arial" panose="020B0604020202020204" pitchFamily="34" charset="0"/>
                <a:cs typeface="Arial" panose="020B0604020202020204" pitchFamily="34" charset="0"/>
              </a:rPr>
              <a:t>, 979 S.W. 2d 297, 304 (Tenn. 1998), the editor of </a:t>
            </a:r>
            <a:r>
              <a:rPr lang="en-US" altLang="en-US" sz="2000" i="1" dirty="0" smtClean="0">
                <a:solidFill>
                  <a:schemeClr val="tx1"/>
                </a:solidFill>
                <a:latin typeface="Arial" panose="020B0604020202020204" pitchFamily="34" charset="0"/>
                <a:cs typeface="Arial" panose="020B0604020202020204" pitchFamily="34" charset="0"/>
              </a:rPr>
              <a:t>The Tennessean </a:t>
            </a:r>
            <a:r>
              <a:rPr lang="en-US" altLang="en-US" sz="2000" dirty="0" smtClean="0">
                <a:solidFill>
                  <a:schemeClr val="tx1"/>
                </a:solidFill>
                <a:latin typeface="Arial" panose="020B0604020202020204" pitchFamily="34" charset="0"/>
                <a:cs typeface="Arial" panose="020B0604020202020204" pitchFamily="34" charset="0"/>
              </a:rPr>
              <a:t>requested from NES the names, addresses, and phone numbers of all NES customers.  Because NES did not maintain such a compilation of information, the request was denied. A petition for access was filed and ultimately the case was appealed to the Tennessee Supreme Court. The Court said the following with regard to the information sought:</a:t>
            </a:r>
          </a:p>
          <a:p>
            <a:pPr lvl="2" eaLnBrk="1" hangingPunct="1">
              <a:lnSpc>
                <a:spcPct val="90000"/>
              </a:lnSpc>
              <a:buFont typeface="Wingdings" pitchFamily="2" charset="2"/>
              <a:buNone/>
              <a:defRPr/>
            </a:pPr>
            <a:r>
              <a:rPr lang="en-US" altLang="en-US" sz="1800" dirty="0" smtClean="0">
                <a:solidFill>
                  <a:schemeClr val="tx1"/>
                </a:solidFill>
                <a:latin typeface="Arial" panose="020B0604020202020204" pitchFamily="34" charset="0"/>
                <a:cs typeface="Arial" panose="020B0604020202020204" pitchFamily="34" charset="0"/>
              </a:rPr>
              <a:t>	Once information is entered into a computer, a distinction between information and record becomes to a large degree impractical. In our view, it makes little sense to implement computer systems that are faster and have massive capacity for storage, yet limit access to and dissemination of the material by emphasizing the physical format of a record. </a:t>
            </a:r>
          </a:p>
          <a:p>
            <a:pPr eaLnBrk="1" hangingPunct="1">
              <a:lnSpc>
                <a:spcPct val="90000"/>
              </a:lnSpc>
              <a:buFont typeface="Wingdings" pitchFamily="2" charset="2"/>
              <a:buNone/>
              <a:defRPr/>
            </a:pPr>
            <a:r>
              <a:rPr lang="en-US" altLang="en-US" sz="2000" dirty="0" smtClean="0">
                <a:solidFill>
                  <a:schemeClr val="accent4">
                    <a:lumMod val="90000"/>
                    <a:lumOff val="10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858863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Transparent/Transparency</a:t>
            </a:r>
            <a:endParaRPr lang="en-US" dirty="0"/>
          </a:p>
        </p:txBody>
      </p:sp>
      <p:sp>
        <p:nvSpPr>
          <p:cNvPr id="3" name="Content Placeholder 2"/>
          <p:cNvSpPr>
            <a:spLocks noGrp="1"/>
          </p:cNvSpPr>
          <p:nvPr>
            <p:ph idx="1"/>
          </p:nvPr>
        </p:nvSpPr>
        <p:spPr>
          <a:xfrm>
            <a:off x="425513" y="1600200"/>
            <a:ext cx="8229600" cy="4525963"/>
          </a:xfrm>
        </p:spPr>
        <p:txBody>
          <a:bodyPr>
            <a:normAutofit fontScale="85000" lnSpcReduction="20000"/>
          </a:bodyPr>
          <a:lstStyle/>
          <a:p>
            <a:r>
              <a:rPr lang="en-US" dirty="0" smtClean="0">
                <a:solidFill>
                  <a:srgbClr val="FF0000"/>
                </a:solidFill>
              </a:rPr>
              <a:t>Transparent/Transparency:</a:t>
            </a:r>
          </a:p>
          <a:p>
            <a:r>
              <a:rPr lang="en-US" dirty="0"/>
              <a:t>	</a:t>
            </a:r>
            <a:r>
              <a:rPr lang="en-US" dirty="0" smtClean="0"/>
              <a:t>openness; clarity; unobstructed access ; . . . </a:t>
            </a:r>
          </a:p>
          <a:p>
            <a:r>
              <a:rPr lang="en-US" dirty="0"/>
              <a:t>	</a:t>
            </a:r>
            <a:r>
              <a:rPr lang="en-US" dirty="0" smtClean="0"/>
              <a:t>lack of . . . any attempt to hide damaging 	information. </a:t>
            </a:r>
          </a:p>
          <a:p>
            <a:r>
              <a:rPr lang="en-US" dirty="0"/>
              <a:t>	</a:t>
            </a:r>
            <a:endParaRPr lang="en-US" dirty="0" smtClean="0"/>
          </a:p>
          <a:p>
            <a:r>
              <a:rPr lang="en-US" dirty="0"/>
              <a:t>	</a:t>
            </a:r>
            <a:r>
              <a:rPr lang="en-US" dirty="0" smtClean="0"/>
              <a:t>This word of used of financial disclosures, 	organizational policies and practices, lawmaking 	and other activities where organizations </a:t>
            </a:r>
          </a:p>
          <a:p>
            <a:r>
              <a:rPr lang="en-US" dirty="0"/>
              <a:t>	</a:t>
            </a:r>
            <a:r>
              <a:rPr lang="en-US" dirty="0" smtClean="0"/>
              <a:t>interact with the public.</a:t>
            </a:r>
          </a:p>
          <a:p>
            <a:endParaRPr lang="en-US" dirty="0" smtClean="0"/>
          </a:p>
          <a:p>
            <a:r>
              <a:rPr lang="en-US" dirty="0" smtClean="0"/>
              <a:t>Black’s Law Dictionary (10</a:t>
            </a:r>
            <a:r>
              <a:rPr lang="en-US" baseline="30000" dirty="0" smtClean="0"/>
              <a:t>th</a:t>
            </a:r>
            <a:r>
              <a:rPr lang="en-US" dirty="0" smtClean="0"/>
              <a:t> ed. 2014)</a:t>
            </a:r>
            <a:endParaRPr lang="en-US" dirty="0"/>
          </a:p>
        </p:txBody>
      </p:sp>
    </p:spTree>
    <p:extLst>
      <p:ext uri="{BB962C8B-B14F-4D97-AF65-F5344CB8AC3E}">
        <p14:creationId xmlns:p14="http://schemas.microsoft.com/office/powerpoint/2010/main" val="2883142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74A73CA-022F-46EA-876E-9AEF2C8C04A0}" type="slidenum">
              <a:rPr lang="en-US" smtClean="0"/>
              <a:pPr eaLnBrk="1" hangingPunct="1">
                <a:defRPr/>
              </a:pPr>
              <a:t>20</a:t>
            </a:fld>
            <a:endParaRPr lang="en-US" smtClean="0"/>
          </a:p>
        </p:txBody>
      </p:sp>
      <p:sp>
        <p:nvSpPr>
          <p:cNvPr id="26627" name="Rectangle 2"/>
          <p:cNvSpPr>
            <a:spLocks noGrp="1" noChangeArrowheads="1"/>
          </p:cNvSpPr>
          <p:nvPr>
            <p:ph type="title"/>
          </p:nvPr>
        </p:nvSpPr>
        <p:spPr/>
        <p:txBody>
          <a:bodyPr>
            <a:normAutofit/>
          </a:bodyPr>
          <a:lstStyle/>
          <a:p>
            <a:pPr algn="ctr" eaLnBrk="1" hangingPunct="1"/>
            <a:r>
              <a:rPr lang="en-US" altLang="en-US" sz="4000" dirty="0" smtClean="0">
                <a:latin typeface="Arial" panose="020B0604020202020204" pitchFamily="34" charset="0"/>
                <a:cs typeface="Arial" panose="020B0604020202020204" pitchFamily="34" charset="0"/>
              </a:rPr>
              <a:t>The Format Issue (cont.)</a:t>
            </a:r>
          </a:p>
        </p:txBody>
      </p:sp>
      <p:sp>
        <p:nvSpPr>
          <p:cNvPr id="26628" name="Rectangle 3"/>
          <p:cNvSpPr>
            <a:spLocks noGrp="1" noChangeArrowheads="1"/>
          </p:cNvSpPr>
          <p:nvPr>
            <p:ph type="body" idx="1"/>
          </p:nvPr>
        </p:nvSpPr>
        <p:spPr/>
        <p:txBody>
          <a:bodyPr/>
          <a:lstStyle/>
          <a:p>
            <a:pPr marL="285750" indent="-285750" eaLnBrk="1" hangingPunct="1">
              <a:lnSpc>
                <a:spcPct val="80000"/>
              </a:lnSpc>
              <a:buFont typeface="Wingdings" panose="05000000000000000000" pitchFamily="2" charset="2"/>
              <a:buChar char="§"/>
            </a:pPr>
            <a:r>
              <a:rPr lang="en-US" altLang="en-US" sz="1600" dirty="0" smtClean="0">
                <a:latin typeface="Arial" panose="020B0604020202020204" pitchFamily="34" charset="0"/>
                <a:cs typeface="Arial" panose="020B0604020202020204" pitchFamily="34" charset="0"/>
              </a:rPr>
              <a:t>In </a:t>
            </a:r>
            <a:r>
              <a:rPr lang="en-US" altLang="en-US" sz="1600" i="1" dirty="0" smtClean="0">
                <a:latin typeface="Arial" panose="020B0604020202020204" pitchFamily="34" charset="0"/>
                <a:cs typeface="Arial" panose="020B0604020202020204" pitchFamily="34" charset="0"/>
              </a:rPr>
              <a:t>Wells v. Wharton</a:t>
            </a:r>
            <a:r>
              <a:rPr lang="en-US" altLang="en-US" sz="1600" dirty="0" smtClean="0">
                <a:latin typeface="Arial" panose="020B0604020202020204" pitchFamily="34" charset="0"/>
                <a:cs typeface="Arial" panose="020B0604020202020204" pitchFamily="34" charset="0"/>
              </a:rPr>
              <a:t>, 2005 WL 3309651(Tenn. Ct. App. Dec. 7, 2005), the requestor had developed a computer program that downloaded public records in bulk from the Shelby County Portal website. Eventually, Shelby County shut down the portal because it was overloaded. After several weeks, the website reopened but with restrictions on the amount of information that could be downloaded. The requestor then went into the various offices where the records were kept, in order to download the information in bulk but was unable to do so because either the office computers were unable to handle such requests or the offices did not have public access computers. The requestor then filed a petition for access and the court held:</a:t>
            </a:r>
          </a:p>
          <a:p>
            <a:pPr lvl="1" eaLnBrk="1" hangingPunct="1">
              <a:lnSpc>
                <a:spcPct val="80000"/>
              </a:lnSpc>
              <a:buFont typeface="Wingdings" pitchFamily="2" charset="2"/>
              <a:buNone/>
            </a:pPr>
            <a:r>
              <a:rPr lang="en-US" altLang="en-US" sz="1600" dirty="0" smtClean="0">
                <a:latin typeface="Arial" panose="020B0604020202020204" pitchFamily="34" charset="0"/>
                <a:cs typeface="Arial" panose="020B0604020202020204" pitchFamily="34" charset="0"/>
              </a:rPr>
              <a:t>	</a:t>
            </a:r>
          </a:p>
          <a:p>
            <a:pPr lvl="1" eaLnBrk="1" hangingPunct="1">
              <a:lnSpc>
                <a:spcPct val="80000"/>
              </a:lnSpc>
              <a:buFont typeface="Wingdings" pitchFamily="2" charset="2"/>
              <a:buNone/>
            </a:pPr>
            <a:r>
              <a:rPr lang="en-US" altLang="en-US" sz="1600" dirty="0" smtClean="0">
                <a:latin typeface="Arial" panose="020B0604020202020204" pitchFamily="34" charset="0"/>
                <a:cs typeface="Arial" panose="020B0604020202020204" pitchFamily="34" charset="0"/>
              </a:rPr>
              <a:t>	</a:t>
            </a:r>
            <a:r>
              <a:rPr lang="en-US" altLang="en-US" sz="1600" dirty="0" smtClean="0">
                <a:solidFill>
                  <a:schemeClr val="tx1"/>
                </a:solidFill>
                <a:latin typeface="Arial" panose="020B0604020202020204" pitchFamily="34" charset="0"/>
                <a:cs typeface="Arial" panose="020B0604020202020204" pitchFamily="34" charset="0"/>
              </a:rPr>
              <a:t>[</a:t>
            </a:r>
            <a:r>
              <a:rPr lang="en-US" altLang="en-US" sz="1600" dirty="0" err="1" smtClean="0">
                <a:solidFill>
                  <a:schemeClr val="tx1"/>
                </a:solidFill>
                <a:latin typeface="Arial" panose="020B0604020202020204" pitchFamily="34" charset="0"/>
                <a:cs typeface="Arial" panose="020B0604020202020204" pitchFamily="34" charset="0"/>
              </a:rPr>
              <a:t>i</a:t>
            </a:r>
            <a:r>
              <a:rPr lang="en-US" altLang="en-US" sz="1600" dirty="0" smtClean="0">
                <a:solidFill>
                  <a:schemeClr val="tx1"/>
                </a:solidFill>
                <a:latin typeface="Arial" panose="020B0604020202020204" pitchFamily="34" charset="0"/>
                <a:cs typeface="Arial" panose="020B0604020202020204" pitchFamily="34" charset="0"/>
              </a:rPr>
              <a:t>]n Tennessee, the purpose of the Public Records is to allow maximum access to the information contained within public records [and] in light of the purpose of the Tennessee Public Records Act, we conclude that the Tennessee Public Records Act does not require a custodian of records to provide public records in the manner a citizen requests. </a:t>
            </a:r>
            <a:r>
              <a:rPr lang="en-US" altLang="en-US" sz="1600" i="1" dirty="0" smtClean="0">
                <a:solidFill>
                  <a:schemeClr val="tx1"/>
                </a:solidFill>
                <a:latin typeface="Arial" panose="020B0604020202020204" pitchFamily="34" charset="0"/>
                <a:cs typeface="Arial" panose="020B0604020202020204" pitchFamily="34" charset="0"/>
              </a:rPr>
              <a:t>Id.</a:t>
            </a:r>
            <a:r>
              <a:rPr lang="en-US" altLang="en-US" sz="1600" dirty="0" smtClean="0">
                <a:solidFill>
                  <a:schemeClr val="tx1"/>
                </a:solidFill>
                <a:latin typeface="Arial" panose="020B0604020202020204" pitchFamily="34" charset="0"/>
                <a:cs typeface="Arial" panose="020B0604020202020204" pitchFamily="34" charset="0"/>
              </a:rPr>
              <a:t> at *9.</a:t>
            </a:r>
          </a:p>
          <a:p>
            <a:pPr lvl="1" eaLnBrk="1" hangingPunct="1">
              <a:lnSpc>
                <a:spcPct val="80000"/>
              </a:lnSpc>
              <a:buFont typeface="Wingdings" pitchFamily="2" charset="2"/>
              <a:buNone/>
            </a:pPr>
            <a:endParaRPr lang="en-US" altLang="en-US" sz="1600" dirty="0" smtClean="0">
              <a:solidFill>
                <a:schemeClr val="tx1"/>
              </a:solidFill>
              <a:latin typeface="Arial" panose="020B0604020202020204" pitchFamily="34" charset="0"/>
              <a:cs typeface="Arial" panose="020B0604020202020204" pitchFamily="34" charset="0"/>
            </a:endParaRPr>
          </a:p>
          <a:p>
            <a:pPr lvl="1" eaLnBrk="1" hangingPunct="1">
              <a:lnSpc>
                <a:spcPct val="80000"/>
              </a:lnSpc>
              <a:buFont typeface="Wingdings" pitchFamily="2" charset="2"/>
              <a:buNone/>
            </a:pPr>
            <a:r>
              <a:rPr lang="en-US" altLang="en-US" sz="1600" dirty="0" smtClean="0">
                <a:solidFill>
                  <a:schemeClr val="tx1"/>
                </a:solidFill>
                <a:latin typeface="Arial" panose="020B0604020202020204" pitchFamily="34" charset="0"/>
                <a:cs typeface="Arial" panose="020B0604020202020204" pitchFamily="34" charset="0"/>
              </a:rPr>
              <a:t>According to the court, “allowing a custodian of records to choose the manner in</a:t>
            </a:r>
          </a:p>
          <a:p>
            <a:pPr lvl="1" eaLnBrk="1" hangingPunct="1">
              <a:lnSpc>
                <a:spcPct val="80000"/>
              </a:lnSpc>
              <a:buFont typeface="Wingdings" pitchFamily="2" charset="2"/>
              <a:buNone/>
            </a:pPr>
            <a:r>
              <a:rPr lang="en-US" altLang="en-US" sz="1600" dirty="0" smtClean="0">
                <a:solidFill>
                  <a:schemeClr val="tx1"/>
                </a:solidFill>
                <a:latin typeface="Arial" panose="020B0604020202020204" pitchFamily="34" charset="0"/>
                <a:cs typeface="Arial" panose="020B0604020202020204" pitchFamily="34" charset="0"/>
              </a:rPr>
              <a:t>which he or she presents public records to citizens is not unreasonable so long as </a:t>
            </a:r>
          </a:p>
          <a:p>
            <a:pPr lvl="1" eaLnBrk="1" hangingPunct="1">
              <a:lnSpc>
                <a:spcPct val="80000"/>
              </a:lnSpc>
              <a:buFont typeface="Wingdings" pitchFamily="2" charset="2"/>
              <a:buNone/>
            </a:pPr>
            <a:r>
              <a:rPr lang="en-US" altLang="en-US" sz="1600" dirty="0" smtClean="0">
                <a:solidFill>
                  <a:schemeClr val="tx1"/>
                </a:solidFill>
                <a:latin typeface="Arial" panose="020B0604020202020204" pitchFamily="34" charset="0"/>
                <a:cs typeface="Arial" panose="020B0604020202020204" pitchFamily="34" charset="0"/>
              </a:rPr>
              <a:t>that manner does not distort the record or inhibit access to that record.” </a:t>
            </a:r>
            <a:r>
              <a:rPr lang="en-US" altLang="en-US" sz="1600" i="1" dirty="0" smtClean="0">
                <a:solidFill>
                  <a:schemeClr val="tx1"/>
                </a:solidFill>
                <a:latin typeface="Arial" panose="020B0604020202020204" pitchFamily="34" charset="0"/>
                <a:cs typeface="Arial" panose="020B0604020202020204" pitchFamily="34" charset="0"/>
              </a:rPr>
              <a:t>Id.</a:t>
            </a:r>
            <a:r>
              <a:rPr lang="en-US" altLang="en-US" sz="1600" dirty="0" smtClean="0">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7051558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a:bodyPr>
          <a:lstStyle/>
          <a:p>
            <a:pPr algn="ctr"/>
            <a:r>
              <a:rPr lang="en-US" altLang="en-US" sz="4000" dirty="0" smtClean="0">
                <a:latin typeface="Arial" panose="020B0604020202020204" pitchFamily="34" charset="0"/>
                <a:cs typeface="Arial" panose="020B0604020202020204" pitchFamily="34" charset="0"/>
              </a:rPr>
              <a:t>The Format Issue (cont.)</a:t>
            </a:r>
          </a:p>
        </p:txBody>
      </p:sp>
      <p:sp>
        <p:nvSpPr>
          <p:cNvPr id="3" name="Content Placeholder 2"/>
          <p:cNvSpPr>
            <a:spLocks noGrp="1"/>
          </p:cNvSpPr>
          <p:nvPr>
            <p:ph idx="1"/>
          </p:nvPr>
        </p:nvSpPr>
        <p:spPr/>
        <p:txBody>
          <a:bodyPr/>
          <a:lstStyle/>
          <a:p>
            <a:pPr marL="342900" indent="-342900">
              <a:buFont typeface="Wingdings" panose="05000000000000000000" pitchFamily="2" charset="2"/>
              <a:buChar char="§"/>
              <a:defRPr/>
            </a:pPr>
            <a:r>
              <a:rPr lang="en-US" sz="2000" dirty="0" smtClean="0">
                <a:latin typeface="Arial" panose="020B0604020202020204" pitchFamily="34" charset="0"/>
                <a:cs typeface="Arial" panose="020B0604020202020204" pitchFamily="34" charset="0"/>
              </a:rPr>
              <a:t>However, in </a:t>
            </a:r>
            <a:r>
              <a:rPr lang="en-US" sz="2000" i="1" dirty="0" smtClean="0">
                <a:latin typeface="Arial" panose="020B0604020202020204" pitchFamily="34" charset="0"/>
                <a:cs typeface="Arial" panose="020B0604020202020204" pitchFamily="34" charset="0"/>
              </a:rPr>
              <a:t>Lance v. York</a:t>
            </a:r>
            <a:r>
              <a:rPr lang="en-US" sz="2000" dirty="0" smtClean="0">
                <a:latin typeface="Arial" panose="020B0604020202020204" pitchFamily="34" charset="0"/>
                <a:cs typeface="Arial" panose="020B0604020202020204" pitchFamily="34" charset="0"/>
              </a:rPr>
              <a:t>, 359 S.W. 3d 197 (Tenn. Ct. App. 2011), the Tennessee Court of Appeals held that when records are maintained in electronic format and they are requested in that format, the records should be provided electronically. </a:t>
            </a:r>
          </a:p>
          <a:p>
            <a:pPr marL="0" indent="0">
              <a:buFont typeface="Wingdings" pitchFamily="2" charset="2"/>
              <a:buNone/>
              <a:defRPr/>
            </a:pPr>
            <a:r>
              <a:rPr lang="en-US" sz="2000" dirty="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       </a:t>
            </a:r>
          </a:p>
          <a:p>
            <a:pPr marL="0" indent="0">
              <a:buFont typeface="Wingdings" pitchFamily="2" charset="2"/>
              <a:buNone/>
              <a:defRPr/>
            </a:pPr>
            <a:endParaRPr lang="en-US" sz="2000" dirty="0">
              <a:solidFill>
                <a:schemeClr val="tx1"/>
              </a:solidFill>
              <a:latin typeface="Arial" panose="020B0604020202020204" pitchFamily="34" charset="0"/>
              <a:cs typeface="Arial" panose="020B0604020202020204" pitchFamily="34" charset="0"/>
            </a:endParaRPr>
          </a:p>
          <a:p>
            <a:pPr marL="0" indent="0">
              <a:buFont typeface="Wingdings" pitchFamily="2" charset="2"/>
              <a:buNone/>
              <a:defRPr/>
            </a:pPr>
            <a:r>
              <a:rPr lang="en-US" sz="2000" dirty="0" smtClean="0">
                <a:solidFill>
                  <a:schemeClr val="tx1"/>
                </a:solidFill>
                <a:latin typeface="Arial" panose="020B0604020202020204" pitchFamily="34" charset="0"/>
                <a:cs typeface="Arial" panose="020B0604020202020204" pitchFamily="34" charset="0"/>
              </a:rPr>
              <a:t>        **It does not appear that the case would require a records </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p>
          <a:p>
            <a:pPr marL="0" indent="0">
              <a:buFont typeface="Wingdings" pitchFamily="2" charset="2"/>
              <a:buNone/>
              <a:defRPr/>
            </a:pPr>
            <a:r>
              <a:rPr lang="en-US" sz="2000" dirty="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          custodian to print copies of records, redact them, and then scan </a:t>
            </a:r>
          </a:p>
          <a:p>
            <a:pPr marL="0" indent="0">
              <a:buFont typeface="Wingdings" pitchFamily="2" charset="2"/>
              <a:buNone/>
              <a:defRPr/>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them into electronic format because they originally existed in </a:t>
            </a:r>
          </a:p>
          <a:p>
            <a:pPr marL="0" indent="0">
              <a:buFont typeface="Wingdings" pitchFamily="2" charset="2"/>
              <a:buNone/>
              <a:defRPr/>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electronic format.</a:t>
            </a:r>
          </a:p>
          <a:p>
            <a:pPr lvl="2">
              <a:defRPr/>
            </a:pPr>
            <a:endParaRPr lang="en-US" sz="1800" dirty="0"/>
          </a:p>
          <a:p>
            <a:pPr lvl="2">
              <a:defRPr/>
            </a:pPr>
            <a:endParaRPr lang="en-US" sz="1800" dirty="0"/>
          </a:p>
          <a:p>
            <a:pPr lvl="2">
              <a:defRPr/>
            </a:pPr>
            <a:endParaRPr lang="en-US" sz="1600" dirty="0"/>
          </a:p>
        </p:txBody>
      </p:sp>
      <p:sp>
        <p:nvSpPr>
          <p:cNvPr id="4" name="Slide Number Placeholder 3"/>
          <p:cNvSpPr>
            <a:spLocks noGrp="1"/>
          </p:cNvSpPr>
          <p:nvPr>
            <p:ph type="sldNum" sz="quarter" idx="11"/>
          </p:nvPr>
        </p:nvSpPr>
        <p:spPr/>
        <p:txBody>
          <a:bodyPr/>
          <a:lstStyle/>
          <a:p>
            <a:pPr>
              <a:defRPr/>
            </a:pPr>
            <a:fld id="{62299933-20B1-4FC1-9357-826AD31FE58A}" type="slidenum">
              <a:rPr lang="en-US" smtClean="0"/>
              <a:pPr>
                <a:defRPr/>
              </a:pPr>
              <a:t>21</a:t>
            </a:fld>
            <a:endParaRPr lang="en-US"/>
          </a:p>
        </p:txBody>
      </p:sp>
    </p:spTree>
    <p:extLst>
      <p:ext uri="{BB962C8B-B14F-4D97-AF65-F5344CB8AC3E}">
        <p14:creationId xmlns:p14="http://schemas.microsoft.com/office/powerpoint/2010/main" val="39674243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p:txBody>
          <a:bodyPr/>
          <a:lstStyle/>
          <a:p>
            <a:pPr>
              <a:defRPr/>
            </a:pPr>
            <a:fld id="{F586B0AA-3320-45CC-B24F-AFFD15E02078}" type="slidenum">
              <a:rPr lang="en-US"/>
              <a:pPr>
                <a:defRPr/>
              </a:pPr>
              <a:t>22</a:t>
            </a:fld>
            <a:endParaRPr lang="en-US"/>
          </a:p>
        </p:txBody>
      </p:sp>
      <p:sp>
        <p:nvSpPr>
          <p:cNvPr id="29699" name="Rectangle 2"/>
          <p:cNvSpPr>
            <a:spLocks noGrp="1" noChangeArrowheads="1"/>
          </p:cNvSpPr>
          <p:nvPr>
            <p:ph type="title"/>
          </p:nvPr>
        </p:nvSpPr>
        <p:spPr/>
        <p:txBody>
          <a:bodyPr>
            <a:normAutofit/>
          </a:bodyPr>
          <a:lstStyle/>
          <a:p>
            <a:pPr algn="ctr" eaLnBrk="1" hangingPunct="1"/>
            <a:r>
              <a:rPr lang="en-US" altLang="en-US" sz="4000" dirty="0" smtClean="0">
                <a:latin typeface="Arial" panose="020B0604020202020204" pitchFamily="34" charset="0"/>
                <a:cs typeface="Arial" panose="020B0604020202020204" pitchFamily="34" charset="0"/>
              </a:rPr>
              <a:t>Records Retention and Disposition </a:t>
            </a:r>
          </a:p>
        </p:txBody>
      </p:sp>
      <p:sp>
        <p:nvSpPr>
          <p:cNvPr id="23556" name="Rectangle 3"/>
          <p:cNvSpPr>
            <a:spLocks noGrp="1" noChangeArrowheads="1"/>
          </p:cNvSpPr>
          <p:nvPr>
            <p:ph type="body" idx="1"/>
          </p:nvPr>
        </p:nvSpPr>
        <p:spPr/>
        <p:txBody>
          <a:bodyPr/>
          <a:lstStyle/>
          <a:p>
            <a:pPr marL="0" indent="0" eaLnBrk="1" hangingPunct="1">
              <a:lnSpc>
                <a:spcPct val="80000"/>
              </a:lnSpc>
              <a:spcBef>
                <a:spcPct val="0"/>
              </a:spcBef>
              <a:buFont typeface="Wingdings" pitchFamily="2" charset="2"/>
              <a:buNone/>
              <a:defRPr/>
            </a:pPr>
            <a:endParaRPr lang="en-US" altLang="en-US" sz="2000" dirty="0" smtClean="0"/>
          </a:p>
          <a:p>
            <a:pPr marL="342900" indent="-342900" eaLnBrk="1" hangingPunct="1">
              <a:lnSpc>
                <a:spcPct val="80000"/>
              </a:lnSpc>
              <a:spcBef>
                <a:spcPct val="0"/>
              </a:spcBef>
              <a:buFont typeface="Wingdings" panose="05000000000000000000" pitchFamily="2" charset="2"/>
              <a:buChar char="§"/>
              <a:defRPr/>
            </a:pPr>
            <a:r>
              <a:rPr lang="en-US" altLang="en-US" sz="2000" dirty="0">
                <a:latin typeface="Arial" panose="020B0604020202020204" pitchFamily="34" charset="0"/>
                <a:cs typeface="Arial" panose="020B0604020202020204" pitchFamily="34" charset="0"/>
              </a:rPr>
              <a:t>T.C.A. § 10-7-702 requires Municipal Technical Advisory Service to compile and print a records retention manual for municipalities.</a:t>
            </a:r>
          </a:p>
          <a:p>
            <a:pPr marL="457200" lvl="1" indent="0" eaLnBrk="1" hangingPunct="1">
              <a:lnSpc>
                <a:spcPct val="80000"/>
              </a:lnSpc>
              <a:spcBef>
                <a:spcPct val="0"/>
              </a:spcBef>
              <a:buNone/>
              <a:defRPr/>
            </a:pPr>
            <a:endParaRPr lang="en-US" altLang="en-US" sz="2000" dirty="0">
              <a:latin typeface="Arial" panose="020B0604020202020204" pitchFamily="34" charset="0"/>
              <a:cs typeface="Arial" panose="020B0604020202020204" pitchFamily="34" charset="0"/>
              <a:hlinkClick r:id="rId3"/>
            </a:endParaRPr>
          </a:p>
          <a:p>
            <a:pPr lvl="1">
              <a:lnSpc>
                <a:spcPct val="80000"/>
              </a:lnSpc>
              <a:spcBef>
                <a:spcPct val="0"/>
              </a:spcBef>
              <a:defRPr/>
            </a:pPr>
            <a:r>
              <a:rPr lang="en-US" altLang="en-US" sz="2000" dirty="0">
                <a:latin typeface="Arial" panose="020B0604020202020204" pitchFamily="34" charset="0"/>
                <a:cs typeface="Arial" panose="020B0604020202020204" pitchFamily="34" charset="0"/>
                <a:hlinkClick r:id="rId4"/>
              </a:rPr>
              <a:t>https://</a:t>
            </a:r>
            <a:r>
              <a:rPr lang="en-US" altLang="en-US" sz="2000" dirty="0" smtClean="0">
                <a:latin typeface="Arial" panose="020B0604020202020204" pitchFamily="34" charset="0"/>
                <a:cs typeface="Arial" panose="020B0604020202020204" pitchFamily="34" charset="0"/>
                <a:hlinkClick r:id="rId4"/>
              </a:rPr>
              <a:t>mtasresource.mtas.tennessee.edu/reference/retention-schedules</a:t>
            </a:r>
            <a:r>
              <a:rPr lang="en-US" altLang="en-US" sz="2000"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link </a:t>
            </a:r>
            <a:r>
              <a:rPr lang="en-US" altLang="en-US" sz="2000" dirty="0">
                <a:solidFill>
                  <a:schemeClr val="tx1"/>
                </a:solidFill>
                <a:latin typeface="Arial" panose="020B0604020202020204" pitchFamily="34" charset="0"/>
                <a:cs typeface="Arial" panose="020B0604020202020204" pitchFamily="34" charset="0"/>
              </a:rPr>
              <a:t>to entire retention schedule</a:t>
            </a:r>
            <a:r>
              <a:rPr lang="en-US" altLang="en-US" sz="2000" dirty="0" smtClean="0">
                <a:solidFill>
                  <a:schemeClr val="tx1"/>
                </a:solidFill>
                <a:latin typeface="Arial" panose="020B0604020202020204" pitchFamily="34" charset="0"/>
                <a:cs typeface="Arial" panose="020B0604020202020204" pitchFamily="34" charset="0"/>
              </a:rPr>
              <a:t>)</a:t>
            </a:r>
            <a:endParaRPr lang="en-US" altLang="en-US" sz="2000" dirty="0">
              <a:latin typeface="Arial" panose="020B0604020202020204" pitchFamily="34" charset="0"/>
              <a:cs typeface="Arial" panose="020B0604020202020204" pitchFamily="34" charset="0"/>
            </a:endParaRPr>
          </a:p>
          <a:p>
            <a:pPr marL="0" lvl="1" indent="0">
              <a:lnSpc>
                <a:spcPct val="80000"/>
              </a:lnSpc>
              <a:spcBef>
                <a:spcPct val="0"/>
              </a:spcBef>
              <a:buClr>
                <a:srgbClr val="67614A"/>
              </a:buClr>
              <a:buNone/>
              <a:defRPr/>
            </a:pPr>
            <a:endParaRPr lang="en-US" altLang="en-US" sz="2000" dirty="0">
              <a:latin typeface="Arial" panose="020B0604020202020204" pitchFamily="34" charset="0"/>
              <a:cs typeface="Arial" panose="020B0604020202020204" pitchFamily="34" charset="0"/>
            </a:endParaRPr>
          </a:p>
          <a:p>
            <a:pPr marL="342900" indent="-342900">
              <a:lnSpc>
                <a:spcPct val="80000"/>
              </a:lnSpc>
              <a:spcBef>
                <a:spcPct val="0"/>
              </a:spcBef>
              <a:buFont typeface="Wingdings" panose="05000000000000000000" pitchFamily="2" charset="2"/>
              <a:buChar char="§"/>
              <a:defRPr/>
            </a:pPr>
            <a:r>
              <a:rPr lang="en-US" altLang="en-US" sz="2000" dirty="0">
                <a:latin typeface="Arial" panose="020B0604020202020204" pitchFamily="34" charset="0"/>
                <a:cs typeface="Arial" panose="020B0604020202020204" pitchFamily="34" charset="0"/>
              </a:rPr>
              <a:t>T.C.A. § 10-7-404 requires County Technical Advisory Service to compile and print a records retention manual for counties.</a:t>
            </a:r>
          </a:p>
          <a:p>
            <a:pPr marL="457200" lvl="1" indent="0">
              <a:lnSpc>
                <a:spcPct val="80000"/>
              </a:lnSpc>
              <a:spcBef>
                <a:spcPct val="0"/>
              </a:spcBef>
              <a:buNone/>
              <a:defRPr/>
            </a:pPr>
            <a:endParaRPr lang="en-US" altLang="en-US" sz="2000" dirty="0" smtClean="0">
              <a:solidFill>
                <a:schemeClr val="tx1"/>
              </a:solidFill>
              <a:latin typeface="Arial" panose="020B0604020202020204" pitchFamily="34" charset="0"/>
              <a:cs typeface="Arial" panose="020B0604020202020204" pitchFamily="34" charset="0"/>
            </a:endParaRPr>
          </a:p>
          <a:p>
            <a:pPr lvl="1">
              <a:lnSpc>
                <a:spcPct val="80000"/>
              </a:lnSpc>
              <a:spcBef>
                <a:spcPct val="0"/>
              </a:spcBef>
              <a:defRPr/>
            </a:pPr>
            <a:r>
              <a:rPr lang="en-US" altLang="en-US" sz="2000" dirty="0">
                <a:latin typeface="Arial" panose="020B0604020202020204" pitchFamily="34" charset="0"/>
                <a:cs typeface="Arial" panose="020B0604020202020204" pitchFamily="34" charset="0"/>
                <a:hlinkClick r:id="rId5"/>
              </a:rPr>
              <a:t>http://</a:t>
            </a:r>
            <a:r>
              <a:rPr lang="en-US" altLang="en-US" sz="2000" dirty="0" smtClean="0">
                <a:latin typeface="Arial" panose="020B0604020202020204" pitchFamily="34" charset="0"/>
                <a:cs typeface="Arial" panose="020B0604020202020204" pitchFamily="34" charset="0"/>
                <a:hlinkClick r:id="rId5"/>
              </a:rPr>
              <a:t>eli.ctas.tennessee.edu/reference/current-retention-schedules</a:t>
            </a:r>
            <a:r>
              <a:rPr lang="en-US" altLang="en-US" sz="2000"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link to entire retention schedule)</a:t>
            </a:r>
          </a:p>
          <a:p>
            <a:pPr marL="342900" indent="-342900" eaLnBrk="1" hangingPunct="1">
              <a:lnSpc>
                <a:spcPct val="80000"/>
              </a:lnSpc>
              <a:spcBef>
                <a:spcPct val="0"/>
              </a:spcBef>
              <a:buFont typeface="Wingdings" panose="05000000000000000000" pitchFamily="2" charset="2"/>
              <a:buChar char="§"/>
              <a:defRPr/>
            </a:pPr>
            <a:endParaRPr lang="en-US" altLang="en-US" sz="2000" dirty="0">
              <a:latin typeface="Arial" panose="020B0604020202020204" pitchFamily="34" charset="0"/>
              <a:cs typeface="Arial" panose="020B0604020202020204" pitchFamily="34" charset="0"/>
            </a:endParaRPr>
          </a:p>
          <a:p>
            <a:pPr marL="342900" indent="-342900">
              <a:lnSpc>
                <a:spcPct val="80000"/>
              </a:lnSpc>
              <a:spcBef>
                <a:spcPct val="0"/>
              </a:spcBef>
              <a:buFont typeface="Wingdings" panose="05000000000000000000" pitchFamily="2" charset="2"/>
              <a:buChar char="§"/>
              <a:defRPr/>
            </a:pPr>
            <a:r>
              <a:rPr lang="en-US" altLang="en-US" sz="2000" dirty="0" smtClean="0">
                <a:latin typeface="Arial" panose="020B0604020202020204" pitchFamily="34" charset="0"/>
                <a:cs typeface="Arial" panose="020B0604020202020204" pitchFamily="34" charset="0"/>
              </a:rPr>
              <a:t>State level entities follow the Record Destruction Authorizations (RDAs) on file with the Secretary of State’s Office of Records </a:t>
            </a:r>
            <a:r>
              <a:rPr lang="en-US" altLang="en-US" sz="2000" dirty="0">
                <a:latin typeface="Arial" panose="020B0604020202020204" pitchFamily="34" charset="0"/>
                <a:cs typeface="Arial" panose="020B0604020202020204" pitchFamily="34" charset="0"/>
              </a:rPr>
              <a:t>Management. </a:t>
            </a:r>
            <a:r>
              <a:rPr lang="en-US" altLang="en-US" sz="2000" dirty="0">
                <a:latin typeface="Arial" panose="020B0604020202020204" pitchFamily="34" charset="0"/>
                <a:cs typeface="Arial" panose="020B0604020202020204" pitchFamily="34" charset="0"/>
                <a:hlinkClick r:id="rId6"/>
              </a:rPr>
              <a:t>http://</a:t>
            </a:r>
            <a:r>
              <a:rPr lang="en-US" altLang="en-US" sz="2000" dirty="0" smtClean="0">
                <a:latin typeface="Arial" panose="020B0604020202020204" pitchFamily="34" charset="0"/>
                <a:cs typeface="Arial" panose="020B0604020202020204" pitchFamily="34" charset="0"/>
                <a:hlinkClick r:id="rId6"/>
              </a:rPr>
              <a:t>sos.tn.gov/records-management</a:t>
            </a:r>
            <a:r>
              <a:rPr lang="en-US" altLang="en-US" sz="2000" dirty="0" smtClean="0">
                <a:latin typeface="Arial" panose="020B0604020202020204" pitchFamily="34" charset="0"/>
                <a:cs typeface="Arial" panose="020B0604020202020204" pitchFamily="34" charset="0"/>
              </a:rPr>
              <a:t>  </a:t>
            </a:r>
            <a:endParaRPr lang="en-US" altLang="en-US" sz="2000" dirty="0" smtClean="0">
              <a:latin typeface="Arial" panose="020B0604020202020204" pitchFamily="34" charset="0"/>
              <a:cs typeface="Arial" panose="020B0604020202020204" pitchFamily="34" charset="0"/>
            </a:endParaRPr>
          </a:p>
          <a:p>
            <a:pPr marL="0" indent="0" eaLnBrk="1" hangingPunct="1">
              <a:lnSpc>
                <a:spcPct val="80000"/>
              </a:lnSpc>
              <a:spcBef>
                <a:spcPct val="0"/>
              </a:spcBef>
              <a:buNone/>
              <a:defRPr/>
            </a:pPr>
            <a:endParaRPr lang="en-US" altLang="en-US" sz="2000" dirty="0">
              <a:latin typeface="Arial" panose="020B0604020202020204" pitchFamily="34" charset="0"/>
              <a:cs typeface="Arial" panose="020B0604020202020204" pitchFamily="34" charset="0"/>
              <a:hlinkClick r:id="rId7"/>
            </a:endParaRPr>
          </a:p>
          <a:p>
            <a:pPr marL="0" indent="0" eaLnBrk="1" hangingPunct="1">
              <a:lnSpc>
                <a:spcPct val="80000"/>
              </a:lnSpc>
              <a:spcBef>
                <a:spcPct val="0"/>
              </a:spcBef>
              <a:buNone/>
              <a:defRPr/>
            </a:pPr>
            <a:endParaRPr lang="en-US" altLang="en-US" sz="2000" dirty="0" smtClean="0"/>
          </a:p>
          <a:p>
            <a:pPr eaLnBrk="1" hangingPunct="1">
              <a:lnSpc>
                <a:spcPct val="80000"/>
              </a:lnSpc>
              <a:spcBef>
                <a:spcPct val="0"/>
              </a:spcBef>
              <a:defRPr/>
            </a:pPr>
            <a:endParaRPr lang="en-US" altLang="en-US" sz="2000" dirty="0"/>
          </a:p>
          <a:p>
            <a:pPr lvl="1" eaLnBrk="1" hangingPunct="1">
              <a:lnSpc>
                <a:spcPct val="80000"/>
              </a:lnSpc>
              <a:spcBef>
                <a:spcPct val="0"/>
              </a:spcBef>
              <a:defRPr/>
            </a:pPr>
            <a:endParaRPr lang="en-US" altLang="en-US" sz="2000" dirty="0">
              <a:solidFill>
                <a:schemeClr val="tx1"/>
              </a:solidFill>
            </a:endParaRPr>
          </a:p>
          <a:p>
            <a:pPr lvl="1" eaLnBrk="1" hangingPunct="1">
              <a:lnSpc>
                <a:spcPct val="80000"/>
              </a:lnSpc>
              <a:spcBef>
                <a:spcPct val="0"/>
              </a:spcBef>
              <a:defRPr/>
            </a:pPr>
            <a:endParaRPr lang="en-US" altLang="en-US" sz="2000" dirty="0" smtClean="0">
              <a:solidFill>
                <a:schemeClr val="tx1"/>
              </a:solidFill>
            </a:endParaRPr>
          </a:p>
          <a:p>
            <a:pPr lvl="1" eaLnBrk="1" hangingPunct="1">
              <a:lnSpc>
                <a:spcPct val="80000"/>
              </a:lnSpc>
              <a:spcBef>
                <a:spcPct val="0"/>
              </a:spcBef>
              <a:defRPr/>
            </a:pPr>
            <a:endParaRPr lang="en-US" altLang="en-US" sz="2000" dirty="0"/>
          </a:p>
        </p:txBody>
      </p:sp>
    </p:spTree>
    <p:extLst>
      <p:ext uri="{BB962C8B-B14F-4D97-AF65-F5344CB8AC3E}">
        <p14:creationId xmlns:p14="http://schemas.microsoft.com/office/powerpoint/2010/main" val="3717206913"/>
      </p:ext>
    </p:extLst>
  </p:cSld>
  <p:clrMapOvr>
    <a:masterClrMapping/>
  </p:clrMapOvr>
  <p:transition spd="slow">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FB039D46-1391-4DB1-AAD0-8846704EE939}" type="slidenum">
              <a:rPr lang="en-US" smtClean="0"/>
              <a:pPr eaLnBrk="1" hangingPunct="1">
                <a:defRPr/>
              </a:pPr>
              <a:t>23</a:t>
            </a:fld>
            <a:endParaRPr lang="en-US" smtClean="0"/>
          </a:p>
        </p:txBody>
      </p:sp>
      <p:sp>
        <p:nvSpPr>
          <p:cNvPr id="32771" name="Rectangle 2"/>
          <p:cNvSpPr>
            <a:spLocks noGrp="1" noChangeArrowheads="1"/>
          </p:cNvSpPr>
          <p:nvPr>
            <p:ph type="title"/>
          </p:nvPr>
        </p:nvSpPr>
        <p:spPr/>
        <p:txBody>
          <a:bodyPr/>
          <a:lstStyle/>
          <a:p>
            <a:pPr algn="ctr" eaLnBrk="1" hangingPunct="1"/>
            <a:r>
              <a:rPr lang="en-US" altLang="en-US" sz="4000" dirty="0" smtClean="0">
                <a:latin typeface="Arial" panose="020B0604020202020204" pitchFamily="34" charset="0"/>
                <a:cs typeface="Arial" panose="020B0604020202020204" pitchFamily="34" charset="0"/>
              </a:rPr>
              <a:t>Forms Developed by the OORC</a:t>
            </a:r>
          </a:p>
        </p:txBody>
      </p:sp>
      <p:sp>
        <p:nvSpPr>
          <p:cNvPr id="32772" name="Rectangle 3"/>
          <p:cNvSpPr>
            <a:spLocks noGrp="1" noChangeArrowheads="1"/>
          </p:cNvSpPr>
          <p:nvPr>
            <p:ph type="body" idx="1"/>
          </p:nvPr>
        </p:nvSpPr>
        <p:spPr>
          <a:xfrm>
            <a:off x="381000" y="1828800"/>
            <a:ext cx="8610600" cy="4225925"/>
          </a:xfrm>
        </p:spPr>
        <p:txBody>
          <a:bodyPr/>
          <a:lstStyle/>
          <a:p>
            <a:pPr marL="342900" indent="-342900" algn="ctr" eaLnBrk="1" hangingPunct="1">
              <a:lnSpc>
                <a:spcPct val="90000"/>
              </a:lnSpc>
              <a:buFont typeface="Wingdings" panose="05000000000000000000" pitchFamily="2" charset="2"/>
              <a:buChar char="§"/>
            </a:pPr>
            <a:r>
              <a:rPr lang="en-US" altLang="en-US" sz="2400" dirty="0" smtClean="0">
                <a:latin typeface="Arial" panose="020B0604020202020204" pitchFamily="34" charset="0"/>
                <a:cs typeface="Arial" panose="020B0604020202020204" pitchFamily="34" charset="0"/>
                <a:hlinkClick r:id="rId2"/>
              </a:rPr>
              <a:t>http://www.tn.gov/comptroller/openrecords/forms.htm</a:t>
            </a:r>
            <a:endParaRPr lang="en-US" altLang="en-US" sz="2400" dirty="0" smtClean="0">
              <a:latin typeface="Arial" panose="020B0604020202020204" pitchFamily="34" charset="0"/>
              <a:cs typeface="Arial" panose="020B0604020202020204" pitchFamily="34" charset="0"/>
            </a:endParaRPr>
          </a:p>
          <a:p>
            <a:pPr eaLnBrk="1" hangingPunct="1">
              <a:lnSpc>
                <a:spcPct val="90000"/>
              </a:lnSpc>
              <a:buFont typeface="Wingdings" pitchFamily="2" charset="2"/>
              <a:buNone/>
            </a:pPr>
            <a:endParaRPr lang="en-US" altLang="en-US" sz="2400" dirty="0" smtClean="0">
              <a:latin typeface="Arial" panose="020B0604020202020204" pitchFamily="34" charset="0"/>
              <a:cs typeface="Arial" panose="020B0604020202020204" pitchFamily="34" charset="0"/>
            </a:endParaRPr>
          </a:p>
          <a:p>
            <a:pPr eaLnBrk="1" hangingPunct="1">
              <a:lnSpc>
                <a:spcPct val="90000"/>
              </a:lnSpc>
            </a:pPr>
            <a:r>
              <a:rPr lang="en-US" altLang="en-US" sz="2400" dirty="0" smtClean="0">
                <a:latin typeface="Arial" panose="020B0604020202020204" pitchFamily="34" charset="0"/>
                <a:cs typeface="Arial" panose="020B0604020202020204" pitchFamily="34" charset="0"/>
              </a:rPr>
              <a:t>Inspection/Duplication Of Records Request</a:t>
            </a:r>
          </a:p>
          <a:p>
            <a:pPr eaLnBrk="1" hangingPunct="1">
              <a:lnSpc>
                <a:spcPct val="90000"/>
              </a:lnSpc>
              <a:buFont typeface="Wingdings" pitchFamily="2" charset="2"/>
              <a:buNone/>
            </a:pPr>
            <a:endParaRPr lang="en-US" altLang="en-US" sz="2400" dirty="0" smtClean="0">
              <a:latin typeface="Arial" panose="020B0604020202020204" pitchFamily="34" charset="0"/>
              <a:cs typeface="Arial" panose="020B0604020202020204" pitchFamily="34" charset="0"/>
            </a:endParaRPr>
          </a:p>
          <a:p>
            <a:pPr eaLnBrk="1" hangingPunct="1">
              <a:lnSpc>
                <a:spcPct val="90000"/>
              </a:lnSpc>
            </a:pPr>
            <a:r>
              <a:rPr lang="en-US" altLang="en-US" sz="2400" dirty="0" smtClean="0">
                <a:latin typeface="Arial" panose="020B0604020202020204" pitchFamily="34" charset="0"/>
                <a:cs typeface="Arial" panose="020B0604020202020204" pitchFamily="34" charset="0"/>
              </a:rPr>
              <a:t>Records Request Denial Letter</a:t>
            </a:r>
          </a:p>
          <a:p>
            <a:pPr eaLnBrk="1" hangingPunct="1">
              <a:lnSpc>
                <a:spcPct val="90000"/>
              </a:lnSpc>
              <a:buFont typeface="Wingdings" pitchFamily="2" charset="2"/>
              <a:buNone/>
            </a:pPr>
            <a:endParaRPr lang="en-US" altLang="en-US" sz="2400" dirty="0" smtClean="0">
              <a:latin typeface="Arial" panose="020B0604020202020204" pitchFamily="34" charset="0"/>
              <a:cs typeface="Arial" panose="020B0604020202020204" pitchFamily="34" charset="0"/>
            </a:endParaRPr>
          </a:p>
          <a:p>
            <a:pPr eaLnBrk="1" hangingPunct="1">
              <a:lnSpc>
                <a:spcPct val="90000"/>
              </a:lnSpc>
            </a:pPr>
            <a:r>
              <a:rPr lang="en-US" altLang="en-US" sz="2400" dirty="0" smtClean="0">
                <a:latin typeface="Arial" panose="020B0604020202020204" pitchFamily="34" charset="0"/>
                <a:cs typeface="Arial" panose="020B0604020202020204" pitchFamily="34" charset="0"/>
              </a:rPr>
              <a:t>Records Production Letter </a:t>
            </a:r>
          </a:p>
          <a:p>
            <a:pPr eaLnBrk="1" hangingPunct="1">
              <a:lnSpc>
                <a:spcPct val="90000"/>
              </a:lnSpc>
            </a:pPr>
            <a:endParaRPr lang="en-US" altLang="en-US" sz="2400" dirty="0" smtClean="0">
              <a:latin typeface="Arial" panose="020B0604020202020204" pitchFamily="34" charset="0"/>
              <a:cs typeface="Arial" panose="020B0604020202020204" pitchFamily="34" charset="0"/>
            </a:endParaRPr>
          </a:p>
          <a:p>
            <a:pPr eaLnBrk="1" hangingPunct="1">
              <a:lnSpc>
                <a:spcPct val="90000"/>
              </a:lnSpc>
            </a:pPr>
            <a:r>
              <a:rPr lang="en-US" altLang="en-US" sz="2400" dirty="0" smtClean="0">
                <a:latin typeface="Arial" panose="020B0604020202020204" pitchFamily="34" charset="0"/>
                <a:cs typeface="Arial" panose="020B0604020202020204" pitchFamily="34" charset="0"/>
              </a:rPr>
              <a:t>Notice of Aggregation Form</a:t>
            </a:r>
          </a:p>
          <a:p>
            <a:pPr eaLnBrk="1" hangingPunct="1">
              <a:lnSpc>
                <a:spcPct val="90000"/>
              </a:lnSpc>
              <a:buFont typeface="Wingdings" pitchFamily="2" charset="2"/>
              <a:buNone/>
            </a:pPr>
            <a:endParaRPr lang="en-US" altLang="en-US" dirty="0" smtClean="0"/>
          </a:p>
        </p:txBody>
      </p:sp>
    </p:spTree>
    <p:extLst>
      <p:ext uri="{BB962C8B-B14F-4D97-AF65-F5344CB8AC3E}">
        <p14:creationId xmlns:p14="http://schemas.microsoft.com/office/powerpoint/2010/main" val="6568172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21C503E7-9A96-422D-8349-8D80C7E8AC29}" type="slidenum">
              <a:rPr lang="en-US" smtClean="0"/>
              <a:pPr eaLnBrk="1" hangingPunct="1">
                <a:defRPr/>
              </a:pPr>
              <a:t>24</a:t>
            </a:fld>
            <a:endParaRPr lang="en-US" smtClean="0"/>
          </a:p>
        </p:txBody>
      </p:sp>
      <p:sp>
        <p:nvSpPr>
          <p:cNvPr id="33795" name="Rectangle 2"/>
          <p:cNvSpPr>
            <a:spLocks noGrp="1" noChangeArrowheads="1"/>
          </p:cNvSpPr>
          <p:nvPr>
            <p:ph type="title"/>
          </p:nvPr>
        </p:nvSpPr>
        <p:spPr>
          <a:xfrm>
            <a:off x="304800" y="228600"/>
            <a:ext cx="8534400" cy="1066800"/>
          </a:xfrm>
        </p:spPr>
        <p:txBody>
          <a:bodyPr>
            <a:noAutofit/>
          </a:bodyPr>
          <a:lstStyle/>
          <a:p>
            <a:pPr algn="ctr" eaLnBrk="1" hangingPunct="1"/>
            <a:r>
              <a:rPr lang="en-US" altLang="en-US" sz="4000" dirty="0" smtClean="0">
                <a:latin typeface="Arial" panose="020B0604020202020204" pitchFamily="34" charset="0"/>
                <a:cs typeface="Arial" panose="020B0604020202020204" pitchFamily="34" charset="0"/>
              </a:rPr>
              <a:t>Schedule, Policies, and Guidelines Developed by the OORC</a:t>
            </a:r>
          </a:p>
        </p:txBody>
      </p:sp>
      <p:sp>
        <p:nvSpPr>
          <p:cNvPr id="33796" name="Rectangle 3"/>
          <p:cNvSpPr>
            <a:spLocks noGrp="1" noChangeArrowheads="1"/>
          </p:cNvSpPr>
          <p:nvPr>
            <p:ph type="body" idx="1"/>
          </p:nvPr>
        </p:nvSpPr>
        <p:spPr/>
        <p:txBody>
          <a:bodyPr/>
          <a:lstStyle/>
          <a:p>
            <a:pPr marL="533400" indent="-533400" eaLnBrk="1" hangingPunct="1">
              <a:lnSpc>
                <a:spcPct val="90000"/>
              </a:lnSpc>
              <a:buFont typeface="Wingdings" panose="05000000000000000000" pitchFamily="2" charset="2"/>
              <a:buChar char="§"/>
            </a:pPr>
            <a:r>
              <a:rPr lang="en-US" altLang="en-US" sz="2400" u="sng" dirty="0" smtClean="0">
                <a:latin typeface="Arial" panose="020B0604020202020204" pitchFamily="34" charset="0"/>
                <a:cs typeface="Arial" panose="020B0604020202020204" pitchFamily="34" charset="0"/>
                <a:hlinkClick r:id="rId2"/>
              </a:rPr>
              <a:t>http://www.tn.gov/comptroller/openrecords/forms.htm</a:t>
            </a:r>
            <a:endParaRPr lang="en-US" altLang="en-US" sz="2400" u="sng" dirty="0" smtClean="0">
              <a:latin typeface="Arial" panose="020B0604020202020204" pitchFamily="34" charset="0"/>
              <a:cs typeface="Arial" panose="020B0604020202020204" pitchFamily="34" charset="0"/>
            </a:endParaRPr>
          </a:p>
          <a:p>
            <a:pPr marL="533400" indent="-533400" eaLnBrk="1" hangingPunct="1">
              <a:lnSpc>
                <a:spcPct val="90000"/>
              </a:lnSpc>
              <a:buFont typeface="Wingdings" pitchFamily="2" charset="2"/>
              <a:buNone/>
            </a:pPr>
            <a:endParaRPr lang="en-US" altLang="en-US" sz="2400" u="sng" dirty="0" smtClean="0">
              <a:latin typeface="Arial" panose="020B0604020202020204" pitchFamily="34" charset="0"/>
              <a:cs typeface="Arial" panose="020B0604020202020204" pitchFamily="34" charset="0"/>
            </a:endParaRPr>
          </a:p>
          <a:p>
            <a:pPr eaLnBrk="1" hangingPunct="1">
              <a:lnSpc>
                <a:spcPct val="90000"/>
              </a:lnSpc>
            </a:pPr>
            <a:r>
              <a:rPr lang="en-US" altLang="en-US" sz="2400" dirty="0" smtClean="0">
                <a:latin typeface="Arial" panose="020B0604020202020204" pitchFamily="34" charset="0"/>
                <a:cs typeface="Arial" panose="020B0604020202020204" pitchFamily="34" charset="0"/>
              </a:rPr>
              <a:t>Schedule of Reasonable Charges</a:t>
            </a:r>
          </a:p>
          <a:p>
            <a:pPr marL="533400" indent="-533400" eaLnBrk="1" hangingPunct="1">
              <a:lnSpc>
                <a:spcPct val="90000"/>
              </a:lnSpc>
              <a:buFont typeface="Wingdings" pitchFamily="2" charset="2"/>
              <a:buNone/>
            </a:pPr>
            <a:endParaRPr lang="en-US" altLang="en-US" sz="2400" dirty="0" smtClean="0">
              <a:latin typeface="Arial" panose="020B0604020202020204" pitchFamily="34" charset="0"/>
              <a:cs typeface="Arial" panose="020B0604020202020204" pitchFamily="34" charset="0"/>
            </a:endParaRPr>
          </a:p>
          <a:p>
            <a:pPr marL="533400" indent="-533400" eaLnBrk="1" hangingPunct="1">
              <a:lnSpc>
                <a:spcPct val="90000"/>
              </a:lnSpc>
            </a:pPr>
            <a:r>
              <a:rPr lang="en-US" altLang="en-US" sz="2400" dirty="0" smtClean="0">
                <a:latin typeface="Arial" panose="020B0604020202020204" pitchFamily="34" charset="0"/>
                <a:cs typeface="Arial" panose="020B0604020202020204" pitchFamily="34" charset="0"/>
              </a:rPr>
              <a:t>Policy for Frequent and Multiple Requests for Copies of</a:t>
            </a:r>
          </a:p>
          <a:p>
            <a:pPr marL="533400" indent="-533400" eaLnBrk="1" hangingPunct="1">
              <a:lnSpc>
                <a:spcPct val="90000"/>
              </a:lnSpc>
            </a:pPr>
            <a:r>
              <a:rPr lang="en-US" altLang="en-US" sz="2400" dirty="0" smtClean="0">
                <a:latin typeface="Arial" panose="020B0604020202020204" pitchFamily="34" charset="0"/>
                <a:cs typeface="Arial" panose="020B0604020202020204" pitchFamily="34" charset="0"/>
              </a:rPr>
              <a:t>Public Records</a:t>
            </a:r>
          </a:p>
          <a:p>
            <a:pPr marL="533400" indent="-533400" eaLnBrk="1" hangingPunct="1">
              <a:lnSpc>
                <a:spcPct val="90000"/>
              </a:lnSpc>
            </a:pPr>
            <a:endParaRPr lang="en-US" altLang="en-US" sz="2400" dirty="0" smtClean="0">
              <a:latin typeface="Arial" panose="020B0604020202020204" pitchFamily="34" charset="0"/>
              <a:cs typeface="Arial" panose="020B0604020202020204" pitchFamily="34" charset="0"/>
            </a:endParaRPr>
          </a:p>
          <a:p>
            <a:pPr marL="533400" indent="-533400" eaLnBrk="1" hangingPunct="1">
              <a:lnSpc>
                <a:spcPct val="90000"/>
              </a:lnSpc>
            </a:pPr>
            <a:r>
              <a:rPr lang="en-US" altLang="en-US" sz="2400" dirty="0" smtClean="0">
                <a:latin typeface="Arial" panose="020B0604020202020204" pitchFamily="34" charset="0"/>
                <a:cs typeface="Arial" panose="020B0604020202020204" pitchFamily="34" charset="0"/>
              </a:rPr>
              <a:t>Safe Harbor Policy</a:t>
            </a:r>
          </a:p>
          <a:p>
            <a:pPr marL="533400" indent="-533400" eaLnBrk="1" hangingPunct="1">
              <a:lnSpc>
                <a:spcPct val="90000"/>
              </a:lnSpc>
            </a:pPr>
            <a:endParaRPr lang="en-US" altLang="en-US" sz="2400" dirty="0" smtClean="0">
              <a:latin typeface="Arial" panose="020B0604020202020204" pitchFamily="34" charset="0"/>
              <a:cs typeface="Arial" panose="020B0604020202020204" pitchFamily="34" charset="0"/>
            </a:endParaRPr>
          </a:p>
          <a:p>
            <a:pPr marL="533400" indent="-533400" eaLnBrk="1" hangingPunct="1">
              <a:lnSpc>
                <a:spcPct val="90000"/>
              </a:lnSpc>
            </a:pPr>
            <a:r>
              <a:rPr lang="en-US" altLang="en-US" sz="2400" dirty="0" smtClean="0">
                <a:latin typeface="Arial" panose="020B0604020202020204" pitchFamily="34" charset="0"/>
                <a:cs typeface="Arial" panose="020B0604020202020204" pitchFamily="34" charset="0"/>
              </a:rPr>
              <a:t>Best Practice Guidelines</a:t>
            </a:r>
          </a:p>
          <a:p>
            <a:pPr marL="533400" indent="-533400" eaLnBrk="1" hangingPunct="1">
              <a:lnSpc>
                <a:spcPct val="90000"/>
              </a:lnSpc>
            </a:pPr>
            <a:endParaRPr lang="en-US" altLang="en-US" sz="2400" u="sng" dirty="0" smtClean="0"/>
          </a:p>
        </p:txBody>
      </p:sp>
    </p:spTree>
    <p:extLst>
      <p:ext uri="{BB962C8B-B14F-4D97-AF65-F5344CB8AC3E}">
        <p14:creationId xmlns:p14="http://schemas.microsoft.com/office/powerpoint/2010/main" val="41299388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5042591-28AB-4EA5-9612-07AF070656BF}" type="slidenum">
              <a:rPr lang="en-US" altLang="en-US"/>
              <a:pPr eaLnBrk="1" hangingPunct="1"/>
              <a:t>25</a:t>
            </a:fld>
            <a:endParaRPr lang="en-US" altLang="en-US"/>
          </a:p>
        </p:txBody>
      </p:sp>
      <p:sp>
        <p:nvSpPr>
          <p:cNvPr id="37891" name="Rectangle 2"/>
          <p:cNvSpPr>
            <a:spLocks noGrp="1" noChangeArrowheads="1"/>
          </p:cNvSpPr>
          <p:nvPr>
            <p:ph type="title"/>
          </p:nvPr>
        </p:nvSpPr>
        <p:spPr/>
        <p:txBody>
          <a:bodyPr/>
          <a:lstStyle/>
          <a:p>
            <a:pPr algn="ctr" eaLnBrk="1" hangingPunct="1"/>
            <a:r>
              <a:rPr lang="en-US" altLang="en-US" sz="4000" dirty="0" smtClean="0">
                <a:latin typeface="Arial" panose="020B0604020202020204" pitchFamily="34" charset="0"/>
                <a:cs typeface="Arial" panose="020B0604020202020204" pitchFamily="34" charset="0"/>
              </a:rPr>
              <a:t>Copying Charges per the Schedule</a:t>
            </a:r>
          </a:p>
        </p:txBody>
      </p:sp>
      <p:sp>
        <p:nvSpPr>
          <p:cNvPr id="37892" name="Rectangle 3"/>
          <p:cNvSpPr>
            <a:spLocks noGrp="1" noChangeArrowheads="1"/>
          </p:cNvSpPr>
          <p:nvPr>
            <p:ph type="body" idx="1"/>
          </p:nvPr>
        </p:nvSpPr>
        <p:spPr/>
        <p:txBody>
          <a:bodyPr/>
          <a:lstStyle/>
          <a:p>
            <a:pPr eaLnBrk="1" hangingPunct="1">
              <a:lnSpc>
                <a:spcPct val="90000"/>
              </a:lnSpc>
            </a:pPr>
            <a:endParaRPr lang="en-US" altLang="en-US" sz="2000" dirty="0" smtClean="0"/>
          </a:p>
          <a:p>
            <a:pPr marL="342900" indent="-342900" eaLnBrk="1" hangingPunct="1">
              <a:lnSpc>
                <a:spcPct val="90000"/>
              </a:lnSpc>
              <a:buFont typeface="Wingdings" panose="05000000000000000000" pitchFamily="2" charset="2"/>
              <a:buChar char="§"/>
            </a:pPr>
            <a:r>
              <a:rPr lang="en-US" altLang="en-US" sz="2000" dirty="0" smtClean="0">
                <a:latin typeface="Arial" panose="020B0604020202020204" pitchFamily="34" charset="0"/>
                <a:cs typeface="Arial" panose="020B0604020202020204" pitchFamily="34" charset="0"/>
              </a:rPr>
              <a:t>A records custodian may assess a charge of 15 cents per page for each standard 8 ½ x11 or 8 ½ x14 black and white copy produced.  A records custodian may assess a requestor a charge for a duplex copy that is the equivalent of the charge for two (2) separate copies. </a:t>
            </a:r>
          </a:p>
          <a:p>
            <a:pPr eaLnBrk="1" hangingPunct="1">
              <a:lnSpc>
                <a:spcPct val="90000"/>
              </a:lnSpc>
            </a:pPr>
            <a:endParaRPr lang="en-US" altLang="en-US" sz="2000" dirty="0" smtClean="0">
              <a:latin typeface="Arial" panose="020B0604020202020204" pitchFamily="34" charset="0"/>
              <a:cs typeface="Arial" panose="020B0604020202020204" pitchFamily="34" charset="0"/>
            </a:endParaRPr>
          </a:p>
          <a:p>
            <a:pPr marL="342900" indent="-342900" eaLnBrk="1" hangingPunct="1">
              <a:lnSpc>
                <a:spcPct val="90000"/>
              </a:lnSpc>
              <a:buFont typeface="Wingdings" panose="05000000000000000000" pitchFamily="2" charset="2"/>
              <a:buChar char="§"/>
            </a:pPr>
            <a:r>
              <a:rPr lang="en-US" altLang="en-US" sz="2000" dirty="0" smtClean="0">
                <a:latin typeface="Arial" panose="020B0604020202020204" pitchFamily="34" charset="0"/>
                <a:cs typeface="Arial" panose="020B0604020202020204" pitchFamily="34" charset="0"/>
              </a:rPr>
              <a:t>If a public record is maintained in color, the records custodian shall advise the requestor that the record can be produced in color if the requestor is willing to pay a charge higher than that of a black and white copy.  If the requestor then requests a color copy, a records custodian may assess a charge of 50 cents per page for each 8 ½ x11 or 8 ½ x14 color copy produced.  </a:t>
            </a:r>
          </a:p>
          <a:p>
            <a:pPr eaLnBrk="1" hangingPunct="1">
              <a:lnSpc>
                <a:spcPct val="90000"/>
              </a:lnSpc>
            </a:pPr>
            <a:endParaRPr lang="en-US" alt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64562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31EBAC2-B3FE-405A-881C-AF7E410D7201}" type="slidenum">
              <a:rPr lang="en-US" altLang="en-US"/>
              <a:pPr eaLnBrk="1" hangingPunct="1"/>
              <a:t>26</a:t>
            </a:fld>
            <a:endParaRPr lang="en-US" altLang="en-US"/>
          </a:p>
        </p:txBody>
      </p:sp>
      <p:sp>
        <p:nvSpPr>
          <p:cNvPr id="38915" name="Rectangle 2"/>
          <p:cNvSpPr>
            <a:spLocks noGrp="1" noChangeArrowheads="1"/>
          </p:cNvSpPr>
          <p:nvPr>
            <p:ph type="title"/>
          </p:nvPr>
        </p:nvSpPr>
        <p:spPr/>
        <p:txBody>
          <a:bodyPr/>
          <a:lstStyle/>
          <a:p>
            <a:pPr algn="ctr" eaLnBrk="1" hangingPunct="1"/>
            <a:r>
              <a:rPr lang="en-US" altLang="en-US" sz="4000" dirty="0" smtClean="0">
                <a:latin typeface="Arial" panose="020B0604020202020204" pitchFamily="34" charset="0"/>
                <a:cs typeface="Arial" panose="020B0604020202020204" pitchFamily="34" charset="0"/>
              </a:rPr>
              <a:t>Additional Production Charges</a:t>
            </a:r>
          </a:p>
        </p:txBody>
      </p:sp>
      <p:sp>
        <p:nvSpPr>
          <p:cNvPr id="38916" name="Rectangle 3"/>
          <p:cNvSpPr>
            <a:spLocks noGrp="1" noChangeArrowheads="1"/>
          </p:cNvSpPr>
          <p:nvPr>
            <p:ph type="body" idx="1"/>
          </p:nvPr>
        </p:nvSpPr>
        <p:spPr/>
        <p:txBody>
          <a:bodyPr>
            <a:noAutofit/>
          </a:bodyPr>
          <a:lstStyle/>
          <a:p>
            <a:pPr marL="285750" indent="-285750" eaLnBrk="1" hangingPunct="1">
              <a:lnSpc>
                <a:spcPct val="80000"/>
              </a:lnSpc>
              <a:buFont typeface="Arial" panose="020B0604020202020204" pitchFamily="34" charset="0"/>
              <a:buChar char="•"/>
            </a:pPr>
            <a:r>
              <a:rPr lang="en-US" altLang="en-US" sz="1800" dirty="0" smtClean="0">
                <a:latin typeface="Arial" panose="020B0604020202020204" pitchFamily="34" charset="0"/>
                <a:cs typeface="Arial" panose="020B0604020202020204" pitchFamily="34" charset="0"/>
              </a:rPr>
              <a:t>The presumption is that records will be delivered to a requestor at the records custodian’s office; however, when a requestor is unable to physically appear in person, the records custodian can charge the requestor the actual cost incurred in mailing the records.  </a:t>
            </a:r>
          </a:p>
          <a:p>
            <a:pPr eaLnBrk="1" hangingPunct="1">
              <a:lnSpc>
                <a:spcPct val="80000"/>
              </a:lnSpc>
            </a:pPr>
            <a:endParaRPr lang="en-US" altLang="en-US" sz="1800" dirty="0" smtClean="0">
              <a:latin typeface="Arial" panose="020B0604020202020204" pitchFamily="34" charset="0"/>
              <a:cs typeface="Arial" panose="020B0604020202020204" pitchFamily="34" charset="0"/>
            </a:endParaRPr>
          </a:p>
          <a:p>
            <a:pPr marL="285750" indent="-285750" eaLnBrk="1" hangingPunct="1">
              <a:lnSpc>
                <a:spcPct val="80000"/>
              </a:lnSpc>
              <a:buFont typeface="Arial" panose="020B0604020202020204" pitchFamily="34" charset="0"/>
              <a:buChar char="•"/>
            </a:pPr>
            <a:r>
              <a:rPr lang="en-US" altLang="en-US" sz="1800" dirty="0" smtClean="0">
                <a:latin typeface="Arial" panose="020B0604020202020204" pitchFamily="34" charset="0"/>
                <a:cs typeface="Arial" panose="020B0604020202020204" pitchFamily="34" charset="0"/>
              </a:rPr>
              <a:t>A records custodian is only required to use the United States Postal Service for delivery when a requestor is not returning to the records custodian’s office to retrieve the records; however, it is within the discretion of the records custodian to deliver the records through other means, which would include electronic delivery.</a:t>
            </a:r>
          </a:p>
          <a:p>
            <a:pPr eaLnBrk="1" hangingPunct="1">
              <a:lnSpc>
                <a:spcPct val="80000"/>
              </a:lnSpc>
            </a:pPr>
            <a:endParaRPr lang="en-US" altLang="en-US" sz="1800" dirty="0" smtClean="0">
              <a:latin typeface="Arial" panose="020B0604020202020204" pitchFamily="34" charset="0"/>
              <a:cs typeface="Arial" panose="020B0604020202020204" pitchFamily="34" charset="0"/>
            </a:endParaRPr>
          </a:p>
          <a:p>
            <a:pPr marL="285750" indent="-285750" eaLnBrk="1" hangingPunct="1">
              <a:lnSpc>
                <a:spcPct val="80000"/>
              </a:lnSpc>
              <a:buFont typeface="Arial" panose="020B0604020202020204" pitchFamily="34" charset="0"/>
              <a:buChar char="•"/>
            </a:pPr>
            <a:r>
              <a:rPr lang="en-US" altLang="en-US" sz="1800" dirty="0" smtClean="0">
                <a:latin typeface="Arial" panose="020B0604020202020204" pitchFamily="34" charset="0"/>
                <a:cs typeface="Arial" panose="020B0604020202020204" pitchFamily="34" charset="0"/>
              </a:rPr>
              <a:t>When a records custodian uses an outside vendor to produce the requested copy or duplication because the records custodian is legitimately unable to produce the requested material in his/her office, the charges assessed by the vendor to the entity may be recovered from the requestor.</a:t>
            </a:r>
          </a:p>
          <a:p>
            <a:pPr eaLnBrk="1" hangingPunct="1">
              <a:lnSpc>
                <a:spcPct val="80000"/>
              </a:lnSpc>
            </a:pPr>
            <a:endParaRPr lang="en-US" altLang="en-US" sz="1800" dirty="0" smtClean="0">
              <a:latin typeface="Arial" panose="020B0604020202020204" pitchFamily="34" charset="0"/>
              <a:cs typeface="Arial" panose="020B0604020202020204" pitchFamily="34" charset="0"/>
            </a:endParaRPr>
          </a:p>
          <a:p>
            <a:pPr marL="285750" indent="-285750" eaLnBrk="1" hangingPunct="1">
              <a:lnSpc>
                <a:spcPct val="80000"/>
              </a:lnSpc>
              <a:buFont typeface="Arial" panose="020B0604020202020204" pitchFamily="34" charset="0"/>
              <a:buChar char="•"/>
            </a:pPr>
            <a:r>
              <a:rPr lang="en-US" altLang="en-US" sz="1800" dirty="0" smtClean="0">
                <a:latin typeface="Arial" panose="020B0604020202020204" pitchFamily="34" charset="0"/>
                <a:cs typeface="Arial" panose="020B0604020202020204" pitchFamily="34" charset="0"/>
              </a:rPr>
              <a:t>When records have to be retrieved from archives or any other entity having possession of the documents and the records custodian is assessed a fee for the retrieval, that charge may also be recovered from the requestor.</a:t>
            </a:r>
          </a:p>
        </p:txBody>
      </p:sp>
    </p:spTree>
    <p:extLst>
      <p:ext uri="{BB962C8B-B14F-4D97-AF65-F5344CB8AC3E}">
        <p14:creationId xmlns:p14="http://schemas.microsoft.com/office/powerpoint/2010/main" val="314091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CDE920-AC2B-4F76-A886-7B052D155A7D}" type="slidenum">
              <a:rPr lang="en-US" altLang="en-US"/>
              <a:pPr eaLnBrk="1" hangingPunct="1"/>
              <a:t>27</a:t>
            </a:fld>
            <a:endParaRPr lang="en-US" altLang="en-US"/>
          </a:p>
        </p:txBody>
      </p:sp>
      <p:sp>
        <p:nvSpPr>
          <p:cNvPr id="39939" name="Rectangle 2"/>
          <p:cNvSpPr>
            <a:spLocks noGrp="1" noChangeArrowheads="1"/>
          </p:cNvSpPr>
          <p:nvPr>
            <p:ph type="title"/>
          </p:nvPr>
        </p:nvSpPr>
        <p:spPr/>
        <p:txBody>
          <a:bodyPr/>
          <a:lstStyle/>
          <a:p>
            <a:pPr algn="ctr" eaLnBrk="1" hangingPunct="1"/>
            <a:r>
              <a:rPr lang="en-US" altLang="en-US" sz="4000" dirty="0" smtClean="0">
                <a:latin typeface="Arial" panose="020B0604020202020204" pitchFamily="34" charset="0"/>
                <a:cs typeface="Arial" panose="020B0604020202020204" pitchFamily="34" charset="0"/>
              </a:rPr>
              <a:t>Labor Charges per the Schedule</a:t>
            </a:r>
          </a:p>
        </p:txBody>
      </p:sp>
      <p:sp>
        <p:nvSpPr>
          <p:cNvPr id="39940" name="Rectangle 3"/>
          <p:cNvSpPr>
            <a:spLocks noGrp="1" noChangeArrowheads="1"/>
          </p:cNvSpPr>
          <p:nvPr>
            <p:ph type="body" idx="1"/>
          </p:nvPr>
        </p:nvSpPr>
        <p:spPr>
          <a:xfrm>
            <a:off x="457200" y="1981200"/>
            <a:ext cx="8229600" cy="4149725"/>
          </a:xfrm>
        </p:spPr>
        <p:txBody>
          <a:bodyPr/>
          <a:lstStyle/>
          <a:p>
            <a:pPr marL="285750" indent="-285750" eaLnBrk="1" hangingPunct="1">
              <a:lnSpc>
                <a:spcPct val="80000"/>
              </a:lnSpc>
              <a:buFont typeface="Wingdings" panose="05000000000000000000" pitchFamily="2" charset="2"/>
              <a:buChar char="§"/>
            </a:pPr>
            <a:r>
              <a:rPr lang="en-US" altLang="en-US" sz="1800" dirty="0" smtClean="0">
                <a:latin typeface="Arial" panose="020B0604020202020204" pitchFamily="34" charset="0"/>
                <a:cs typeface="Arial" panose="020B0604020202020204" pitchFamily="34" charset="0"/>
              </a:rPr>
              <a:t>Labor is defined as the time reasonably necessary to produce the requested records and includes the time spent locating, retrieving, reviewing, redacting, and reproducing the records.</a:t>
            </a:r>
          </a:p>
          <a:p>
            <a:pPr eaLnBrk="1" hangingPunct="1">
              <a:lnSpc>
                <a:spcPct val="80000"/>
              </a:lnSpc>
            </a:pPr>
            <a:endParaRPr lang="en-US" altLang="en-US" sz="1800" dirty="0" smtClean="0">
              <a:latin typeface="Arial" panose="020B0604020202020204" pitchFamily="34" charset="0"/>
              <a:cs typeface="Arial" panose="020B0604020202020204" pitchFamily="34" charset="0"/>
            </a:endParaRPr>
          </a:p>
          <a:p>
            <a:pPr marL="285750" indent="-285750" eaLnBrk="1" hangingPunct="1">
              <a:lnSpc>
                <a:spcPct val="80000"/>
              </a:lnSpc>
              <a:buFont typeface="Wingdings" panose="05000000000000000000" pitchFamily="2" charset="2"/>
              <a:buChar char="§"/>
            </a:pPr>
            <a:r>
              <a:rPr lang="en-US" altLang="en-US" sz="1800" dirty="0" smtClean="0">
                <a:latin typeface="Arial" panose="020B0604020202020204" pitchFamily="34" charset="0"/>
                <a:cs typeface="Arial" panose="020B0604020202020204" pitchFamily="34" charset="0"/>
              </a:rPr>
              <a:t>The schedule permits a records custodian to charge for labor after one (1) hour is spent producing the requested material.</a:t>
            </a:r>
          </a:p>
          <a:p>
            <a:pPr eaLnBrk="1" hangingPunct="1">
              <a:lnSpc>
                <a:spcPct val="80000"/>
              </a:lnSpc>
            </a:pPr>
            <a:endParaRPr lang="en-US" altLang="en-US" sz="1800" dirty="0" smtClean="0">
              <a:latin typeface="Arial" panose="020B0604020202020204" pitchFamily="34" charset="0"/>
              <a:cs typeface="Arial" panose="020B0604020202020204" pitchFamily="34" charset="0"/>
            </a:endParaRPr>
          </a:p>
          <a:p>
            <a:pPr marL="285750" indent="-285750" eaLnBrk="1" hangingPunct="1">
              <a:lnSpc>
                <a:spcPct val="80000"/>
              </a:lnSpc>
              <a:buFont typeface="Wingdings" panose="05000000000000000000" pitchFamily="2" charset="2"/>
              <a:buChar char="§"/>
            </a:pPr>
            <a:r>
              <a:rPr lang="en-US" altLang="en-US" sz="1800" dirty="0" smtClean="0">
                <a:latin typeface="Arial" panose="020B0604020202020204" pitchFamily="34" charset="0"/>
                <a:cs typeface="Arial" panose="020B0604020202020204" pitchFamily="34" charset="0"/>
              </a:rPr>
              <a:t>If labor is assessed, the charge should be based upon the hourly rate of the employees that are reasonable necessary to produce the requested material, after one (1) hour.</a:t>
            </a:r>
          </a:p>
          <a:p>
            <a:pPr eaLnBrk="1" hangingPunct="1">
              <a:lnSpc>
                <a:spcPct val="80000"/>
              </a:lnSpc>
            </a:pPr>
            <a:endParaRPr lang="en-US" altLang="en-US" sz="1800" dirty="0" smtClean="0">
              <a:latin typeface="Arial" panose="020B0604020202020204" pitchFamily="34" charset="0"/>
              <a:cs typeface="Arial" panose="020B0604020202020204" pitchFamily="34" charset="0"/>
            </a:endParaRPr>
          </a:p>
          <a:p>
            <a:pPr marL="285750" indent="-285750" eaLnBrk="1" hangingPunct="1">
              <a:lnSpc>
                <a:spcPct val="80000"/>
              </a:lnSpc>
              <a:buFont typeface="Wingdings" panose="05000000000000000000" pitchFamily="2" charset="2"/>
              <a:buChar char="§"/>
            </a:pPr>
            <a:r>
              <a:rPr lang="en-US" altLang="en-US" sz="1800" dirty="0" smtClean="0">
                <a:latin typeface="Arial" panose="020B0604020202020204" pitchFamily="34" charset="0"/>
                <a:cs typeface="Arial" panose="020B0604020202020204" pitchFamily="34" charset="0"/>
              </a:rPr>
              <a:t>If more than one employee is necessary to produce the requested material, the one (1) hour of labor that cannot be assessed it to be subtracted from the total number of hours the highest paid employee spends on the request</a:t>
            </a:r>
            <a:r>
              <a:rPr lang="en-US" altLang="en-US" sz="20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0718128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45B3AB1-B586-4198-995D-E38C9FA5A2ED}" type="slidenum">
              <a:rPr lang="en-US" altLang="en-US"/>
              <a:pPr eaLnBrk="1" hangingPunct="1"/>
              <a:t>28</a:t>
            </a:fld>
            <a:endParaRPr lang="en-US" altLang="en-US"/>
          </a:p>
        </p:txBody>
      </p:sp>
      <p:sp>
        <p:nvSpPr>
          <p:cNvPr id="40963" name="Rectangle 2"/>
          <p:cNvSpPr>
            <a:spLocks noGrp="1" noChangeArrowheads="1"/>
          </p:cNvSpPr>
          <p:nvPr>
            <p:ph type="title"/>
          </p:nvPr>
        </p:nvSpPr>
        <p:spPr/>
        <p:txBody>
          <a:bodyPr/>
          <a:lstStyle/>
          <a:p>
            <a:pPr algn="ctr" eaLnBrk="1" hangingPunct="1"/>
            <a:r>
              <a:rPr lang="en-US" altLang="en-US" sz="4000" dirty="0" smtClean="0">
                <a:latin typeface="Arial" panose="020B0604020202020204" pitchFamily="34" charset="0"/>
                <a:cs typeface="Arial" panose="020B0604020202020204" pitchFamily="34" charset="0"/>
              </a:rPr>
              <a:t>Safe Harbor Policy</a:t>
            </a:r>
          </a:p>
        </p:txBody>
      </p:sp>
      <p:sp>
        <p:nvSpPr>
          <p:cNvPr id="40964" name="Rectangle 3"/>
          <p:cNvSpPr>
            <a:spLocks noGrp="1" noChangeArrowheads="1"/>
          </p:cNvSpPr>
          <p:nvPr>
            <p:ph type="body" idx="1"/>
          </p:nvPr>
        </p:nvSpPr>
        <p:spPr/>
        <p:txBody>
          <a:bodyPr/>
          <a:lstStyle/>
          <a:p>
            <a:pPr eaLnBrk="1" hangingPunct="1">
              <a:lnSpc>
                <a:spcPct val="90000"/>
              </a:lnSpc>
            </a:pPr>
            <a:r>
              <a:rPr lang="en-US" altLang="en-US" sz="2000" dirty="0" smtClean="0">
                <a:latin typeface="Arial" panose="020B0604020202020204" pitchFamily="34" charset="0"/>
                <a:cs typeface="Arial" panose="020B0604020202020204" pitchFamily="34" charset="0"/>
              </a:rPr>
              <a:t>Any fee related to the production of a copy or duplication that is charged by an entity required to provide access to public records pursuant to the Tennessee Public Records Act is presumed to be reasonable if the entity adopts and implements either the Schedule of Reasonable Charges or a separate schedule developed in accordance with the provisions of the Schedule of Reasonable Charges. Likewise, the aggregation of frequent and multiple requests for copies of public records and the labor fees charged as the result of that aggregation are presumed to be reasonable if the entity adopts and implements the Frequent and Multiple Request Policy or a separate policy developed in accordance with the provisions of the Frequent and Multiple Request Policy.</a:t>
            </a:r>
          </a:p>
          <a:p>
            <a:pPr eaLnBrk="1" hangingPunct="1">
              <a:lnSpc>
                <a:spcPct val="90000"/>
              </a:lnSpc>
              <a:buFont typeface="Wingdings" pitchFamily="2" charset="2"/>
              <a:buNone/>
            </a:pPr>
            <a:endParaRPr lang="en-US" altLang="en-US" sz="2000" dirty="0" smtClean="0"/>
          </a:p>
          <a:p>
            <a:pPr eaLnBrk="1" hangingPunct="1">
              <a:lnSpc>
                <a:spcPct val="90000"/>
              </a:lnSpc>
              <a:buFont typeface="Wingdings" pitchFamily="2" charset="2"/>
              <a:buNone/>
            </a:pPr>
            <a:r>
              <a:rPr lang="en-US" altLang="en-US" sz="2000" dirty="0" smtClean="0"/>
              <a:t>	</a:t>
            </a:r>
            <a:endParaRPr lang="en-US" altLang="en-US" sz="1200" i="1" dirty="0" smtClean="0"/>
          </a:p>
        </p:txBody>
      </p:sp>
    </p:spTree>
    <p:extLst>
      <p:ext uri="{BB962C8B-B14F-4D97-AF65-F5344CB8AC3E}">
        <p14:creationId xmlns:p14="http://schemas.microsoft.com/office/powerpoint/2010/main" val="31587534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23EFB6-0E58-4A5E-9884-1498F51C5B99}" type="slidenum">
              <a:rPr lang="en-US" altLang="en-US"/>
              <a:pPr eaLnBrk="1" hangingPunct="1"/>
              <a:t>29</a:t>
            </a:fld>
            <a:endParaRPr lang="en-US" altLang="en-US"/>
          </a:p>
        </p:txBody>
      </p:sp>
      <p:sp>
        <p:nvSpPr>
          <p:cNvPr id="41987" name="Rectangle 2"/>
          <p:cNvSpPr>
            <a:spLocks noGrp="1" noChangeArrowheads="1"/>
          </p:cNvSpPr>
          <p:nvPr>
            <p:ph type="title"/>
          </p:nvPr>
        </p:nvSpPr>
        <p:spPr/>
        <p:txBody>
          <a:bodyPr>
            <a:noAutofit/>
          </a:bodyPr>
          <a:lstStyle/>
          <a:p>
            <a:pPr algn="ctr" eaLnBrk="1" hangingPunct="1"/>
            <a:r>
              <a:rPr lang="en-US" altLang="en-US" sz="4000" dirty="0" smtClean="0">
                <a:latin typeface="Arial" panose="020B0604020202020204" pitchFamily="34" charset="0"/>
                <a:cs typeface="Arial" panose="020B0604020202020204" pitchFamily="34" charset="0"/>
              </a:rPr>
              <a:t>Best Practice Guidelines </a:t>
            </a:r>
            <a:br>
              <a:rPr lang="en-US" altLang="en-US" sz="4000" dirty="0" smtClean="0">
                <a:latin typeface="Arial" panose="020B0604020202020204" pitchFamily="34" charset="0"/>
                <a:cs typeface="Arial" panose="020B0604020202020204" pitchFamily="34" charset="0"/>
              </a:rPr>
            </a:br>
            <a:r>
              <a:rPr lang="en-US" altLang="en-US" sz="4000" dirty="0" smtClean="0">
                <a:latin typeface="Arial" panose="020B0604020202020204" pitchFamily="34" charset="0"/>
                <a:cs typeface="Arial" panose="020B0604020202020204" pitchFamily="34" charset="0"/>
              </a:rPr>
              <a:t>(Overview)</a:t>
            </a:r>
          </a:p>
        </p:txBody>
      </p:sp>
      <p:sp>
        <p:nvSpPr>
          <p:cNvPr id="41988" name="Rectangle 3"/>
          <p:cNvSpPr>
            <a:spLocks noGrp="1" noChangeArrowheads="1"/>
          </p:cNvSpPr>
          <p:nvPr>
            <p:ph type="body" idx="1"/>
          </p:nvPr>
        </p:nvSpPr>
        <p:spPr/>
        <p:txBody>
          <a:bodyPr/>
          <a:lstStyle/>
          <a:p>
            <a:pPr eaLnBrk="1" hangingPunct="1">
              <a:lnSpc>
                <a:spcPct val="90000"/>
              </a:lnSpc>
            </a:pPr>
            <a:r>
              <a:rPr lang="en-US" altLang="en-US" sz="2000" dirty="0" smtClean="0">
                <a:latin typeface="Arial" panose="020B0604020202020204" pitchFamily="34" charset="0"/>
                <a:cs typeface="Arial" panose="020B0604020202020204" pitchFamily="34" charset="0"/>
              </a:rPr>
              <a:t>The Best Practice Guidelines embody what the OORC believes to be a very good road map for records custodians.  </a:t>
            </a:r>
          </a:p>
          <a:p>
            <a:pPr eaLnBrk="1" hangingPunct="1">
              <a:lnSpc>
                <a:spcPct val="90000"/>
              </a:lnSpc>
            </a:pPr>
            <a:endParaRPr lang="en-US" altLang="en-US" sz="2000" dirty="0" smtClean="0">
              <a:latin typeface="Arial" panose="020B0604020202020204" pitchFamily="34" charset="0"/>
              <a:cs typeface="Arial" panose="020B0604020202020204" pitchFamily="34" charset="0"/>
            </a:endParaRPr>
          </a:p>
          <a:p>
            <a:pPr eaLnBrk="1" hangingPunct="1">
              <a:lnSpc>
                <a:spcPct val="90000"/>
              </a:lnSpc>
            </a:pPr>
            <a:r>
              <a:rPr lang="en-US" altLang="en-US" sz="2000" dirty="0" smtClean="0">
                <a:latin typeface="Arial" panose="020B0604020202020204" pitchFamily="34" charset="0"/>
                <a:cs typeface="Arial" panose="020B0604020202020204" pitchFamily="34" charset="0"/>
              </a:rPr>
              <a:t>The Guidelines provide instruction and guidance relative to questions that are frequently asked by records custodians, as well as guidance on ways to better comply with the TPRA.  While the Office understands that no two agencies operate alike, the Guidelines create a starting point for discussion within an agency as to the types of considerations that need to made in order to determine how the agency will deal with public records requests. </a:t>
            </a:r>
          </a:p>
          <a:p>
            <a:pPr eaLnBrk="1" hangingPunct="1">
              <a:lnSpc>
                <a:spcPct val="90000"/>
              </a:lnSpc>
              <a:buFont typeface="Wingdings" pitchFamily="2" charset="2"/>
              <a:buNone/>
            </a:pPr>
            <a:endParaRPr lang="en-US" altLang="en-US" sz="2000" dirty="0" smtClean="0"/>
          </a:p>
        </p:txBody>
      </p:sp>
    </p:spTree>
    <p:extLst>
      <p:ext uri="{BB962C8B-B14F-4D97-AF65-F5344CB8AC3E}">
        <p14:creationId xmlns:p14="http://schemas.microsoft.com/office/powerpoint/2010/main" val="382152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a:t>
            </a:r>
            <a:endParaRPr lang="en-US" dirty="0"/>
          </a:p>
        </p:txBody>
      </p:sp>
      <p:sp>
        <p:nvSpPr>
          <p:cNvPr id="3" name="Content Placeholder 2"/>
          <p:cNvSpPr>
            <a:spLocks noGrp="1"/>
          </p:cNvSpPr>
          <p:nvPr>
            <p:ph idx="1"/>
          </p:nvPr>
        </p:nvSpPr>
        <p:spPr/>
        <p:txBody>
          <a:bodyPr/>
          <a:lstStyle/>
          <a:p>
            <a:r>
              <a:rPr lang="en-US" dirty="0" smtClean="0">
                <a:solidFill>
                  <a:srgbClr val="FF0000"/>
                </a:solidFill>
              </a:rPr>
              <a:t>Open:</a:t>
            </a:r>
          </a:p>
          <a:p>
            <a:r>
              <a:rPr lang="en-US" dirty="0" smtClean="0">
                <a:solidFill>
                  <a:srgbClr val="FF0000"/>
                </a:solidFill>
              </a:rPr>
              <a:t>	</a:t>
            </a:r>
            <a:r>
              <a:rPr lang="en-US" dirty="0" smtClean="0"/>
              <a:t>Apparent</a:t>
            </a:r>
          </a:p>
          <a:p>
            <a:r>
              <a:rPr lang="en-US" dirty="0"/>
              <a:t>	</a:t>
            </a:r>
            <a:r>
              <a:rPr lang="en-US" dirty="0" smtClean="0"/>
              <a:t>Visible</a:t>
            </a:r>
          </a:p>
          <a:p>
            <a:r>
              <a:rPr lang="en-US" dirty="0" smtClean="0"/>
              <a:t>	Exposed to public view</a:t>
            </a:r>
          </a:p>
          <a:p>
            <a:r>
              <a:rPr lang="en-US" dirty="0"/>
              <a:t>	</a:t>
            </a:r>
            <a:r>
              <a:rPr lang="en-US" dirty="0" smtClean="0"/>
              <a:t>Not clandestine</a:t>
            </a:r>
          </a:p>
          <a:p>
            <a:endParaRPr lang="en-US" dirty="0" smtClean="0">
              <a:solidFill>
                <a:srgbClr val="FF0000"/>
              </a:solidFill>
            </a:endParaRPr>
          </a:p>
          <a:p>
            <a:r>
              <a:rPr lang="en-US" dirty="0"/>
              <a:t>Black’s Law Dictionary (10</a:t>
            </a:r>
            <a:r>
              <a:rPr lang="en-US" baseline="30000" dirty="0"/>
              <a:t>th</a:t>
            </a:r>
            <a:r>
              <a:rPr lang="en-US" dirty="0"/>
              <a:t> </a:t>
            </a:r>
            <a:r>
              <a:rPr lang="en-US" dirty="0" smtClean="0"/>
              <a:t>ed. 2014)</a:t>
            </a:r>
            <a:endParaRPr lang="en-US" dirty="0"/>
          </a:p>
          <a:p>
            <a:endParaRPr lang="en-US" dirty="0" smtClean="0"/>
          </a:p>
        </p:txBody>
      </p:sp>
    </p:spTree>
    <p:extLst>
      <p:ext uri="{BB962C8B-B14F-4D97-AF65-F5344CB8AC3E}">
        <p14:creationId xmlns:p14="http://schemas.microsoft.com/office/powerpoint/2010/main" val="3789025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7EF99A8-BBAE-42F5-A83A-5164CF30DD38}" type="slidenum">
              <a:rPr lang="en-US" smtClean="0"/>
              <a:pPr eaLnBrk="1" hangingPunct="1">
                <a:defRPr/>
              </a:pPr>
              <a:t>30</a:t>
            </a:fld>
            <a:endParaRPr lang="en-US" smtClean="0"/>
          </a:p>
        </p:txBody>
      </p:sp>
      <p:sp>
        <p:nvSpPr>
          <p:cNvPr id="28675" name="Rectangle 2"/>
          <p:cNvSpPr>
            <a:spLocks noGrp="1" noChangeArrowheads="1"/>
          </p:cNvSpPr>
          <p:nvPr>
            <p:ph type="title"/>
          </p:nvPr>
        </p:nvSpPr>
        <p:spPr>
          <a:xfrm>
            <a:off x="457200" y="228600"/>
            <a:ext cx="8229600" cy="1066800"/>
          </a:xfrm>
        </p:spPr>
        <p:txBody>
          <a:bodyPr>
            <a:noAutofit/>
          </a:bodyPr>
          <a:lstStyle/>
          <a:p>
            <a:pPr algn="ctr" eaLnBrk="1" hangingPunct="1"/>
            <a:r>
              <a:rPr lang="en-US" altLang="en-US" sz="4000" dirty="0" smtClean="0">
                <a:latin typeface="Arial" panose="020B0604020202020204" pitchFamily="34" charset="0"/>
                <a:cs typeface="Arial" panose="020B0604020202020204" pitchFamily="34" charset="0"/>
              </a:rPr>
              <a:t>Petitioning for Access to </a:t>
            </a:r>
            <a:br>
              <a:rPr lang="en-US" altLang="en-US" sz="4000" dirty="0" smtClean="0">
                <a:latin typeface="Arial" panose="020B0604020202020204" pitchFamily="34" charset="0"/>
                <a:cs typeface="Arial" panose="020B0604020202020204" pitchFamily="34" charset="0"/>
              </a:rPr>
            </a:br>
            <a:r>
              <a:rPr lang="en-US" altLang="en-US" sz="4000" dirty="0" smtClean="0">
                <a:latin typeface="Arial" panose="020B0604020202020204" pitchFamily="34" charset="0"/>
                <a:cs typeface="Arial" panose="020B0604020202020204" pitchFamily="34" charset="0"/>
              </a:rPr>
              <a:t>Public Records</a:t>
            </a:r>
          </a:p>
        </p:txBody>
      </p:sp>
      <p:sp>
        <p:nvSpPr>
          <p:cNvPr id="28676" name="Rectangle 3"/>
          <p:cNvSpPr>
            <a:spLocks noGrp="1" noChangeArrowheads="1"/>
          </p:cNvSpPr>
          <p:nvPr>
            <p:ph type="body" idx="1"/>
          </p:nvPr>
        </p:nvSpPr>
        <p:spPr/>
        <p:txBody>
          <a:bodyPr/>
          <a:lstStyle/>
          <a:p>
            <a:pPr marL="285750" indent="-285750" eaLnBrk="1" hangingPunct="1">
              <a:lnSpc>
                <a:spcPct val="80000"/>
              </a:lnSpc>
              <a:buFont typeface="Wingdings" panose="05000000000000000000" pitchFamily="2" charset="2"/>
              <a:buChar char="§"/>
            </a:pPr>
            <a:r>
              <a:rPr lang="en-US" altLang="en-US" sz="1800" dirty="0" smtClean="0">
                <a:latin typeface="Arial" panose="020B0604020202020204" pitchFamily="34" charset="0"/>
                <a:cs typeface="Arial" panose="020B0604020202020204" pitchFamily="34" charset="0"/>
              </a:rPr>
              <a:t>T.C.A. § 10-7-505 addresses the ability of a citizen to petition the court once a request has been denied. The petition is to be filed in either chancery court, circuit court, or any other court in the county having equity jurisdiction.  </a:t>
            </a:r>
          </a:p>
          <a:p>
            <a:pPr eaLnBrk="1" hangingPunct="1">
              <a:lnSpc>
                <a:spcPct val="80000"/>
              </a:lnSpc>
            </a:pPr>
            <a:endParaRPr lang="en-US" altLang="en-US" sz="1800" dirty="0" smtClean="0">
              <a:latin typeface="Arial" panose="020B0604020202020204" pitchFamily="34" charset="0"/>
              <a:cs typeface="Arial" panose="020B0604020202020204" pitchFamily="34" charset="0"/>
            </a:endParaRPr>
          </a:p>
          <a:p>
            <a:pPr lvl="2" eaLnBrk="1" hangingPunct="1">
              <a:lnSpc>
                <a:spcPct val="80000"/>
              </a:lnSpc>
              <a:buClr>
                <a:schemeClr val="tx1"/>
              </a:buClr>
              <a:buFont typeface="Wingdings" pitchFamily="2" charset="2"/>
              <a:buChar char="n"/>
            </a:pPr>
            <a:r>
              <a:rPr lang="en-US" altLang="en-US" sz="1800" dirty="0" smtClean="0">
                <a:solidFill>
                  <a:schemeClr val="tx1"/>
                </a:solidFill>
                <a:latin typeface="Arial" panose="020B0604020202020204" pitchFamily="34" charset="0"/>
                <a:cs typeface="Arial" panose="020B0604020202020204" pitchFamily="34" charset="0"/>
              </a:rPr>
              <a:t>For state level records, the petition is to be filed in either chancery or circuit court of Davidson County.</a:t>
            </a:r>
          </a:p>
          <a:p>
            <a:pPr lvl="2" eaLnBrk="1" hangingPunct="1">
              <a:lnSpc>
                <a:spcPct val="80000"/>
              </a:lnSpc>
              <a:buClr>
                <a:schemeClr val="tx1"/>
              </a:buClr>
              <a:buFont typeface="Wingdings" pitchFamily="2" charset="2"/>
              <a:buChar char="n"/>
            </a:pPr>
            <a:r>
              <a:rPr lang="en-US" altLang="en-US" sz="1800" dirty="0" smtClean="0">
                <a:solidFill>
                  <a:schemeClr val="tx1"/>
                </a:solidFill>
                <a:latin typeface="Arial" panose="020B0604020202020204" pitchFamily="34" charset="0"/>
                <a:cs typeface="Arial" panose="020B0604020202020204" pitchFamily="34" charset="0"/>
              </a:rPr>
              <a:t>For local government records, the petition is to filed in either chancery or circuit court in the county where the records are located.</a:t>
            </a:r>
          </a:p>
          <a:p>
            <a:pPr lvl="2" eaLnBrk="1" hangingPunct="1">
              <a:lnSpc>
                <a:spcPct val="80000"/>
              </a:lnSpc>
              <a:buFont typeface="Wingdings" pitchFamily="2" charset="2"/>
              <a:buNone/>
            </a:pPr>
            <a:endParaRPr lang="en-US" altLang="en-US" sz="1800" dirty="0" smtClean="0">
              <a:latin typeface="Arial" panose="020B0604020202020204" pitchFamily="34" charset="0"/>
              <a:cs typeface="Arial" panose="020B0604020202020204" pitchFamily="34" charset="0"/>
            </a:endParaRPr>
          </a:p>
          <a:p>
            <a:pPr marL="285750" indent="-285750" eaLnBrk="1" hangingPunct="1">
              <a:lnSpc>
                <a:spcPct val="80000"/>
              </a:lnSpc>
              <a:buFont typeface="Wingdings" panose="05000000000000000000" pitchFamily="2" charset="2"/>
              <a:buChar char="§"/>
            </a:pPr>
            <a:r>
              <a:rPr lang="en-US" altLang="en-US" sz="1800" dirty="0" smtClean="0">
                <a:latin typeface="Arial" panose="020B0604020202020204" pitchFamily="34" charset="0"/>
                <a:cs typeface="Arial" panose="020B0604020202020204" pitchFamily="34" charset="0"/>
              </a:rPr>
              <a:t>If a request is denied and a petition is filed, the records custodian must prove by a preponderance of the evidence that there is a provision within state law that authorizes the nondisclosure of the requested record(s).</a:t>
            </a:r>
          </a:p>
          <a:p>
            <a:pPr eaLnBrk="1" hangingPunct="1">
              <a:lnSpc>
                <a:spcPct val="80000"/>
              </a:lnSpc>
              <a:buFont typeface="Wingdings" pitchFamily="2" charset="2"/>
              <a:buNone/>
            </a:pPr>
            <a:endParaRPr lang="en-US" altLang="en-US" sz="1800" dirty="0" smtClean="0">
              <a:latin typeface="Arial" panose="020B0604020202020204" pitchFamily="34" charset="0"/>
              <a:cs typeface="Arial" panose="020B0604020202020204" pitchFamily="34" charset="0"/>
            </a:endParaRPr>
          </a:p>
          <a:p>
            <a:pPr marL="285750" indent="-285750" eaLnBrk="1" hangingPunct="1">
              <a:lnSpc>
                <a:spcPct val="80000"/>
              </a:lnSpc>
              <a:buFont typeface="Wingdings" panose="05000000000000000000" pitchFamily="2" charset="2"/>
              <a:buChar char="§"/>
            </a:pPr>
            <a:r>
              <a:rPr lang="en-US" altLang="en-US" sz="1800" dirty="0" smtClean="0">
                <a:latin typeface="Arial" panose="020B0604020202020204" pitchFamily="34" charset="0"/>
                <a:cs typeface="Arial" panose="020B0604020202020204" pitchFamily="34" charset="0"/>
              </a:rPr>
              <a:t>Upon ruling on the petition, the court must issue findings of fact and conclusions of law and have the power to exercise full injunctive remedies and relief so as to carry out the purpose and intent of the TRPA.</a:t>
            </a:r>
          </a:p>
          <a:p>
            <a:pPr eaLnBrk="1" hangingPunct="1">
              <a:lnSpc>
                <a:spcPct val="80000"/>
              </a:lnSpc>
            </a:pPr>
            <a:endParaRPr lang="en-US" altLang="en-US" sz="1800" dirty="0" smtClean="0"/>
          </a:p>
        </p:txBody>
      </p:sp>
    </p:spTree>
    <p:extLst>
      <p:ext uri="{BB962C8B-B14F-4D97-AF65-F5344CB8AC3E}">
        <p14:creationId xmlns:p14="http://schemas.microsoft.com/office/powerpoint/2010/main" val="6484031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E2CBEFB-7487-4C42-8ABD-C7F565FB9F42}" type="slidenum">
              <a:rPr lang="en-US" smtClean="0"/>
              <a:pPr eaLnBrk="1" hangingPunct="1">
                <a:defRPr/>
              </a:pPr>
              <a:t>31</a:t>
            </a:fld>
            <a:endParaRPr lang="en-US" smtClean="0"/>
          </a:p>
        </p:txBody>
      </p:sp>
      <p:sp>
        <p:nvSpPr>
          <p:cNvPr id="31747" name="Rectangle 2"/>
          <p:cNvSpPr>
            <a:spLocks noGrp="1" noChangeArrowheads="1"/>
          </p:cNvSpPr>
          <p:nvPr>
            <p:ph type="title"/>
          </p:nvPr>
        </p:nvSpPr>
        <p:spPr>
          <a:xfrm>
            <a:off x="304800" y="152400"/>
            <a:ext cx="8610600" cy="1219200"/>
          </a:xfrm>
        </p:spPr>
        <p:txBody>
          <a:bodyPr>
            <a:noAutofit/>
          </a:bodyPr>
          <a:lstStyle/>
          <a:p>
            <a:pPr algn="ctr" eaLnBrk="1" hangingPunct="1"/>
            <a:r>
              <a:rPr lang="en-US" altLang="en-US" sz="4000" dirty="0" smtClean="0">
                <a:latin typeface="Arial" panose="020B0604020202020204" pitchFamily="34" charset="0"/>
                <a:cs typeface="Arial" panose="020B0604020202020204" pitchFamily="34" charset="0"/>
              </a:rPr>
              <a:t>Petitioning for Access to Public Records (cont.)</a:t>
            </a:r>
          </a:p>
        </p:txBody>
      </p:sp>
      <p:sp>
        <p:nvSpPr>
          <p:cNvPr id="24580" name="Rectangle 3"/>
          <p:cNvSpPr>
            <a:spLocks noGrp="1" noChangeArrowheads="1"/>
          </p:cNvSpPr>
          <p:nvPr>
            <p:ph type="body" idx="1"/>
          </p:nvPr>
        </p:nvSpPr>
        <p:spPr/>
        <p:txBody>
          <a:bodyPr>
            <a:normAutofit/>
          </a:bodyPr>
          <a:lstStyle/>
          <a:p>
            <a:pPr marL="342900" indent="-342900" eaLnBrk="1" hangingPunct="1">
              <a:lnSpc>
                <a:spcPct val="80000"/>
              </a:lnSpc>
              <a:buFont typeface="Wingdings" panose="05000000000000000000" pitchFamily="2" charset="2"/>
              <a:buChar char="§"/>
              <a:defRPr/>
            </a:pPr>
            <a:r>
              <a:rPr lang="en-US" altLang="en-US" sz="2000" dirty="0" smtClean="0">
                <a:latin typeface="Arial" panose="020B0604020202020204" pitchFamily="34" charset="0"/>
                <a:cs typeface="Arial" panose="020B0604020202020204" pitchFamily="34" charset="0"/>
              </a:rPr>
              <a:t>If the court finds in favor of the requestor, the records are to be made available to the requestor unless a notice of appeal if filed or the court finds that there is a substantial legal issue that exists that should be decided by an appellate court.</a:t>
            </a:r>
          </a:p>
          <a:p>
            <a:pPr eaLnBrk="1" hangingPunct="1">
              <a:lnSpc>
                <a:spcPct val="80000"/>
              </a:lnSpc>
              <a:defRPr/>
            </a:pPr>
            <a:endParaRPr lang="en-US" altLang="en-US" sz="2000" dirty="0" smtClean="0">
              <a:latin typeface="Arial" panose="020B0604020202020204" pitchFamily="34" charset="0"/>
              <a:cs typeface="Arial" panose="020B0604020202020204" pitchFamily="34" charset="0"/>
            </a:endParaRPr>
          </a:p>
          <a:p>
            <a:pPr marL="342900" indent="-342900" eaLnBrk="1" hangingPunct="1">
              <a:lnSpc>
                <a:spcPct val="80000"/>
              </a:lnSpc>
              <a:buFont typeface="Wingdings" panose="05000000000000000000" pitchFamily="2" charset="2"/>
              <a:buChar char="§"/>
              <a:defRPr/>
            </a:pPr>
            <a:r>
              <a:rPr lang="en-US" altLang="en-US" sz="2000" dirty="0" smtClean="0">
                <a:latin typeface="Arial" panose="020B0604020202020204" pitchFamily="34" charset="0"/>
                <a:cs typeface="Arial" panose="020B0604020202020204" pitchFamily="34" charset="0"/>
              </a:rPr>
              <a:t>If the court finds that the governmental entity willfully* refused to provide the records, then the court has the discretion to assess the entity the requestor’s attorney’s fees as well as all reasonable fees related to the production of the records.</a:t>
            </a:r>
          </a:p>
          <a:p>
            <a:pPr eaLnBrk="1" hangingPunct="1">
              <a:lnSpc>
                <a:spcPct val="80000"/>
              </a:lnSpc>
              <a:defRPr/>
            </a:pPr>
            <a:endParaRPr lang="en-US" altLang="en-US" sz="2000" dirty="0" smtClean="0">
              <a:latin typeface="Arial" panose="020B0604020202020204" pitchFamily="34" charset="0"/>
              <a:cs typeface="Arial" panose="020B0604020202020204" pitchFamily="34" charset="0"/>
            </a:endParaRPr>
          </a:p>
          <a:p>
            <a:pPr marL="342900" indent="-342900" eaLnBrk="1" hangingPunct="1">
              <a:lnSpc>
                <a:spcPct val="80000"/>
              </a:lnSpc>
              <a:buFont typeface="Wingdings" panose="05000000000000000000" pitchFamily="2" charset="2"/>
              <a:buChar char="§"/>
              <a:defRPr/>
            </a:pPr>
            <a:r>
              <a:rPr lang="en-US" altLang="en-US" sz="2000" dirty="0" smtClean="0">
                <a:latin typeface="Arial" panose="020B0604020202020204" pitchFamily="34" charset="0"/>
                <a:cs typeface="Arial" panose="020B0604020202020204" pitchFamily="34" charset="0"/>
              </a:rPr>
              <a:t>In determining whether the entity’s action in denying the records was willful, the court will look at any guidance given to the entity by the Office of Open Records Counsel (OORC).</a:t>
            </a:r>
          </a:p>
          <a:p>
            <a:pPr eaLnBrk="1" hangingPunct="1">
              <a:lnSpc>
                <a:spcPct val="80000"/>
              </a:lnSpc>
              <a:buFont typeface="Wingdings" pitchFamily="2" charset="2"/>
              <a:buNone/>
              <a:defRPr/>
            </a:pPr>
            <a:endParaRPr lang="en-US" altLang="en-US" sz="2000" dirty="0" smtClean="0">
              <a:latin typeface="Arial" panose="020B0604020202020204" pitchFamily="34" charset="0"/>
              <a:cs typeface="Arial" panose="020B0604020202020204" pitchFamily="34" charset="0"/>
            </a:endParaRPr>
          </a:p>
          <a:p>
            <a:pPr marL="0" indent="0" eaLnBrk="1" hangingPunct="1">
              <a:lnSpc>
                <a:spcPct val="80000"/>
              </a:lnSpc>
              <a:buFont typeface="Wingdings" pitchFamily="2" charset="2"/>
              <a:buNone/>
              <a:defRPr/>
            </a:pPr>
            <a:r>
              <a:rPr lang="en-US" altLang="en-US" sz="2000" dirty="0" smtClean="0">
                <a:latin typeface="Arial" panose="020B0604020202020204" pitchFamily="34" charset="0"/>
                <a:cs typeface="Arial" panose="020B0604020202020204" pitchFamily="34" charset="0"/>
              </a:rPr>
              <a:t>* Willful is not the equivalent of negligence or bad judgment, but rather bad faith.</a:t>
            </a:r>
          </a:p>
          <a:p>
            <a:pPr eaLnBrk="1" hangingPunct="1">
              <a:lnSpc>
                <a:spcPct val="80000"/>
              </a:lnSpc>
              <a:defRPr/>
            </a:pPr>
            <a:endParaRPr lang="en-US" altLang="en-US" sz="1800" dirty="0" smtClean="0"/>
          </a:p>
        </p:txBody>
      </p:sp>
    </p:spTree>
    <p:extLst>
      <p:ext uri="{BB962C8B-B14F-4D97-AF65-F5344CB8AC3E}">
        <p14:creationId xmlns:p14="http://schemas.microsoft.com/office/powerpoint/2010/main" val="42616793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en-US" dirty="0" smtClean="0"/>
              <a:t>    Resources</a:t>
            </a:r>
          </a:p>
        </p:txBody>
      </p:sp>
      <p:sp>
        <p:nvSpPr>
          <p:cNvPr id="64515" name="Rectangle 3"/>
          <p:cNvSpPr>
            <a:spLocks noGrp="1" noChangeArrowheads="1"/>
          </p:cNvSpPr>
          <p:nvPr>
            <p:ph type="body" idx="1"/>
          </p:nvPr>
        </p:nvSpPr>
        <p:spPr/>
        <p:txBody>
          <a:bodyPr>
            <a:normAutofit lnSpcReduction="10000"/>
          </a:bodyPr>
          <a:lstStyle/>
          <a:p>
            <a:pPr marL="342900" indent="-342900">
              <a:buFont typeface="Wingdings" panose="05000000000000000000" pitchFamily="2" charset="2"/>
              <a:buChar char="§"/>
            </a:pPr>
            <a:r>
              <a:rPr lang="en-US" altLang="en-US" sz="2400" dirty="0" smtClean="0"/>
              <a:t>If you have questions regarding the Tennessee Public Records or Open Meetings Acts, call </a:t>
            </a:r>
            <a:r>
              <a:rPr lang="en-US" altLang="en-US" sz="2400" b="1" i="1" dirty="0" smtClean="0"/>
              <a:t>Ann Butterworth in the Office of Open Records Counsel </a:t>
            </a:r>
            <a:r>
              <a:rPr lang="en-US" altLang="en-US" sz="2400" dirty="0" smtClean="0"/>
              <a:t>at (615) 401-7891 or toll-free at 1-866-831-3750.  You can </a:t>
            </a:r>
            <a:r>
              <a:rPr lang="en-US" altLang="en-US" sz="2400" dirty="0" smtClean="0"/>
              <a:t>also email </a:t>
            </a:r>
            <a:r>
              <a:rPr lang="en-US" altLang="en-US" sz="2400" dirty="0" smtClean="0">
                <a:hlinkClick r:id="rId3"/>
              </a:rPr>
              <a:t>open.records@cot.tn.gov</a:t>
            </a:r>
            <a:r>
              <a:rPr lang="en-US" altLang="en-US" sz="2400" dirty="0" smtClean="0"/>
              <a:t>. </a:t>
            </a:r>
            <a:r>
              <a:rPr lang="en-US" altLang="en-US" sz="2400" dirty="0" smtClean="0"/>
              <a:t>Visit the OORC </a:t>
            </a:r>
            <a:r>
              <a:rPr lang="en-US" altLang="en-US" sz="2400" dirty="0" smtClean="0"/>
              <a:t>website </a:t>
            </a:r>
            <a:r>
              <a:rPr lang="en-US" altLang="en-US" sz="2400" dirty="0" smtClean="0"/>
              <a:t>at: </a:t>
            </a:r>
            <a:r>
              <a:rPr lang="en-US" altLang="en-US" sz="2400" dirty="0" smtClean="0">
                <a:hlinkClick r:id="rId4"/>
              </a:rPr>
              <a:t>http://www.comptroller.tn.gov/openrecords</a:t>
            </a:r>
            <a:r>
              <a:rPr lang="en-US" altLang="en-US" sz="2400" dirty="0" smtClean="0">
                <a:hlinkClick r:id="rId4"/>
              </a:rPr>
              <a:t>/</a:t>
            </a:r>
            <a:r>
              <a:rPr lang="en-US" altLang="en-US" sz="2400" dirty="0" smtClean="0"/>
              <a:t> or </a:t>
            </a:r>
            <a:r>
              <a:rPr lang="en-US" altLang="en-US" sz="2400" dirty="0"/>
              <a:t>see opinions at </a:t>
            </a:r>
            <a:r>
              <a:rPr lang="en-US" altLang="en-US" sz="2400" dirty="0">
                <a:hlinkClick r:id="rId5"/>
              </a:rPr>
              <a:t>https://</a:t>
            </a:r>
            <a:r>
              <a:rPr lang="en-US" altLang="en-US" sz="2400" dirty="0" smtClean="0">
                <a:hlinkClick r:id="rId5"/>
              </a:rPr>
              <a:t>www.comptroller.tn.gov/openrecords/opinions.asp</a:t>
            </a:r>
            <a:endParaRPr lang="en-US" altLang="en-US" sz="2400" dirty="0" smtClean="0"/>
          </a:p>
          <a:p>
            <a:endParaRPr lang="en-US" altLang="en-US" sz="2400" dirty="0" smtClean="0"/>
          </a:p>
          <a:p>
            <a:pPr marL="342900" indent="-342900">
              <a:buFont typeface="Wingdings" panose="05000000000000000000" pitchFamily="2" charset="2"/>
              <a:buChar char="§"/>
            </a:pPr>
            <a:r>
              <a:rPr lang="en-US" altLang="en-US" sz="2400" dirty="0" smtClean="0"/>
              <a:t>I can be reached by phone at 615-532-4963 or you can email me at </a:t>
            </a:r>
            <a:r>
              <a:rPr lang="en-US" altLang="en-US" sz="2400" dirty="0" smtClean="0">
                <a:hlinkClick r:id="rId6"/>
              </a:rPr>
              <a:t>Elisha.Hodge@tennessee.edu</a:t>
            </a:r>
            <a:r>
              <a:rPr lang="en-US" altLang="en-US" sz="2400" dirty="0" smtClean="0"/>
              <a:t>. You </a:t>
            </a:r>
            <a:r>
              <a:rPr lang="en-US" altLang="en-US" sz="2400" dirty="0" smtClean="0"/>
              <a:t>can also access </a:t>
            </a:r>
            <a:r>
              <a:rPr lang="en-US" altLang="en-US" sz="2400" dirty="0" smtClean="0"/>
              <a:t>the MTAS website </a:t>
            </a:r>
            <a:r>
              <a:rPr lang="en-US" altLang="en-US" sz="2400" dirty="0"/>
              <a:t>at </a:t>
            </a:r>
            <a:r>
              <a:rPr lang="en-US" altLang="en-US" sz="2400" dirty="0">
                <a:hlinkClick r:id="rId7"/>
              </a:rPr>
              <a:t>http://</a:t>
            </a:r>
            <a:r>
              <a:rPr lang="en-US" altLang="en-US" sz="2400" dirty="0" smtClean="0">
                <a:hlinkClick r:id="rId7"/>
              </a:rPr>
              <a:t>www.mtas.tennessee.edu/web2012.nsf/Web/Home</a:t>
            </a:r>
            <a:r>
              <a:rPr lang="en-US" altLang="en-US" sz="2400" dirty="0" smtClean="0"/>
              <a:t>. </a:t>
            </a:r>
          </a:p>
        </p:txBody>
      </p:sp>
      <p:sp>
        <p:nvSpPr>
          <p:cNvPr id="53252" name="Slide Number Placeholder 4"/>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98FF6EF-EEC3-4BFF-B486-FFB5B5928907}" type="slidenum">
              <a:rPr lang="en-US" smtClean="0"/>
              <a:pPr eaLnBrk="1" hangingPunct="1">
                <a:defRPr/>
              </a:pPr>
              <a:t>32</a:t>
            </a:fld>
            <a:endParaRPr lang="en-US" smtClean="0"/>
          </a:p>
        </p:txBody>
      </p:sp>
    </p:spTree>
    <p:extLst>
      <p:ext uri="{BB962C8B-B14F-4D97-AF65-F5344CB8AC3E}">
        <p14:creationId xmlns:p14="http://schemas.microsoft.com/office/powerpoint/2010/main" val="27062152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That You Can Avoid This . . .</a:t>
            </a:r>
            <a:endParaRPr lang="en-US" dirty="0"/>
          </a:p>
        </p:txBody>
      </p:sp>
      <p:sp>
        <p:nvSpPr>
          <p:cNvPr id="3" name="Content Placeholder 2"/>
          <p:cNvSpPr>
            <a:spLocks noGrp="1"/>
          </p:cNvSpPr>
          <p:nvPr>
            <p:ph idx="1"/>
          </p:nvPr>
        </p:nvSpPr>
        <p:spPr/>
        <p:txBody>
          <a:bodyPr/>
          <a:lstStyle/>
          <a:p>
            <a:endParaRPr lang="en-US" dirty="0" smtClean="0"/>
          </a:p>
          <a:p>
            <a:r>
              <a:rPr lang="en-US">
                <a:hlinkClick r:id="rId2"/>
              </a:rPr>
              <a:t>http</a:t>
            </a:r>
            <a:r>
              <a:rPr lang="en-US">
                <a:hlinkClick r:id="rId2"/>
              </a:rPr>
              <a:t>://</a:t>
            </a:r>
            <a:r>
              <a:rPr lang="en-US" smtClean="0">
                <a:hlinkClick r:id="rId2"/>
              </a:rPr>
              <a:t>www.wcvb.com/news/5-investigates-most-mass-cities-and-towns-fail-public-records-test/37142640</a:t>
            </a:r>
            <a:r>
              <a:rPr lang="en-US" smtClean="0"/>
              <a:t> </a:t>
            </a:r>
            <a:endParaRPr lang="en-US" dirty="0"/>
          </a:p>
        </p:txBody>
      </p:sp>
    </p:spTree>
    <p:extLst>
      <p:ext uri="{BB962C8B-B14F-4D97-AF65-F5344CB8AC3E}">
        <p14:creationId xmlns:p14="http://schemas.microsoft.com/office/powerpoint/2010/main" val="664910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41AFB713-FB11-4B88-ABB8-A85841801E2C}" type="slidenum">
              <a:rPr lang="en-US" smtClean="0"/>
              <a:pPr eaLnBrk="1" hangingPunct="1">
                <a:defRPr/>
              </a:pPr>
              <a:t>4</a:t>
            </a:fld>
            <a:endParaRPr lang="en-US" dirty="0" smtClean="0"/>
          </a:p>
        </p:txBody>
      </p:sp>
      <p:sp>
        <p:nvSpPr>
          <p:cNvPr id="4099" name="Rectangle 2"/>
          <p:cNvSpPr>
            <a:spLocks noGrp="1" noChangeArrowheads="1"/>
          </p:cNvSpPr>
          <p:nvPr>
            <p:ph type="title"/>
          </p:nvPr>
        </p:nvSpPr>
        <p:spPr>
          <a:xfrm>
            <a:off x="588963" y="533400"/>
            <a:ext cx="8229600" cy="1143000"/>
          </a:xfrm>
        </p:spPr>
        <p:txBody>
          <a:bodyPr/>
          <a:lstStyle/>
          <a:p>
            <a:pPr algn="ctr" eaLnBrk="1" hangingPunct="1"/>
            <a:r>
              <a:rPr lang="en-US" altLang="en-US" sz="4000" dirty="0" smtClean="0">
                <a:latin typeface="Arial" panose="020B0604020202020204" pitchFamily="34" charset="0"/>
                <a:cs typeface="Arial" panose="020B0604020202020204" pitchFamily="34" charset="0"/>
              </a:rPr>
              <a:t>Tennessee Open Records Act</a:t>
            </a:r>
          </a:p>
        </p:txBody>
      </p:sp>
      <p:sp>
        <p:nvSpPr>
          <p:cNvPr id="4100" name="Rectangle 3"/>
          <p:cNvSpPr>
            <a:spLocks noGrp="1" noChangeArrowheads="1"/>
          </p:cNvSpPr>
          <p:nvPr>
            <p:ph type="body" idx="1"/>
          </p:nvPr>
        </p:nvSpPr>
        <p:spPr/>
        <p:txBody>
          <a:bodyPr/>
          <a:lstStyle/>
          <a:p>
            <a:pPr lvl="1" eaLnBrk="1" hangingPunct="1">
              <a:buClr>
                <a:schemeClr val="accent6"/>
              </a:buClr>
              <a:buFont typeface="Wingdings" pitchFamily="2" charset="2"/>
              <a:buChar char=""/>
              <a:defRPr/>
            </a:pPr>
            <a:r>
              <a:rPr lang="en-US" dirty="0" smtClean="0">
                <a:solidFill>
                  <a:schemeClr val="tx1"/>
                </a:solidFill>
                <a:latin typeface="Arial" panose="020B0604020202020204" pitchFamily="34" charset="0"/>
                <a:cs typeface="Arial" panose="020B0604020202020204" pitchFamily="34" charset="0"/>
              </a:rPr>
              <a:t>Tennessee Public Records Act, 1957</a:t>
            </a:r>
          </a:p>
          <a:p>
            <a:pPr marL="471487" lvl="1" indent="0" eaLnBrk="1" hangingPunct="1">
              <a:buFont typeface="Wingdings" pitchFamily="2" charset="2"/>
              <a:buNone/>
              <a:defRPr/>
            </a:pPr>
            <a:r>
              <a:rPr lang="en-US" dirty="0" smtClean="0">
                <a:solidFill>
                  <a:schemeClr val="tx1"/>
                </a:solidFill>
                <a:latin typeface="Arial" panose="020B0604020202020204" pitchFamily="34" charset="0"/>
                <a:cs typeface="Arial" panose="020B0604020202020204" pitchFamily="34" charset="0"/>
              </a:rPr>
              <a:t>		(T.C.A. § 10-7-501 et seq.)</a:t>
            </a:r>
          </a:p>
          <a:p>
            <a:pPr lvl="1" eaLnBrk="1" hangingPunct="1">
              <a:buFont typeface="Wingdings" pitchFamily="2" charset="2"/>
              <a:buNone/>
              <a:defRPr/>
            </a:pPr>
            <a:endParaRPr lang="en-US" dirty="0" smtClean="0">
              <a:cs typeface="Arial" charset="0"/>
            </a:endParaRPr>
          </a:p>
          <a:p>
            <a:pPr lvl="1" eaLnBrk="1" hangingPunct="1">
              <a:buFont typeface="Wingdings" pitchFamily="2" charset="2"/>
              <a:buNone/>
              <a:defRPr/>
            </a:pPr>
            <a:r>
              <a:rPr lang="en-US" dirty="0" smtClean="0">
                <a:cs typeface="Arial" charset="0"/>
              </a:rPr>
              <a:t>							</a:t>
            </a:r>
          </a:p>
          <a:p>
            <a:pPr lvl="1" eaLnBrk="1" hangingPunct="1">
              <a:defRPr/>
            </a:pPr>
            <a:endParaRPr lang="en-US" dirty="0" smtClean="0"/>
          </a:p>
        </p:txBody>
      </p:sp>
      <p:sp>
        <p:nvSpPr>
          <p:cNvPr id="4101" name="Rectangle 9"/>
          <p:cNvSpPr>
            <a:spLocks noChangeArrowheads="1"/>
          </p:cNvSpPr>
          <p:nvPr/>
        </p:nvSpPr>
        <p:spPr bwMode="auto">
          <a:xfrm>
            <a:off x="-4562475" y="32464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rgbClr val="67614A"/>
              </a:buClr>
              <a:buFont typeface="Wingdings" pitchFamily="2" charset="2"/>
              <a:buChar char="u"/>
              <a:defRPr sz="2800">
                <a:solidFill>
                  <a:srgbClr val="003366"/>
                </a:solidFill>
                <a:latin typeface="Arial" charset="0"/>
              </a:defRPr>
            </a:lvl1pPr>
            <a:lvl2pPr marL="742950" indent="-285750" eaLnBrk="0" hangingPunct="0">
              <a:spcBef>
                <a:spcPct val="20000"/>
              </a:spcBef>
              <a:buClr>
                <a:srgbClr val="003366"/>
              </a:buClr>
              <a:buFont typeface="Wingdings" pitchFamily="2" charset="2"/>
              <a:buChar char="n"/>
              <a:defRPr sz="2800">
                <a:solidFill>
                  <a:schemeClr val="bg2"/>
                </a:solidFill>
                <a:latin typeface="Arial" charset="0"/>
              </a:defRPr>
            </a:lvl2pPr>
            <a:lvl3pPr marL="1143000" indent="-228600" eaLnBrk="0" hangingPunct="0">
              <a:spcBef>
                <a:spcPct val="20000"/>
              </a:spcBef>
              <a:buClr>
                <a:srgbClr val="67614A"/>
              </a:buClr>
              <a:buFont typeface="Wingdings" pitchFamily="2" charset="2"/>
              <a:buChar char="u"/>
              <a:defRPr sz="2400">
                <a:solidFill>
                  <a:schemeClr val="bg2"/>
                </a:solidFill>
                <a:latin typeface="Arial" charset="0"/>
              </a:defRPr>
            </a:lvl3pPr>
            <a:lvl4pPr marL="1600200" indent="-228600" eaLnBrk="0" hangingPunct="0">
              <a:spcBef>
                <a:spcPct val="20000"/>
              </a:spcBef>
              <a:buClr>
                <a:srgbClr val="003366"/>
              </a:buClr>
              <a:buFont typeface="Wingdings" pitchFamily="2" charset="2"/>
              <a:buChar char="n"/>
              <a:defRPr sz="2000">
                <a:solidFill>
                  <a:schemeClr val="tx1"/>
                </a:solidFill>
                <a:latin typeface="Arial" charset="0"/>
              </a:defRPr>
            </a:lvl4pPr>
            <a:lvl5pPr marL="2057400" indent="-228600" eaLnBrk="0" hangingPunct="0">
              <a:spcBef>
                <a:spcPct val="20000"/>
              </a:spcBef>
              <a:buClr>
                <a:srgbClr val="67614A"/>
              </a:buClr>
              <a:buFont typeface="Wingdings" pitchFamily="2" charset="2"/>
              <a:buChar char="o"/>
              <a:defRPr sz="2000">
                <a:solidFill>
                  <a:schemeClr val="tx1"/>
                </a:solidFill>
                <a:latin typeface="Times New Roman" pitchFamily="18" charset="0"/>
              </a:defRPr>
            </a:lvl5pPr>
            <a:lvl6pPr marL="2514600" indent="-228600" eaLnBrk="0" fontAlgn="base" hangingPunct="0">
              <a:spcBef>
                <a:spcPct val="20000"/>
              </a:spcBef>
              <a:spcAft>
                <a:spcPct val="0"/>
              </a:spcAft>
              <a:buClr>
                <a:srgbClr val="67614A"/>
              </a:buClr>
              <a:buFont typeface="Wingdings" pitchFamily="2" charset="2"/>
              <a:buChar char="o"/>
              <a:defRPr sz="2000">
                <a:solidFill>
                  <a:schemeClr val="tx1"/>
                </a:solidFill>
                <a:latin typeface="Times New Roman" pitchFamily="18" charset="0"/>
              </a:defRPr>
            </a:lvl6pPr>
            <a:lvl7pPr marL="2971800" indent="-228600" eaLnBrk="0" fontAlgn="base" hangingPunct="0">
              <a:spcBef>
                <a:spcPct val="20000"/>
              </a:spcBef>
              <a:spcAft>
                <a:spcPct val="0"/>
              </a:spcAft>
              <a:buClr>
                <a:srgbClr val="67614A"/>
              </a:buClr>
              <a:buFont typeface="Wingdings" pitchFamily="2" charset="2"/>
              <a:buChar char="o"/>
              <a:defRPr sz="2000">
                <a:solidFill>
                  <a:schemeClr val="tx1"/>
                </a:solidFill>
                <a:latin typeface="Times New Roman" pitchFamily="18" charset="0"/>
              </a:defRPr>
            </a:lvl7pPr>
            <a:lvl8pPr marL="3429000" indent="-228600" eaLnBrk="0" fontAlgn="base" hangingPunct="0">
              <a:spcBef>
                <a:spcPct val="20000"/>
              </a:spcBef>
              <a:spcAft>
                <a:spcPct val="0"/>
              </a:spcAft>
              <a:buClr>
                <a:srgbClr val="67614A"/>
              </a:buClr>
              <a:buFont typeface="Wingdings" pitchFamily="2" charset="2"/>
              <a:buChar char="o"/>
              <a:defRPr sz="2000">
                <a:solidFill>
                  <a:schemeClr val="tx1"/>
                </a:solidFill>
                <a:latin typeface="Times New Roman" pitchFamily="18" charset="0"/>
              </a:defRPr>
            </a:lvl8pPr>
            <a:lvl9pPr marL="3886200" indent="-228600" eaLnBrk="0" fontAlgn="base" hangingPunct="0">
              <a:spcBef>
                <a:spcPct val="20000"/>
              </a:spcBef>
              <a:spcAft>
                <a:spcPct val="0"/>
              </a:spcAft>
              <a:buClr>
                <a:srgbClr val="67614A"/>
              </a:buClr>
              <a:buFont typeface="Wingdings" pitchFamily="2" charset="2"/>
              <a:buChar char="o"/>
              <a:defRPr sz="2000">
                <a:solidFill>
                  <a:schemeClr val="tx1"/>
                </a:solidFill>
                <a:latin typeface="Times New Roman" pitchFamily="18" charset="0"/>
              </a:defRPr>
            </a:lvl9pPr>
          </a:lstStyle>
          <a:p>
            <a:pPr algn="just" eaLnBrk="1" hangingPunct="1">
              <a:spcBef>
                <a:spcPct val="0"/>
              </a:spcBef>
              <a:buClrTx/>
              <a:buFontTx/>
              <a:buNone/>
            </a:pPr>
            <a:endParaRPr lang="en-US" altLang="en-US" sz="1800">
              <a:solidFill>
                <a:schemeClr val="tx1"/>
              </a:solidFill>
            </a:endParaRPr>
          </a:p>
        </p:txBody>
      </p:sp>
      <p:pic>
        <p:nvPicPr>
          <p:cNvPr id="4102" name="Picture 10" descr="MCj0441734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158839"/>
            <a:ext cx="2011363" cy="201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11" descr="MCj0441799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1838" y="2146300"/>
            <a:ext cx="1736725"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4" descr="MCj0426070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4638" y="2362200"/>
            <a:ext cx="1706562"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10" descr="C:\Users\ig01010\AppData\Local\Microsoft\Windows\Temporary Internet Files\Content.IE5\H1AD432W\MC900433050[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3887789"/>
            <a:ext cx="2286000" cy="197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1" descr="C:\Users\ig01010\AppData\Local\Microsoft\Windows\Temporary Internet Files\Content.IE5\H8LBA95V\MC900439798[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4424363"/>
            <a:ext cx="1554163" cy="129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2" descr="Flash Drive Picture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0400" y="3887788"/>
            <a:ext cx="14478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14" descr="http://cdn.content.compendiumblog.com/uploads/user/df0ef105-9ef3-4d21-ad0b-bcafebe41c55/52d9dc5f-abe7-4133-b602-8b1accf93938/Image/9fb19f2358b74713e6be68bda4fafb25.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35500" y="4006851"/>
            <a:ext cx="2446338"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15" descr="http://www.mymanatee.org/.imaging/stk/mymanatee/content-small/dms/departments/county-administration/images/120735781/document/public-records-image.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05038" y="2840038"/>
            <a:ext cx="2076450"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79166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B2D7D90-88F6-41D0-B536-FDAE2BB1895D}" type="slidenum">
              <a:rPr lang="en-US" altLang="en-US"/>
              <a:pPr eaLnBrk="1" hangingPunct="1"/>
              <a:t>5</a:t>
            </a:fld>
            <a:endParaRPr lang="en-US" altLang="en-US"/>
          </a:p>
        </p:txBody>
      </p:sp>
      <p:sp>
        <p:nvSpPr>
          <p:cNvPr id="6147" name="Rectangle 2"/>
          <p:cNvSpPr>
            <a:spLocks noGrp="1" noChangeArrowheads="1"/>
          </p:cNvSpPr>
          <p:nvPr>
            <p:ph type="title"/>
          </p:nvPr>
        </p:nvSpPr>
        <p:spPr>
          <a:xfrm>
            <a:off x="457200" y="533400"/>
            <a:ext cx="8229600" cy="1219200"/>
          </a:xfrm>
        </p:spPr>
        <p:txBody>
          <a:bodyPr>
            <a:normAutofit/>
          </a:bodyPr>
          <a:lstStyle/>
          <a:p>
            <a:pPr algn="ctr" eaLnBrk="1" hangingPunct="1"/>
            <a:r>
              <a:rPr lang="en-US" altLang="en-US" sz="4000" dirty="0" smtClean="0">
                <a:latin typeface="Arial" panose="020B0604020202020204" pitchFamily="34" charset="0"/>
                <a:cs typeface="Arial" panose="020B0604020202020204" pitchFamily="34" charset="0"/>
              </a:rPr>
              <a:t>Why Do Public Record Acts Exist?</a:t>
            </a:r>
          </a:p>
        </p:txBody>
      </p:sp>
      <p:sp>
        <p:nvSpPr>
          <p:cNvPr id="6148" name="Rectangle 3"/>
          <p:cNvSpPr>
            <a:spLocks noGrp="1" noChangeArrowheads="1"/>
          </p:cNvSpPr>
          <p:nvPr>
            <p:ph type="body" idx="1"/>
          </p:nvPr>
        </p:nvSpPr>
        <p:spPr>
          <a:xfrm>
            <a:off x="457200" y="2209800"/>
            <a:ext cx="8229600" cy="3921125"/>
          </a:xfrm>
        </p:spPr>
        <p:txBody>
          <a:bodyPr/>
          <a:lstStyle/>
          <a:p>
            <a:pPr eaLnBrk="1" hangingPunct="1"/>
            <a:r>
              <a:rPr lang="en-US" altLang="en-US" sz="2400" dirty="0" smtClean="0">
                <a:latin typeface="Arial" panose="020B0604020202020204" pitchFamily="34" charset="0"/>
                <a:cs typeface="Arial" panose="020B0604020202020204" pitchFamily="34" charset="0"/>
              </a:rPr>
              <a:t>According to the United States Supreme Court in </a:t>
            </a:r>
            <a:r>
              <a:rPr lang="en-US" altLang="en-US" sz="2400" i="1" dirty="0" smtClean="0">
                <a:latin typeface="Arial" panose="020B0604020202020204" pitchFamily="34" charset="0"/>
                <a:cs typeface="Arial" panose="020B0604020202020204" pitchFamily="34" charset="0"/>
              </a:rPr>
              <a:t>National Archives and Records Administration v. </a:t>
            </a:r>
            <a:r>
              <a:rPr lang="en-US" altLang="en-US" sz="2400" i="1" dirty="0" err="1" smtClean="0">
                <a:latin typeface="Arial" panose="020B0604020202020204" pitchFamily="34" charset="0"/>
                <a:cs typeface="Arial" panose="020B0604020202020204" pitchFamily="34" charset="0"/>
              </a:rPr>
              <a:t>Favish</a:t>
            </a:r>
            <a:r>
              <a:rPr lang="en-US" altLang="en-US" sz="2400" dirty="0" smtClean="0">
                <a:latin typeface="Arial" panose="020B0604020202020204" pitchFamily="34" charset="0"/>
                <a:cs typeface="Arial" panose="020B0604020202020204" pitchFamily="34" charset="0"/>
              </a:rPr>
              <a:t>, 541 U.S. 157, 171-72 (2004), “providing access to public records promotes governmental accountability by enabling citizens to keep track of what the government is up to.”</a:t>
            </a:r>
          </a:p>
          <a:p>
            <a:pPr lvl="1" eaLnBrk="1" hangingPunct="1"/>
            <a:endParaRPr lang="en-US" altLang="en-US" dirty="0" smtClean="0"/>
          </a:p>
          <a:p>
            <a:pPr lvl="1" eaLnBrk="1" hangingPunct="1">
              <a:buFont typeface="Wingdings" pitchFamily="2" charset="2"/>
              <a:buNone/>
            </a:pPr>
            <a:r>
              <a:rPr lang="en-US" altLang="en-US" dirty="0" smtClean="0"/>
              <a:t>						</a:t>
            </a:r>
          </a:p>
        </p:txBody>
      </p:sp>
      <p:pic>
        <p:nvPicPr>
          <p:cNvPr id="6149" name="Picture 5" descr="MCj0434802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41148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4984145"/>
      </p:ext>
    </p:extLst>
  </p:cSld>
  <p:clrMapOvr>
    <a:masterClrMapping/>
  </p:clrMapOvr>
  <p:transition spd="med">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C2A399E-BE69-44A7-932D-CA954C465FA3}" type="slidenum">
              <a:rPr lang="en-US" smtClean="0"/>
              <a:pPr eaLnBrk="1" hangingPunct="1">
                <a:defRPr/>
              </a:pPr>
              <a:t>6</a:t>
            </a:fld>
            <a:endParaRPr lang="en-US" dirty="0" smtClean="0"/>
          </a:p>
        </p:txBody>
      </p:sp>
      <p:sp>
        <p:nvSpPr>
          <p:cNvPr id="6147" name="Rectangle 2"/>
          <p:cNvSpPr>
            <a:spLocks noGrp="1" noChangeArrowheads="1"/>
          </p:cNvSpPr>
          <p:nvPr>
            <p:ph type="title"/>
          </p:nvPr>
        </p:nvSpPr>
        <p:spPr>
          <a:xfrm>
            <a:off x="381000" y="533400"/>
            <a:ext cx="8229600" cy="1143000"/>
          </a:xfrm>
        </p:spPr>
        <p:txBody>
          <a:bodyPr>
            <a:normAutofit fontScale="90000"/>
          </a:bodyPr>
          <a:lstStyle/>
          <a:p>
            <a:pPr algn="ctr" eaLnBrk="1" hangingPunct="1"/>
            <a:r>
              <a:rPr lang="en-US" altLang="en-US" sz="4000" dirty="0" smtClean="0">
                <a:latin typeface="Arial" panose="020B0604020202020204" pitchFamily="34" charset="0"/>
                <a:cs typeface="Arial" panose="020B0604020202020204" pitchFamily="34" charset="0"/>
              </a:rPr>
              <a:t>“Public Record” </a:t>
            </a:r>
            <a:r>
              <a:rPr lang="en-US" altLang="en-US" sz="4000" dirty="0" smtClean="0">
                <a:latin typeface="Arial" panose="020B0604020202020204" pitchFamily="34" charset="0"/>
                <a:cs typeface="Arial" panose="020B0604020202020204" pitchFamily="34" charset="0"/>
              </a:rPr>
              <a:t>Defined in the TPRA</a:t>
            </a:r>
          </a:p>
        </p:txBody>
      </p:sp>
      <p:sp>
        <p:nvSpPr>
          <p:cNvPr id="6148" name="Rectangle 3"/>
          <p:cNvSpPr>
            <a:spLocks noGrp="1" noChangeArrowheads="1"/>
          </p:cNvSpPr>
          <p:nvPr>
            <p:ph type="body" idx="1"/>
          </p:nvPr>
        </p:nvSpPr>
        <p:spPr/>
        <p:txBody>
          <a:bodyPr/>
          <a:lstStyle/>
          <a:p>
            <a:pPr marL="342900" indent="-342900" eaLnBrk="1" hangingPunct="1">
              <a:lnSpc>
                <a:spcPct val="90000"/>
              </a:lnSpc>
              <a:buFont typeface="Wingdings" panose="05000000000000000000" pitchFamily="2" charset="2"/>
              <a:buChar char="§"/>
            </a:pPr>
            <a:r>
              <a:rPr lang="en-US" altLang="en-US" sz="2000" dirty="0" smtClean="0">
                <a:latin typeface="Arial" panose="020B0604020202020204" pitchFamily="34" charset="0"/>
                <a:cs typeface="Arial" panose="020B0604020202020204" pitchFamily="34" charset="0"/>
              </a:rPr>
              <a:t>“Public record or records’ or ‘state record or records’ means all documents, papers, letters, maps, books, photographs, microfilms, electronic data processing files and output, films, sound recordings, or other material, regardless of physical form or characteristics made or received pursuant to law or ordinance or in connection with the transaction of official business by any governmental agency.”  </a:t>
            </a:r>
          </a:p>
          <a:p>
            <a:pPr marL="342900" indent="-342900" eaLnBrk="1" hangingPunct="1">
              <a:lnSpc>
                <a:spcPct val="90000"/>
              </a:lnSpc>
              <a:buFont typeface="Wingdings" panose="05000000000000000000" pitchFamily="2" charset="2"/>
              <a:buChar char="§"/>
            </a:pPr>
            <a:endParaRPr lang="en-US" altLang="en-US" sz="2000" dirty="0" smtClean="0">
              <a:latin typeface="Arial" panose="020B0604020202020204" pitchFamily="34" charset="0"/>
              <a:cs typeface="Arial" panose="020B0604020202020204" pitchFamily="34" charset="0"/>
            </a:endParaRPr>
          </a:p>
          <a:p>
            <a:pPr marL="342900" indent="-342900" eaLnBrk="1" hangingPunct="1">
              <a:lnSpc>
                <a:spcPct val="90000"/>
              </a:lnSpc>
              <a:buFont typeface="Wingdings" panose="05000000000000000000" pitchFamily="2" charset="2"/>
              <a:buChar char="§"/>
            </a:pPr>
            <a:r>
              <a:rPr lang="en-US" altLang="en-US" sz="2000" dirty="0" smtClean="0">
                <a:latin typeface="Arial" panose="020B0604020202020204" pitchFamily="34" charset="0"/>
                <a:cs typeface="Arial" panose="020B0604020202020204" pitchFamily="34" charset="0"/>
              </a:rPr>
              <a:t>"Public record or records" or "state record or records" does not include the device or equipment, including, but not limited to, a cell phone, computer or other electronic or mechanical device or equipment, that may have been used to create or store a public record or state record.</a:t>
            </a:r>
            <a:br>
              <a:rPr lang="en-US" altLang="en-US" sz="2000" dirty="0" smtClean="0">
                <a:latin typeface="Arial" panose="020B0604020202020204" pitchFamily="34" charset="0"/>
                <a:cs typeface="Arial" panose="020B0604020202020204" pitchFamily="34" charset="0"/>
              </a:rPr>
            </a:br>
            <a:r>
              <a:rPr lang="en-US" altLang="en-US" sz="2000" dirty="0" smtClean="0">
                <a:latin typeface="Arial" panose="020B0604020202020204" pitchFamily="34" charset="0"/>
                <a:cs typeface="Arial" panose="020B0604020202020204" pitchFamily="34" charset="0"/>
              </a:rPr>
              <a:t/>
            </a:r>
            <a:br>
              <a:rPr lang="en-US" altLang="en-US" sz="2000" dirty="0" smtClean="0">
                <a:latin typeface="Arial" panose="020B0604020202020204" pitchFamily="34" charset="0"/>
                <a:cs typeface="Arial" panose="020B0604020202020204" pitchFamily="34" charset="0"/>
              </a:rPr>
            </a:br>
            <a:r>
              <a:rPr lang="en-US" altLang="en-US" sz="2000" dirty="0" smtClean="0">
                <a:latin typeface="Arial" panose="020B0604020202020204" pitchFamily="34" charset="0"/>
                <a:cs typeface="Arial" panose="020B0604020202020204" pitchFamily="34" charset="0"/>
              </a:rPr>
              <a:t>T.C.A. §10-7-503(a)(1)</a:t>
            </a:r>
            <a:r>
              <a:rPr lang="en-US" altLang="en-US" sz="2000" i="1" dirty="0" smtClean="0">
                <a:latin typeface="Arial" panose="020B0604020202020204" pitchFamily="34" charset="0"/>
                <a:cs typeface="Arial" panose="020B0604020202020204" pitchFamily="34" charset="0"/>
              </a:rPr>
              <a:t>(</a:t>
            </a:r>
            <a:r>
              <a:rPr lang="en-US" altLang="en-US" sz="2000" dirty="0" smtClean="0">
                <a:latin typeface="Arial" panose="020B0604020202020204" pitchFamily="34" charset="0"/>
                <a:cs typeface="Arial" panose="020B0604020202020204" pitchFamily="34" charset="0"/>
              </a:rPr>
              <a:t>A) and (B)</a:t>
            </a:r>
          </a:p>
          <a:p>
            <a:pPr eaLnBrk="1" hangingPunct="1">
              <a:lnSpc>
                <a:spcPct val="90000"/>
              </a:lnSpc>
            </a:pPr>
            <a:endParaRPr lang="en-US" altLang="en-US" sz="2000" i="1" dirty="0" smtClean="0"/>
          </a:p>
          <a:p>
            <a:pPr eaLnBrk="1" hangingPunct="1">
              <a:lnSpc>
                <a:spcPct val="90000"/>
              </a:lnSpc>
            </a:pPr>
            <a:endParaRPr lang="en-US" altLang="en-US" sz="2000" dirty="0" smtClean="0"/>
          </a:p>
          <a:p>
            <a:pPr eaLnBrk="1" hangingPunct="1">
              <a:lnSpc>
                <a:spcPct val="90000"/>
              </a:lnSpc>
            </a:pPr>
            <a:endParaRPr lang="en-US" altLang="en-US" sz="2000" dirty="0" smtClean="0"/>
          </a:p>
        </p:txBody>
      </p:sp>
    </p:spTree>
    <p:extLst>
      <p:ext uri="{BB962C8B-B14F-4D97-AF65-F5344CB8AC3E}">
        <p14:creationId xmlns:p14="http://schemas.microsoft.com/office/powerpoint/2010/main" val="2853813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32170C5-2128-424B-A35F-79F051C1C343}" type="slidenum">
              <a:rPr lang="en-US" smtClean="0"/>
              <a:pPr eaLnBrk="1" hangingPunct="1">
                <a:defRPr/>
              </a:pPr>
              <a:t>7</a:t>
            </a:fld>
            <a:endParaRPr lang="en-US" dirty="0" smtClean="0"/>
          </a:p>
        </p:txBody>
      </p:sp>
      <p:sp>
        <p:nvSpPr>
          <p:cNvPr id="5123" name="Rectangle 2"/>
          <p:cNvSpPr>
            <a:spLocks noGrp="1" noChangeArrowheads="1"/>
          </p:cNvSpPr>
          <p:nvPr>
            <p:ph type="title"/>
          </p:nvPr>
        </p:nvSpPr>
        <p:spPr>
          <a:xfrm>
            <a:off x="457200" y="304800"/>
            <a:ext cx="8229600" cy="1143000"/>
          </a:xfrm>
        </p:spPr>
        <p:txBody>
          <a:bodyPr>
            <a:noAutofit/>
          </a:bodyPr>
          <a:lstStyle/>
          <a:p>
            <a:pPr algn="ctr" eaLnBrk="1" hangingPunct="1"/>
            <a:r>
              <a:rPr lang="en-US" altLang="en-US" sz="4000" dirty="0" smtClean="0">
                <a:latin typeface="Arial" panose="020B0604020202020204" pitchFamily="34" charset="0"/>
                <a:cs typeface="Arial" panose="020B0604020202020204" pitchFamily="34" charset="0"/>
              </a:rPr>
              <a:t>Tennessee Public Records Act   </a:t>
            </a:r>
            <a:br>
              <a:rPr lang="en-US" altLang="en-US" sz="4000" dirty="0" smtClean="0">
                <a:latin typeface="Arial" panose="020B0604020202020204" pitchFamily="34" charset="0"/>
                <a:cs typeface="Arial" panose="020B0604020202020204" pitchFamily="34" charset="0"/>
              </a:rPr>
            </a:br>
            <a:r>
              <a:rPr lang="en-US" altLang="en-US" sz="4000" dirty="0" smtClean="0">
                <a:latin typeface="Arial" panose="020B0604020202020204" pitchFamily="34" charset="0"/>
                <a:cs typeface="Arial" panose="020B0604020202020204" pitchFamily="34" charset="0"/>
              </a:rPr>
              <a:t> (TPRA)</a:t>
            </a:r>
          </a:p>
        </p:txBody>
      </p:sp>
      <p:sp>
        <p:nvSpPr>
          <p:cNvPr id="5124" name="Rectangle 3"/>
          <p:cNvSpPr>
            <a:spLocks noGrp="1" noChangeArrowheads="1"/>
          </p:cNvSpPr>
          <p:nvPr>
            <p:ph type="body" idx="1"/>
          </p:nvPr>
        </p:nvSpPr>
        <p:spPr/>
        <p:txBody>
          <a:bodyPr/>
          <a:lstStyle/>
          <a:p>
            <a:pPr eaLnBrk="1" hangingPunct="1">
              <a:lnSpc>
                <a:spcPct val="80000"/>
              </a:lnSpc>
              <a:buFont typeface="Wingdings" pitchFamily="2" charset="2"/>
              <a:buNone/>
            </a:pPr>
            <a:endParaRPr lang="en-US" altLang="en-US" sz="1600" dirty="0" smtClean="0"/>
          </a:p>
          <a:p>
            <a:pPr eaLnBrk="1" hangingPunct="1">
              <a:lnSpc>
                <a:spcPct val="80000"/>
              </a:lnSpc>
            </a:pPr>
            <a:r>
              <a:rPr lang="en-US" altLang="en-US" sz="2000" dirty="0" smtClean="0">
                <a:latin typeface="Arial" panose="020B0604020202020204" pitchFamily="34" charset="0"/>
                <a:cs typeface="Arial" panose="020B0604020202020204" pitchFamily="34" charset="0"/>
              </a:rPr>
              <a:t>T.C.A. § 10-7-503(a)(2)(A):</a:t>
            </a:r>
          </a:p>
          <a:p>
            <a:pPr marL="285750" indent="-285750" eaLnBrk="1" hangingPunct="1">
              <a:lnSpc>
                <a:spcPct val="80000"/>
              </a:lnSpc>
              <a:buFont typeface="Wingdings" panose="05000000000000000000" pitchFamily="2" charset="2"/>
              <a:buChar char="§"/>
            </a:pPr>
            <a:r>
              <a:rPr lang="en-US" altLang="en-US" sz="2000" b="1" dirty="0" smtClean="0">
                <a:latin typeface="Arial" panose="020B0604020202020204" pitchFamily="34" charset="0"/>
                <a:cs typeface="Arial" panose="020B0604020202020204" pitchFamily="34" charset="0"/>
              </a:rPr>
              <a:t>All </a:t>
            </a:r>
            <a:r>
              <a:rPr lang="en-US" altLang="en-US" sz="2000" dirty="0" smtClean="0">
                <a:latin typeface="Arial" panose="020B0604020202020204" pitchFamily="34" charset="0"/>
                <a:cs typeface="Arial" panose="020B0604020202020204" pitchFamily="34" charset="0"/>
              </a:rPr>
              <a:t>state, county and municipal records shall at all times, during business hours, which for public hospitals shall be during the business hours of their administrative offices, be open for </a:t>
            </a:r>
            <a:r>
              <a:rPr lang="en-US" altLang="en-US" sz="2000" b="1" dirty="0" smtClean="0">
                <a:latin typeface="Arial" panose="020B0604020202020204" pitchFamily="34" charset="0"/>
                <a:cs typeface="Arial" panose="020B0604020202020204" pitchFamily="34" charset="0"/>
              </a:rPr>
              <a:t>personal inspection</a:t>
            </a:r>
            <a:r>
              <a:rPr lang="en-US" altLang="en-US" sz="2000" dirty="0" smtClean="0">
                <a:latin typeface="Arial" panose="020B0604020202020204" pitchFamily="34" charset="0"/>
                <a:cs typeface="Arial" panose="020B0604020202020204" pitchFamily="34" charset="0"/>
              </a:rPr>
              <a:t> by any </a:t>
            </a:r>
            <a:r>
              <a:rPr lang="en-US" altLang="en-US" sz="2000" b="1" dirty="0" smtClean="0">
                <a:solidFill>
                  <a:srgbClr val="FF5050"/>
                </a:solidFill>
                <a:latin typeface="Arial" panose="020B0604020202020204" pitchFamily="34" charset="0"/>
                <a:cs typeface="Arial" panose="020B0604020202020204" pitchFamily="34" charset="0"/>
              </a:rPr>
              <a:t>citizen </a:t>
            </a:r>
            <a:r>
              <a:rPr lang="en-US" altLang="en-US" sz="2000" dirty="0" smtClean="0">
                <a:latin typeface="Arial" panose="020B0604020202020204" pitchFamily="34" charset="0"/>
                <a:cs typeface="Arial" panose="020B0604020202020204" pitchFamily="34" charset="0"/>
              </a:rPr>
              <a:t>of Tennessee, and those in charge of such records shall not refuse such right of inspection to any citizen, unless otherwise provided by </a:t>
            </a:r>
            <a:r>
              <a:rPr lang="en-US" altLang="en-US" sz="2000" b="1" dirty="0" smtClean="0">
                <a:latin typeface="Arial" panose="020B0604020202020204" pitchFamily="34" charset="0"/>
                <a:cs typeface="Arial" panose="020B0604020202020204" pitchFamily="34" charset="0"/>
              </a:rPr>
              <a:t>state law</a:t>
            </a:r>
            <a:r>
              <a:rPr lang="en-US" altLang="en-US" sz="2000" dirty="0" smtClean="0">
                <a:latin typeface="Arial" panose="020B0604020202020204" pitchFamily="34" charset="0"/>
                <a:cs typeface="Arial" panose="020B0604020202020204" pitchFamily="34" charset="0"/>
              </a:rPr>
              <a:t>.</a:t>
            </a:r>
          </a:p>
          <a:p>
            <a:pPr eaLnBrk="1" hangingPunct="1">
              <a:lnSpc>
                <a:spcPct val="80000"/>
              </a:lnSpc>
              <a:buFont typeface="Wingdings" pitchFamily="2" charset="2"/>
              <a:buNone/>
            </a:pPr>
            <a:endParaRPr lang="en-US" altLang="en-US" sz="2000" dirty="0" smtClean="0">
              <a:latin typeface="Arial" panose="020B0604020202020204" pitchFamily="34" charset="0"/>
              <a:cs typeface="Arial" panose="020B0604020202020204" pitchFamily="34" charset="0"/>
            </a:endParaRPr>
          </a:p>
          <a:p>
            <a:pPr marL="285750" indent="-285750" eaLnBrk="1" hangingPunct="1">
              <a:lnSpc>
                <a:spcPct val="80000"/>
              </a:lnSpc>
              <a:buFont typeface="Wingdings" panose="05000000000000000000" pitchFamily="2" charset="2"/>
              <a:buChar char="§"/>
            </a:pPr>
            <a:r>
              <a:rPr lang="en-US" altLang="en-US" sz="2000" dirty="0" smtClean="0">
                <a:latin typeface="Arial" panose="020B0604020202020204" pitchFamily="34" charset="0"/>
                <a:cs typeface="Arial" panose="020B0604020202020204" pitchFamily="34" charset="0"/>
              </a:rPr>
              <a:t>In T.C.A. §10-7-505(d), the General Assembly directs the courts to interpret the provisions of the TPRA “broadly…so as to give the fullest possible public access to public records.”</a:t>
            </a:r>
          </a:p>
          <a:p>
            <a:pPr eaLnBrk="1" hangingPunct="1">
              <a:lnSpc>
                <a:spcPct val="80000"/>
              </a:lnSpc>
              <a:buFont typeface="Wingdings" pitchFamily="2" charset="2"/>
              <a:buNone/>
            </a:pPr>
            <a:endParaRPr lang="en-US" altLang="en-US" sz="2000" dirty="0" smtClean="0">
              <a:latin typeface="Arial" panose="020B0604020202020204" pitchFamily="34" charset="0"/>
              <a:cs typeface="Arial" panose="020B0604020202020204" pitchFamily="34" charset="0"/>
            </a:endParaRPr>
          </a:p>
          <a:p>
            <a:pPr marL="285750" indent="-285750" eaLnBrk="1" hangingPunct="1">
              <a:lnSpc>
                <a:spcPct val="80000"/>
              </a:lnSpc>
              <a:buFont typeface="Wingdings" panose="05000000000000000000" pitchFamily="2" charset="2"/>
              <a:buChar char="§"/>
            </a:pPr>
            <a:r>
              <a:rPr lang="en-US" altLang="en-US" sz="2000" dirty="0" smtClean="0">
                <a:latin typeface="Arial" panose="020B0604020202020204" pitchFamily="34" charset="0"/>
                <a:cs typeface="Arial" panose="020B0604020202020204" pitchFamily="34" charset="0"/>
              </a:rPr>
              <a:t>Tennessee courts have found that even in the face of serious countervailing considerations, unless there is an express exemption within the law, a record and/or information must be released.  </a:t>
            </a:r>
          </a:p>
          <a:p>
            <a:pPr eaLnBrk="1" hangingPunct="1">
              <a:lnSpc>
                <a:spcPct val="80000"/>
              </a:lnSpc>
              <a:buFont typeface="Wingdings" pitchFamily="2" charset="2"/>
              <a:buNone/>
            </a:pPr>
            <a:endParaRPr lang="en-US" altLang="en-US" sz="1600" dirty="0" smtClean="0"/>
          </a:p>
          <a:p>
            <a:pPr eaLnBrk="1" hangingPunct="1">
              <a:lnSpc>
                <a:spcPct val="80000"/>
              </a:lnSpc>
              <a:buFont typeface="Wingdings" pitchFamily="2" charset="2"/>
              <a:buNone/>
            </a:pPr>
            <a:endParaRPr lang="en-US" altLang="en-US" sz="1600" dirty="0" smtClean="0"/>
          </a:p>
        </p:txBody>
      </p:sp>
    </p:spTree>
    <p:extLst>
      <p:ext uri="{BB962C8B-B14F-4D97-AF65-F5344CB8AC3E}">
        <p14:creationId xmlns:p14="http://schemas.microsoft.com/office/powerpoint/2010/main" val="2339208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B2053FEA-9105-47F0-92EF-648B6AFE1097}" type="slidenum">
              <a:rPr lang="en-US" smtClean="0"/>
              <a:pPr eaLnBrk="1" hangingPunct="1">
                <a:defRPr/>
              </a:pPr>
              <a:t>8</a:t>
            </a:fld>
            <a:endParaRPr lang="en-US" dirty="0" smtClean="0"/>
          </a:p>
        </p:txBody>
      </p:sp>
      <p:sp>
        <p:nvSpPr>
          <p:cNvPr id="7171" name="Rectangle 2"/>
          <p:cNvSpPr>
            <a:spLocks noGrp="1" noChangeArrowheads="1"/>
          </p:cNvSpPr>
          <p:nvPr>
            <p:ph type="title"/>
          </p:nvPr>
        </p:nvSpPr>
        <p:spPr>
          <a:xfrm>
            <a:off x="457200" y="304800"/>
            <a:ext cx="8229600" cy="1066800"/>
          </a:xfrm>
        </p:spPr>
        <p:txBody>
          <a:bodyPr>
            <a:noAutofit/>
          </a:bodyPr>
          <a:lstStyle/>
          <a:p>
            <a:pPr algn="ctr" eaLnBrk="1" hangingPunct="1"/>
            <a:r>
              <a:rPr lang="en-US" altLang="en-US" sz="4000" dirty="0" smtClean="0">
                <a:latin typeface="Arial" panose="020B0604020202020204" pitchFamily="34" charset="0"/>
                <a:cs typeface="Arial" panose="020B0604020202020204" pitchFamily="34" charset="0"/>
              </a:rPr>
              <a:t>What Records are Accessible</a:t>
            </a:r>
            <a:br>
              <a:rPr lang="en-US" altLang="en-US" sz="4000" dirty="0" smtClean="0">
                <a:latin typeface="Arial" panose="020B0604020202020204" pitchFamily="34" charset="0"/>
                <a:cs typeface="Arial" panose="020B0604020202020204" pitchFamily="34" charset="0"/>
              </a:rPr>
            </a:br>
            <a:r>
              <a:rPr lang="en-US" altLang="en-US" sz="4000" dirty="0" smtClean="0">
                <a:latin typeface="Arial" panose="020B0604020202020204" pitchFamily="34" charset="0"/>
                <a:cs typeface="Arial" panose="020B0604020202020204" pitchFamily="34" charset="0"/>
              </a:rPr>
              <a:t>under the TPRA?</a:t>
            </a:r>
          </a:p>
        </p:txBody>
      </p:sp>
      <p:sp>
        <p:nvSpPr>
          <p:cNvPr id="7172" name="Rectangle 3"/>
          <p:cNvSpPr>
            <a:spLocks noGrp="1" noChangeArrowheads="1"/>
          </p:cNvSpPr>
          <p:nvPr>
            <p:ph type="body" idx="1"/>
          </p:nvPr>
        </p:nvSpPr>
        <p:spPr>
          <a:xfrm>
            <a:off x="0" y="1828800"/>
            <a:ext cx="8686800" cy="4302125"/>
          </a:xfrm>
        </p:spPr>
        <p:txBody>
          <a:bodyPr>
            <a:normAutofit lnSpcReduction="10000"/>
          </a:bodyPr>
          <a:lstStyle/>
          <a:p>
            <a:pPr>
              <a:lnSpc>
                <a:spcPct val="90000"/>
              </a:lnSpc>
              <a:tabLst>
                <a:tab pos="574675" algn="l"/>
              </a:tabLst>
            </a:pPr>
            <a:r>
              <a:rPr lang="en-US" altLang="en-US" sz="2000" dirty="0" smtClean="0"/>
              <a:t>	</a:t>
            </a:r>
            <a:r>
              <a:rPr lang="en-US" altLang="en-US" sz="2000"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1.  Personnel records/applications, disciplinary reports, and </a:t>
            </a:r>
            <a:r>
              <a:rPr lang="en-US" altLang="en-US" sz="2000" dirty="0" smtClean="0">
                <a:latin typeface="Arial" panose="020B0604020202020204" pitchFamily="34" charset="0"/>
                <a:cs typeface="Arial" panose="020B0604020202020204" pitchFamily="34" charset="0"/>
              </a:rPr>
              <a:t>   </a:t>
            </a:r>
          </a:p>
          <a:p>
            <a:pPr>
              <a:lnSpc>
                <a:spcPct val="90000"/>
              </a:lnSpc>
              <a:tabLst>
                <a:tab pos="574675" algn="l"/>
              </a:tabLst>
            </a:pPr>
            <a:r>
              <a:rPr lang="en-US" altLang="en-US" sz="2000" dirty="0">
                <a:latin typeface="Arial" panose="020B0604020202020204" pitchFamily="34" charset="0"/>
                <a:cs typeface="Arial" panose="020B0604020202020204" pitchFamily="34" charset="0"/>
              </a:rPr>
              <a:t> </a:t>
            </a:r>
            <a:r>
              <a:rPr lang="en-US" altLang="en-US" sz="2000" dirty="0" smtClean="0">
                <a:latin typeface="Arial" panose="020B0604020202020204" pitchFamily="34" charset="0"/>
                <a:cs typeface="Arial" panose="020B0604020202020204" pitchFamily="34" charset="0"/>
              </a:rPr>
              <a:t>                 references</a:t>
            </a:r>
            <a:endParaRPr lang="en-US" altLang="en-US" sz="2000" dirty="0">
              <a:latin typeface="Arial" panose="020B0604020202020204" pitchFamily="34" charset="0"/>
              <a:cs typeface="Arial" panose="020B0604020202020204" pitchFamily="34" charset="0"/>
            </a:endParaRPr>
          </a:p>
          <a:p>
            <a:pPr>
              <a:lnSpc>
                <a:spcPct val="90000"/>
              </a:lnSpc>
              <a:tabLst>
                <a:tab pos="574675" algn="l"/>
              </a:tabLst>
            </a:pPr>
            <a:r>
              <a:rPr lang="en-US" altLang="en-US" sz="2000" dirty="0">
                <a:latin typeface="Arial" panose="020B0604020202020204" pitchFamily="34" charset="0"/>
                <a:cs typeface="Arial" panose="020B0604020202020204" pitchFamily="34" charset="0"/>
              </a:rPr>
              <a:t>		2.  Contracts* </a:t>
            </a:r>
          </a:p>
          <a:p>
            <a:pPr>
              <a:lnSpc>
                <a:spcPct val="90000"/>
              </a:lnSpc>
              <a:tabLst>
                <a:tab pos="574675" algn="l"/>
              </a:tabLst>
            </a:pPr>
            <a:r>
              <a:rPr lang="en-US" altLang="en-US" sz="2000" dirty="0">
                <a:latin typeface="Arial" panose="020B0604020202020204" pitchFamily="34" charset="0"/>
                <a:cs typeface="Arial" panose="020B0604020202020204" pitchFamily="34" charset="0"/>
              </a:rPr>
              <a:t>		3.  Emails, text messages, and voicemails</a:t>
            </a:r>
          </a:p>
          <a:p>
            <a:pPr>
              <a:lnSpc>
                <a:spcPct val="90000"/>
              </a:lnSpc>
              <a:tabLst>
                <a:tab pos="574675" algn="l"/>
              </a:tabLst>
            </a:pPr>
            <a:r>
              <a:rPr lang="en-US" altLang="en-US" sz="2000" dirty="0">
                <a:latin typeface="Arial" panose="020B0604020202020204" pitchFamily="34" charset="0"/>
                <a:cs typeface="Arial" panose="020B0604020202020204" pitchFamily="34" charset="0"/>
              </a:rPr>
              <a:t>		4.  Financial or performance audits </a:t>
            </a:r>
          </a:p>
          <a:p>
            <a:pPr>
              <a:lnSpc>
                <a:spcPct val="90000"/>
              </a:lnSpc>
              <a:tabLst>
                <a:tab pos="574675" algn="l"/>
              </a:tabLst>
            </a:pPr>
            <a:r>
              <a:rPr lang="en-US" altLang="en-US" sz="2000" dirty="0">
                <a:latin typeface="Arial" panose="020B0604020202020204" pitchFamily="34" charset="0"/>
                <a:cs typeface="Arial" panose="020B0604020202020204" pitchFamily="34" charset="0"/>
              </a:rPr>
              <a:t>		5.  Meeting agendas and minutes (and notes)*</a:t>
            </a:r>
          </a:p>
          <a:p>
            <a:pPr>
              <a:lnSpc>
                <a:spcPct val="90000"/>
              </a:lnSpc>
              <a:tabLst>
                <a:tab pos="574675" algn="l"/>
              </a:tabLst>
            </a:pPr>
            <a:r>
              <a:rPr lang="en-US" altLang="en-US" sz="2000" dirty="0">
                <a:latin typeface="Arial" panose="020B0604020202020204" pitchFamily="34" charset="0"/>
                <a:cs typeface="Arial" panose="020B0604020202020204" pitchFamily="34" charset="0"/>
              </a:rPr>
              <a:t>		6.  Travel </a:t>
            </a:r>
            <a:r>
              <a:rPr lang="en-US" altLang="en-US" sz="2000" dirty="0" smtClean="0">
                <a:latin typeface="Arial" panose="020B0604020202020204" pitchFamily="34" charset="0"/>
                <a:cs typeface="Arial" panose="020B0604020202020204" pitchFamily="34" charset="0"/>
              </a:rPr>
              <a:t>reimbursements and </a:t>
            </a:r>
            <a:r>
              <a:rPr lang="en-US" altLang="en-US" sz="2000" dirty="0">
                <a:latin typeface="Arial" panose="020B0604020202020204" pitchFamily="34" charset="0"/>
                <a:cs typeface="Arial" panose="020B0604020202020204" pitchFamily="34" charset="0"/>
              </a:rPr>
              <a:t>leave information </a:t>
            </a:r>
            <a:endParaRPr lang="en-US" altLang="en-US" sz="2000" dirty="0" smtClean="0">
              <a:latin typeface="Arial" panose="020B0604020202020204" pitchFamily="34" charset="0"/>
              <a:cs typeface="Arial" panose="020B0604020202020204" pitchFamily="34" charset="0"/>
            </a:endParaRPr>
          </a:p>
          <a:p>
            <a:pPr>
              <a:lnSpc>
                <a:spcPct val="90000"/>
              </a:lnSpc>
              <a:tabLst>
                <a:tab pos="574675" algn="l"/>
              </a:tabLst>
            </a:pPr>
            <a:r>
              <a:rPr lang="en-US" altLang="en-US" sz="2000" dirty="0">
                <a:latin typeface="Arial" panose="020B0604020202020204" pitchFamily="34" charset="0"/>
                <a:cs typeface="Arial" panose="020B0604020202020204" pitchFamily="34" charset="0"/>
              </a:rPr>
              <a:t>		7.  </a:t>
            </a:r>
            <a:r>
              <a:rPr lang="en-US" altLang="en-US" sz="2000" dirty="0" smtClean="0">
                <a:latin typeface="Arial" panose="020B0604020202020204" pitchFamily="34" charset="0"/>
                <a:cs typeface="Arial" panose="020B0604020202020204" pitchFamily="34" charset="0"/>
              </a:rPr>
              <a:t>Income and benefit information</a:t>
            </a:r>
            <a:endParaRPr lang="en-US" altLang="en-US" sz="2000" dirty="0">
              <a:latin typeface="Arial" panose="020B0604020202020204" pitchFamily="34" charset="0"/>
              <a:cs typeface="Arial" panose="020B0604020202020204" pitchFamily="34" charset="0"/>
            </a:endParaRPr>
          </a:p>
          <a:p>
            <a:pPr>
              <a:lnSpc>
                <a:spcPct val="90000"/>
              </a:lnSpc>
              <a:tabLst>
                <a:tab pos="574675" algn="l"/>
              </a:tabLst>
            </a:pPr>
            <a:r>
              <a:rPr lang="en-US" altLang="en-US" sz="2000" dirty="0">
                <a:latin typeface="Arial" panose="020B0604020202020204" pitchFamily="34" charset="0"/>
                <a:cs typeface="Arial" panose="020B0604020202020204" pitchFamily="34" charset="0"/>
              </a:rPr>
              <a:t>		8.  Records related to RFP/RFQs and other bids</a:t>
            </a:r>
          </a:p>
          <a:p>
            <a:pPr>
              <a:lnSpc>
                <a:spcPct val="90000"/>
              </a:lnSpc>
              <a:tabLst>
                <a:tab pos="574675" algn="l"/>
              </a:tabLst>
            </a:pPr>
            <a:r>
              <a:rPr lang="en-US" altLang="en-US" sz="2000" dirty="0">
                <a:latin typeface="Arial" panose="020B0604020202020204" pitchFamily="34" charset="0"/>
                <a:cs typeface="Arial" panose="020B0604020202020204" pitchFamily="34" charset="0"/>
              </a:rPr>
              <a:t>		9.  </a:t>
            </a:r>
            <a:r>
              <a:rPr lang="en-US" altLang="en-US" sz="2000" dirty="0" smtClean="0">
                <a:latin typeface="Arial" panose="020B0604020202020204" pitchFamily="34" charset="0"/>
                <a:cs typeface="Arial" panose="020B0604020202020204" pitchFamily="34" charset="0"/>
              </a:rPr>
              <a:t>P-card records and credit card statements</a:t>
            </a:r>
            <a:endParaRPr lang="en-US" altLang="en-US" sz="2000" dirty="0">
              <a:latin typeface="Arial" panose="020B0604020202020204" pitchFamily="34" charset="0"/>
              <a:cs typeface="Arial" panose="020B0604020202020204" pitchFamily="34" charset="0"/>
            </a:endParaRPr>
          </a:p>
          <a:p>
            <a:pPr>
              <a:lnSpc>
                <a:spcPct val="90000"/>
              </a:lnSpc>
              <a:tabLst>
                <a:tab pos="574675" algn="l"/>
              </a:tabLst>
            </a:pPr>
            <a:r>
              <a:rPr lang="en-US" altLang="en-US" sz="2000" dirty="0">
                <a:latin typeface="Arial" panose="020B0604020202020204" pitchFamily="34" charset="0"/>
                <a:cs typeface="Arial" panose="020B0604020202020204" pitchFamily="34" charset="0"/>
              </a:rPr>
              <a:t>	</a:t>
            </a:r>
            <a:r>
              <a:rPr lang="en-US" altLang="en-US" sz="2000" dirty="0" smtClean="0">
                <a:latin typeface="Arial" panose="020B0604020202020204" pitchFamily="34" charset="0"/>
                <a:cs typeface="Arial" panose="020B0604020202020204" pitchFamily="34" charset="0"/>
              </a:rPr>
              <a:t>	10. Budgets</a:t>
            </a:r>
            <a:r>
              <a:rPr lang="en-US" altLang="en-US" sz="2000" dirty="0">
                <a:latin typeface="Arial" panose="020B0604020202020204" pitchFamily="34" charset="0"/>
                <a:cs typeface="Arial" panose="020B0604020202020204" pitchFamily="34" charset="0"/>
              </a:rPr>
              <a:t>*</a:t>
            </a:r>
          </a:p>
          <a:p>
            <a:pPr eaLnBrk="1" hangingPunct="1">
              <a:lnSpc>
                <a:spcPct val="90000"/>
              </a:lnSpc>
              <a:buFont typeface="Wingdings" pitchFamily="2" charset="2"/>
              <a:buNone/>
              <a:tabLst>
                <a:tab pos="574675" algn="l"/>
              </a:tabLst>
            </a:pPr>
            <a:endParaRPr lang="en-US" altLang="en-US" sz="2000" dirty="0">
              <a:latin typeface="Arial" panose="020B0604020202020204" pitchFamily="34" charset="0"/>
              <a:cs typeface="Arial" panose="020B0604020202020204" pitchFamily="34" charset="0"/>
            </a:endParaRPr>
          </a:p>
          <a:p>
            <a:pPr eaLnBrk="1" hangingPunct="1">
              <a:lnSpc>
                <a:spcPct val="90000"/>
              </a:lnSpc>
              <a:buFont typeface="Wingdings" pitchFamily="2" charset="2"/>
              <a:buNone/>
              <a:tabLst>
                <a:tab pos="574675" algn="l"/>
              </a:tabLst>
            </a:pPr>
            <a:r>
              <a:rPr lang="en-US" altLang="en-US" sz="1800" dirty="0" smtClean="0">
                <a:latin typeface="Arial" panose="020B0604020202020204" pitchFamily="34" charset="0"/>
                <a:cs typeface="Arial" panose="020B0604020202020204" pitchFamily="34" charset="0"/>
              </a:rPr>
              <a:t>  * These records are public whether in a draft form or a finalized version</a:t>
            </a:r>
            <a:r>
              <a:rPr lang="en-US" altLang="en-US" sz="2000" dirty="0" smtClean="0">
                <a:latin typeface="Arial" panose="020B0604020202020204" pitchFamily="34" charset="0"/>
                <a:cs typeface="Arial" panose="020B0604020202020204" pitchFamily="34" charset="0"/>
              </a:rPr>
              <a:t>.</a:t>
            </a:r>
          </a:p>
          <a:p>
            <a:pPr eaLnBrk="1" hangingPunct="1">
              <a:lnSpc>
                <a:spcPct val="90000"/>
              </a:lnSpc>
              <a:buFont typeface="Wingdings" pitchFamily="2" charset="2"/>
              <a:buNone/>
              <a:tabLst>
                <a:tab pos="574675" algn="l"/>
              </a:tabLst>
            </a:pPr>
            <a:endParaRPr lang="en-US" altLang="en-US" sz="2000" dirty="0" smtClean="0"/>
          </a:p>
          <a:p>
            <a:pPr eaLnBrk="1" hangingPunct="1">
              <a:lnSpc>
                <a:spcPct val="90000"/>
              </a:lnSpc>
              <a:tabLst>
                <a:tab pos="574675" algn="l"/>
              </a:tabLst>
            </a:pPr>
            <a:endParaRPr lang="en-US" altLang="en-US" sz="2000" dirty="0" smtClean="0"/>
          </a:p>
          <a:p>
            <a:pPr eaLnBrk="1" hangingPunct="1">
              <a:lnSpc>
                <a:spcPct val="90000"/>
              </a:lnSpc>
              <a:tabLst>
                <a:tab pos="574675" algn="l"/>
              </a:tabLst>
            </a:pPr>
            <a:endParaRPr lang="en-US" altLang="en-US" sz="2000" dirty="0" smtClean="0"/>
          </a:p>
          <a:p>
            <a:pPr eaLnBrk="1" hangingPunct="1">
              <a:lnSpc>
                <a:spcPct val="90000"/>
              </a:lnSpc>
              <a:tabLst>
                <a:tab pos="574675" algn="l"/>
              </a:tabLst>
            </a:pPr>
            <a:endParaRPr lang="en-US" altLang="en-US" sz="2000" dirty="0" smtClean="0"/>
          </a:p>
          <a:p>
            <a:pPr eaLnBrk="1" hangingPunct="1">
              <a:lnSpc>
                <a:spcPct val="90000"/>
              </a:lnSpc>
              <a:buFont typeface="Wingdings" pitchFamily="2" charset="2"/>
              <a:buNone/>
              <a:tabLst>
                <a:tab pos="574675" algn="l"/>
              </a:tabLst>
            </a:pPr>
            <a:endParaRPr lang="en-US" altLang="en-US" sz="2000" dirty="0" smtClean="0"/>
          </a:p>
          <a:p>
            <a:pPr eaLnBrk="1" hangingPunct="1">
              <a:lnSpc>
                <a:spcPct val="90000"/>
              </a:lnSpc>
              <a:buFont typeface="Wingdings" pitchFamily="2" charset="2"/>
              <a:buNone/>
              <a:tabLst>
                <a:tab pos="574675" algn="l"/>
              </a:tabLst>
            </a:pPr>
            <a:endParaRPr lang="en-US" altLang="en-US" sz="2000" dirty="0" smtClean="0"/>
          </a:p>
        </p:txBody>
      </p:sp>
    </p:spTree>
    <p:extLst>
      <p:ext uri="{BB962C8B-B14F-4D97-AF65-F5344CB8AC3E}">
        <p14:creationId xmlns:p14="http://schemas.microsoft.com/office/powerpoint/2010/main" val="4278246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1FA9D614-6F3B-448E-A368-823BCB5196AF}" type="slidenum">
              <a:rPr lang="en-US" smtClean="0"/>
              <a:pPr eaLnBrk="1" hangingPunct="1">
                <a:defRPr/>
              </a:pPr>
              <a:t>9</a:t>
            </a:fld>
            <a:endParaRPr lang="en-US" dirty="0" smtClean="0"/>
          </a:p>
        </p:txBody>
      </p:sp>
      <p:sp>
        <p:nvSpPr>
          <p:cNvPr id="8195" name="Rectangle 2"/>
          <p:cNvSpPr>
            <a:spLocks noGrp="1" noChangeArrowheads="1"/>
          </p:cNvSpPr>
          <p:nvPr>
            <p:ph type="title"/>
          </p:nvPr>
        </p:nvSpPr>
        <p:spPr>
          <a:xfrm>
            <a:off x="609600" y="381000"/>
            <a:ext cx="8229600" cy="914400"/>
          </a:xfrm>
        </p:spPr>
        <p:txBody>
          <a:bodyPr>
            <a:noAutofit/>
          </a:bodyPr>
          <a:lstStyle/>
          <a:p>
            <a:pPr algn="ctr" eaLnBrk="1" hangingPunct="1"/>
            <a:r>
              <a:rPr lang="en-US" altLang="en-US" sz="4000" b="1" dirty="0" smtClean="0">
                <a:latin typeface="Arial" panose="020B0604020202020204" pitchFamily="34" charset="0"/>
                <a:cs typeface="Arial" panose="020B0604020202020204" pitchFamily="34" charset="0"/>
              </a:rPr>
              <a:t>“Unless otherwise provided </a:t>
            </a:r>
            <a:br>
              <a:rPr lang="en-US" altLang="en-US" sz="4000" b="1" dirty="0" smtClean="0">
                <a:latin typeface="Arial" panose="020B0604020202020204" pitchFamily="34" charset="0"/>
                <a:cs typeface="Arial" panose="020B0604020202020204" pitchFamily="34" charset="0"/>
              </a:rPr>
            </a:br>
            <a:r>
              <a:rPr lang="en-US" altLang="en-US" sz="4000" b="1" dirty="0" smtClean="0">
                <a:latin typeface="Arial" panose="020B0604020202020204" pitchFamily="34" charset="0"/>
                <a:cs typeface="Arial" panose="020B0604020202020204" pitchFamily="34" charset="0"/>
              </a:rPr>
              <a:t>by state law”</a:t>
            </a:r>
          </a:p>
        </p:txBody>
      </p:sp>
      <p:sp>
        <p:nvSpPr>
          <p:cNvPr id="8196" name="Rectangle 3"/>
          <p:cNvSpPr>
            <a:spLocks noGrp="1" noChangeArrowheads="1"/>
          </p:cNvSpPr>
          <p:nvPr>
            <p:ph type="body" idx="1"/>
          </p:nvPr>
        </p:nvSpPr>
        <p:spPr/>
        <p:txBody>
          <a:bodyPr/>
          <a:lstStyle/>
          <a:p>
            <a:pPr eaLnBrk="1" hangingPunct="1">
              <a:lnSpc>
                <a:spcPct val="90000"/>
              </a:lnSpc>
            </a:pPr>
            <a:r>
              <a:rPr lang="en-US" altLang="en-US" sz="2400" dirty="0" smtClean="0">
                <a:latin typeface="Arial" panose="020B0604020202020204" pitchFamily="34" charset="0"/>
                <a:cs typeface="Arial" panose="020B0604020202020204" pitchFamily="34" charset="0"/>
              </a:rPr>
              <a:t>T.C.A. § 10-7-504 provides a list of records and/or information that are not open for public inspection; however this list is not exhaustive.</a:t>
            </a:r>
          </a:p>
          <a:p>
            <a:pPr eaLnBrk="1" hangingPunct="1">
              <a:lnSpc>
                <a:spcPct val="90000"/>
              </a:lnSpc>
              <a:buFont typeface="Wingdings" pitchFamily="2" charset="2"/>
              <a:buNone/>
            </a:pPr>
            <a:endParaRPr lang="en-US" altLang="en-US" sz="2400" dirty="0" smtClean="0">
              <a:latin typeface="Arial" panose="020B0604020202020204" pitchFamily="34" charset="0"/>
              <a:cs typeface="Arial" panose="020B0604020202020204" pitchFamily="34" charset="0"/>
            </a:endParaRPr>
          </a:p>
          <a:p>
            <a:pPr eaLnBrk="1" hangingPunct="1">
              <a:lnSpc>
                <a:spcPct val="90000"/>
              </a:lnSpc>
            </a:pPr>
            <a:r>
              <a:rPr lang="en-US" altLang="en-US" sz="2200" dirty="0" smtClean="0">
                <a:latin typeface="Arial" panose="020B0604020202020204" pitchFamily="34" charset="0"/>
                <a:cs typeface="Arial" panose="020B0604020202020204" pitchFamily="34" charset="0"/>
              </a:rPr>
              <a:t>App. 350 exceptions to the TPRA are found in the following :</a:t>
            </a:r>
          </a:p>
          <a:p>
            <a:pPr lvl="1" eaLnBrk="1" hangingPunct="1">
              <a:lnSpc>
                <a:spcPct val="90000"/>
              </a:lnSpc>
            </a:pPr>
            <a:r>
              <a:rPr lang="en-US" altLang="en-US" sz="2000" dirty="0" smtClean="0">
                <a:solidFill>
                  <a:schemeClr val="tx1"/>
                </a:solidFill>
                <a:latin typeface="Arial" panose="020B0604020202020204" pitchFamily="34" charset="0"/>
                <a:cs typeface="Arial" panose="020B0604020202020204" pitchFamily="34" charset="0"/>
              </a:rPr>
              <a:t>Tennessee Code Annotated (Statute)</a:t>
            </a:r>
          </a:p>
          <a:p>
            <a:pPr lvl="1" eaLnBrk="1" hangingPunct="1">
              <a:lnSpc>
                <a:spcPct val="90000"/>
              </a:lnSpc>
            </a:pPr>
            <a:r>
              <a:rPr lang="en-US" altLang="en-US" sz="2000" dirty="0" smtClean="0">
                <a:solidFill>
                  <a:schemeClr val="tx1"/>
                </a:solidFill>
                <a:latin typeface="Arial" panose="020B0604020202020204" pitchFamily="34" charset="0"/>
                <a:cs typeface="Arial" panose="020B0604020202020204" pitchFamily="34" charset="0"/>
              </a:rPr>
              <a:t>Tennessee Rules of Civil and Criminal Procedure </a:t>
            </a:r>
          </a:p>
          <a:p>
            <a:pPr lvl="1" eaLnBrk="1" hangingPunct="1">
              <a:lnSpc>
                <a:spcPct val="90000"/>
              </a:lnSpc>
            </a:pPr>
            <a:r>
              <a:rPr lang="en-US" altLang="en-US" sz="2000" dirty="0" smtClean="0">
                <a:solidFill>
                  <a:schemeClr val="tx1"/>
                </a:solidFill>
                <a:latin typeface="Arial" panose="020B0604020202020204" pitchFamily="34" charset="0"/>
                <a:cs typeface="Arial" panose="020B0604020202020204" pitchFamily="34" charset="0"/>
              </a:rPr>
              <a:t>Administrative Law Rules</a:t>
            </a:r>
          </a:p>
          <a:p>
            <a:pPr lvl="1" eaLnBrk="1" hangingPunct="1">
              <a:lnSpc>
                <a:spcPct val="90000"/>
              </a:lnSpc>
            </a:pPr>
            <a:r>
              <a:rPr lang="en-US" altLang="en-US" sz="2000" dirty="0" smtClean="0">
                <a:solidFill>
                  <a:schemeClr val="tx1"/>
                </a:solidFill>
                <a:latin typeface="Arial" panose="020B0604020202020204" pitchFamily="34" charset="0"/>
                <a:cs typeface="Arial" panose="020B0604020202020204" pitchFamily="34" charset="0"/>
              </a:rPr>
              <a:t>Supreme Court Rules </a:t>
            </a:r>
          </a:p>
          <a:p>
            <a:pPr lvl="1" eaLnBrk="1" hangingPunct="1">
              <a:lnSpc>
                <a:spcPct val="90000"/>
              </a:lnSpc>
            </a:pPr>
            <a:r>
              <a:rPr lang="en-US" altLang="en-US" sz="2000" dirty="0" smtClean="0">
                <a:solidFill>
                  <a:schemeClr val="tx1"/>
                </a:solidFill>
                <a:latin typeface="Arial" panose="020B0604020202020204" pitchFamily="34" charset="0"/>
                <a:cs typeface="Arial" panose="020B0604020202020204" pitchFamily="34" charset="0"/>
              </a:rPr>
              <a:t>Common Law </a:t>
            </a:r>
          </a:p>
          <a:p>
            <a:pPr lvl="1" eaLnBrk="1" hangingPunct="1">
              <a:lnSpc>
                <a:spcPct val="90000"/>
              </a:lnSpc>
            </a:pPr>
            <a:r>
              <a:rPr lang="en-US" altLang="en-US" sz="2000" dirty="0" smtClean="0">
                <a:solidFill>
                  <a:schemeClr val="tx1"/>
                </a:solidFill>
                <a:latin typeface="Arial" panose="020B0604020202020204" pitchFamily="34" charset="0"/>
                <a:cs typeface="Arial" panose="020B0604020202020204" pitchFamily="34" charset="0"/>
              </a:rPr>
              <a:t>Federal Law</a:t>
            </a:r>
          </a:p>
          <a:p>
            <a:pPr lvl="1" eaLnBrk="1" hangingPunct="1">
              <a:lnSpc>
                <a:spcPct val="90000"/>
              </a:lnSpc>
              <a:buFont typeface="Wingdings" pitchFamily="2" charset="2"/>
              <a:buNone/>
            </a:pPr>
            <a:endParaRPr lang="en-US" altLang="en-US" sz="2400" dirty="0" smtClean="0">
              <a:cs typeface="Arial" charset="0"/>
            </a:endParaRPr>
          </a:p>
          <a:p>
            <a:pPr eaLnBrk="1" hangingPunct="1">
              <a:lnSpc>
                <a:spcPct val="90000"/>
              </a:lnSpc>
              <a:buFont typeface="Wingdings" pitchFamily="2" charset="2"/>
              <a:buNone/>
            </a:pPr>
            <a:endParaRPr lang="en-US" altLang="en-US" sz="2400" dirty="0" smtClean="0"/>
          </a:p>
          <a:p>
            <a:pPr eaLnBrk="1" hangingPunct="1">
              <a:lnSpc>
                <a:spcPct val="90000"/>
              </a:lnSpc>
              <a:buFont typeface="Wingdings" pitchFamily="2" charset="2"/>
              <a:buNone/>
            </a:pPr>
            <a:endParaRPr lang="en-US" altLang="en-US" sz="2400" dirty="0" smtClean="0"/>
          </a:p>
          <a:p>
            <a:pPr eaLnBrk="1" hangingPunct="1">
              <a:lnSpc>
                <a:spcPct val="90000"/>
              </a:lnSpc>
              <a:buFont typeface="Wingdings" pitchFamily="2" charset="2"/>
              <a:buNone/>
            </a:pPr>
            <a:endParaRPr lang="en-US" altLang="en-US" sz="2400" dirty="0" smtClean="0"/>
          </a:p>
          <a:p>
            <a:pPr eaLnBrk="1" hangingPunct="1">
              <a:lnSpc>
                <a:spcPct val="90000"/>
              </a:lnSpc>
            </a:pPr>
            <a:endParaRPr lang="en-US" altLang="en-US" sz="2400" dirty="0" smtClean="0"/>
          </a:p>
        </p:txBody>
      </p:sp>
    </p:spTree>
    <p:extLst>
      <p:ext uri="{BB962C8B-B14F-4D97-AF65-F5344CB8AC3E}">
        <p14:creationId xmlns:p14="http://schemas.microsoft.com/office/powerpoint/2010/main" val="2704569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1123</TotalTime>
  <Words>2910</Words>
  <Application>Microsoft Office PowerPoint</Application>
  <PresentationFormat>On-screen Show (4:3)</PresentationFormat>
  <Paragraphs>289</Paragraphs>
  <Slides>33</Slides>
  <Notes>12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33</vt:i4>
      </vt:variant>
    </vt:vector>
  </HeadingPairs>
  <TitlesOfParts>
    <vt:vector size="39" baseType="lpstr">
      <vt:lpstr>Arial</vt:lpstr>
      <vt:lpstr>Calibri</vt:lpstr>
      <vt:lpstr>Wingdings</vt:lpstr>
      <vt:lpstr>Office Theme</vt:lpstr>
      <vt:lpstr>1_Custom Design</vt:lpstr>
      <vt:lpstr>Custom Design</vt:lpstr>
      <vt:lpstr>Transparent and Open:  What These Words Should Mean to You and Your Office</vt:lpstr>
      <vt:lpstr>Transparent/Transparency</vt:lpstr>
      <vt:lpstr>Open</vt:lpstr>
      <vt:lpstr>Tennessee Open Records Act</vt:lpstr>
      <vt:lpstr>Why Do Public Record Acts Exist?</vt:lpstr>
      <vt:lpstr>“Public Record” Defined in the TPRA</vt:lpstr>
      <vt:lpstr>Tennessee Public Records Act     (TPRA)</vt:lpstr>
      <vt:lpstr>What Records are Accessible under the TPRA?</vt:lpstr>
      <vt:lpstr>“Unless otherwise provided  by state law”</vt:lpstr>
      <vt:lpstr> NEW DISCLOSURE REQUIREMENTS  and EXCEPTIONS!!!</vt:lpstr>
      <vt:lpstr>Pending Legislation</vt:lpstr>
      <vt:lpstr>Public Records and Redaction</vt:lpstr>
      <vt:lpstr>Who Can Access Government Records under the TPRA?</vt:lpstr>
      <vt:lpstr>When and Where can Public Records be Accessed?</vt:lpstr>
      <vt:lpstr>Are Public Records Accessible During Litigation?</vt:lpstr>
      <vt:lpstr>Response to a  Public Records Request</vt:lpstr>
      <vt:lpstr>Response to a  Public Records Request (cont.) </vt:lpstr>
      <vt:lpstr>Response to a  Public Records Request (cont.)</vt:lpstr>
      <vt:lpstr>The Format Issue</vt:lpstr>
      <vt:lpstr>The Format Issue (cont.)</vt:lpstr>
      <vt:lpstr>The Format Issue (cont.)</vt:lpstr>
      <vt:lpstr>Records Retention and Disposition </vt:lpstr>
      <vt:lpstr>Forms Developed by the OORC</vt:lpstr>
      <vt:lpstr>Schedule, Policies, and Guidelines Developed by the OORC</vt:lpstr>
      <vt:lpstr>Copying Charges per the Schedule</vt:lpstr>
      <vt:lpstr>Additional Production Charges</vt:lpstr>
      <vt:lpstr>Labor Charges per the Schedule</vt:lpstr>
      <vt:lpstr>Safe Harbor Policy</vt:lpstr>
      <vt:lpstr>Best Practice Guidelines  (Overview)</vt:lpstr>
      <vt:lpstr>Petitioning for Access to  Public Records</vt:lpstr>
      <vt:lpstr>Petitioning for Access to Public Records (cont.)</vt:lpstr>
      <vt:lpstr>    Resources</vt:lpstr>
      <vt:lpstr>So That You Can Avoid This . . .</vt:lpstr>
    </vt:vector>
  </TitlesOfParts>
  <Company>University of Tennessee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Hodge, Elisha Diane</cp:lastModifiedBy>
  <cp:revision>53</cp:revision>
  <dcterms:created xsi:type="dcterms:W3CDTF">2012-12-19T12:48:25Z</dcterms:created>
  <dcterms:modified xsi:type="dcterms:W3CDTF">2016-03-04T04:05:46Z</dcterms:modified>
</cp:coreProperties>
</file>