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4" r:id="rId18"/>
    <p:sldId id="275"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5" autoAdjust="0"/>
  </p:normalViewPr>
  <p:slideViewPr>
    <p:cSldViewPr>
      <p:cViewPr varScale="1">
        <p:scale>
          <a:sx n="81" d="100"/>
          <a:sy n="81" d="100"/>
        </p:scale>
        <p:origin x="-1488"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2D4F9DE4-885A-4A2D-A92A-DBDDAD20E2F1}" type="datetimeFigureOut">
              <a:rPr lang="en-US" smtClean="0"/>
              <a:pPr/>
              <a:t>3/4/2016</a:t>
            </a:fld>
            <a:endParaRPr lang="en-US" dirty="0"/>
          </a:p>
        </p:txBody>
      </p:sp>
      <p:sp>
        <p:nvSpPr>
          <p:cNvPr id="16" name="Slide Number Placeholder 15"/>
          <p:cNvSpPr>
            <a:spLocks noGrp="1"/>
          </p:cNvSpPr>
          <p:nvPr>
            <p:ph type="sldNum" sz="quarter" idx="11"/>
          </p:nvPr>
        </p:nvSpPr>
        <p:spPr/>
        <p:txBody>
          <a:bodyPr/>
          <a:lstStyle/>
          <a:p>
            <a:fld id="{2369EDBA-0D13-4629-AEBD-2905535BC034}"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F9DE4-885A-4A2D-A92A-DBDDAD20E2F1}" type="datetimeFigureOut">
              <a:rPr lang="en-US" smtClean="0"/>
              <a:pPr/>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9EDBA-0D13-4629-AEBD-2905535BC03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F9DE4-885A-4A2D-A92A-DBDDAD20E2F1}" type="datetimeFigureOut">
              <a:rPr lang="en-US" smtClean="0"/>
              <a:pPr/>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9EDBA-0D13-4629-AEBD-2905535BC03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D4F9DE4-885A-4A2D-A92A-DBDDAD20E2F1}" type="datetimeFigureOut">
              <a:rPr lang="en-US" smtClean="0"/>
              <a:pPr/>
              <a:t>3/4/2016</a:t>
            </a:fld>
            <a:endParaRPr lang="en-US" dirty="0"/>
          </a:p>
        </p:txBody>
      </p:sp>
      <p:sp>
        <p:nvSpPr>
          <p:cNvPr id="15" name="Slide Number Placeholder 14"/>
          <p:cNvSpPr>
            <a:spLocks noGrp="1"/>
          </p:cNvSpPr>
          <p:nvPr>
            <p:ph type="sldNum" sz="quarter" idx="15"/>
          </p:nvPr>
        </p:nvSpPr>
        <p:spPr/>
        <p:txBody>
          <a:bodyPr/>
          <a:lstStyle>
            <a:lvl1pPr algn="ctr">
              <a:defRPr/>
            </a:lvl1pPr>
          </a:lstStyle>
          <a:p>
            <a:fld id="{2369EDBA-0D13-4629-AEBD-2905535BC034}"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4F9DE4-885A-4A2D-A92A-DBDDAD20E2F1}" type="datetimeFigureOut">
              <a:rPr lang="en-US" smtClean="0"/>
              <a:pPr/>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9EDBA-0D13-4629-AEBD-2905535BC03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4F9DE4-885A-4A2D-A92A-DBDDAD20E2F1}" type="datetimeFigureOut">
              <a:rPr lang="en-US" smtClean="0"/>
              <a:pPr/>
              <a:t>3/4/2016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9EDBA-0D13-4629-AEBD-2905535BC034}"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369EDBA-0D13-4629-AEBD-2905535BC03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2D4F9DE4-885A-4A2D-A92A-DBDDAD20E2F1}" type="datetimeFigureOut">
              <a:rPr lang="en-US" smtClean="0"/>
              <a:pPr/>
              <a:t>3/4/2016</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D4F9DE4-885A-4A2D-A92A-DBDDAD20E2F1}" type="datetimeFigureOut">
              <a:rPr lang="en-US" smtClean="0"/>
              <a:pPr/>
              <a:t>3/4/2016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9EDBA-0D13-4629-AEBD-2905535BC034}"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F9DE4-885A-4A2D-A92A-DBDDAD20E2F1}" type="datetimeFigureOut">
              <a:rPr lang="en-US" smtClean="0"/>
              <a:pPr/>
              <a:t>3/4/2016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9EDBA-0D13-4629-AEBD-2905535BC03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D4F9DE4-885A-4A2D-A92A-DBDDAD20E2F1}" type="datetimeFigureOut">
              <a:rPr lang="en-US" smtClean="0"/>
              <a:pPr/>
              <a:t>3/4/2016</a:t>
            </a:fld>
            <a:endParaRPr lang="en-US" dirty="0"/>
          </a:p>
        </p:txBody>
      </p:sp>
      <p:sp>
        <p:nvSpPr>
          <p:cNvPr id="9" name="Slide Number Placeholder 8"/>
          <p:cNvSpPr>
            <a:spLocks noGrp="1"/>
          </p:cNvSpPr>
          <p:nvPr>
            <p:ph type="sldNum" sz="quarter" idx="15"/>
          </p:nvPr>
        </p:nvSpPr>
        <p:spPr/>
        <p:txBody>
          <a:bodyPr/>
          <a:lstStyle/>
          <a:p>
            <a:fld id="{2369EDBA-0D13-4629-AEBD-2905535BC034}"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D4F9DE4-885A-4A2D-A92A-DBDDAD20E2F1}" type="datetimeFigureOut">
              <a:rPr lang="en-US" smtClean="0"/>
              <a:pPr/>
              <a:t>3/4/2016</a:t>
            </a:fld>
            <a:endParaRPr lang="en-US" dirty="0"/>
          </a:p>
        </p:txBody>
      </p:sp>
      <p:sp>
        <p:nvSpPr>
          <p:cNvPr id="9" name="Slide Number Placeholder 8"/>
          <p:cNvSpPr>
            <a:spLocks noGrp="1"/>
          </p:cNvSpPr>
          <p:nvPr>
            <p:ph type="sldNum" sz="quarter" idx="11"/>
          </p:nvPr>
        </p:nvSpPr>
        <p:spPr/>
        <p:txBody>
          <a:bodyPr/>
          <a:lstStyle/>
          <a:p>
            <a:fld id="{2369EDBA-0D13-4629-AEBD-2905535BC03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D4F9DE4-885A-4A2D-A92A-DBDDAD20E2F1}" type="datetimeFigureOut">
              <a:rPr lang="en-US" smtClean="0"/>
              <a:pPr/>
              <a:t>3/4/2016</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369EDBA-0D13-4629-AEBD-2905535BC034}"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Simple Guide to Key Issues of Insurance Coverage, Premium Determination, and Risk Management Practices</a:t>
            </a:r>
          </a:p>
          <a:p>
            <a:endParaRPr lang="en-US" dirty="0"/>
          </a:p>
        </p:txBody>
      </p:sp>
      <p:sp>
        <p:nvSpPr>
          <p:cNvPr id="2" name="Title 1"/>
          <p:cNvSpPr>
            <a:spLocks noGrp="1"/>
          </p:cNvSpPr>
          <p:nvPr>
            <p:ph type="ctrTitle"/>
          </p:nvPr>
        </p:nvSpPr>
        <p:spPr/>
        <p:txBody>
          <a:bodyPr/>
          <a:lstStyle/>
          <a:p>
            <a:r>
              <a:rPr lang="en-US" dirty="0" smtClean="0"/>
              <a:t>Property, Liability, and Workers Compensation Insurance for Tennessee Public Entities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2"/>
            <a:r>
              <a:rPr lang="en-US" sz="3200" dirty="0" smtClean="0"/>
              <a:t>Owned Locations</a:t>
            </a:r>
          </a:p>
          <a:p>
            <a:pPr lvl="2"/>
            <a:r>
              <a:rPr lang="en-US" sz="3200" dirty="0" smtClean="0"/>
              <a:t>Leased Locations</a:t>
            </a:r>
          </a:p>
          <a:p>
            <a:pPr lvl="2"/>
            <a:r>
              <a:rPr lang="en-US" sz="3200" dirty="0" smtClean="0"/>
              <a:t>Maintained Premises</a:t>
            </a:r>
          </a:p>
          <a:p>
            <a:pPr lvl="2"/>
            <a:r>
              <a:rPr lang="en-US" sz="3200" dirty="0" smtClean="0"/>
              <a:t>Use of Facilities by Others</a:t>
            </a:r>
          </a:p>
        </p:txBody>
      </p:sp>
      <p:sp>
        <p:nvSpPr>
          <p:cNvPr id="3" name="Title 2"/>
          <p:cNvSpPr>
            <a:spLocks noGrp="1"/>
          </p:cNvSpPr>
          <p:nvPr>
            <p:ph type="title"/>
          </p:nvPr>
        </p:nvSpPr>
        <p:spPr/>
        <p:txBody>
          <a:bodyPr/>
          <a:lstStyle/>
          <a:p>
            <a:r>
              <a:rPr lang="en-US" dirty="0" smtClean="0"/>
              <a:t>Places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2"/>
            <a:r>
              <a:rPr lang="en-US" sz="3200" dirty="0" smtClean="0"/>
              <a:t>Contents</a:t>
            </a:r>
          </a:p>
          <a:p>
            <a:pPr lvl="2"/>
            <a:r>
              <a:rPr lang="en-US" sz="3200" dirty="0" smtClean="0"/>
              <a:t>Mobile Equipment</a:t>
            </a:r>
          </a:p>
          <a:p>
            <a:pPr lvl="2"/>
            <a:r>
              <a:rPr lang="en-US" sz="3200" dirty="0" smtClean="0"/>
              <a:t>Scheduled Equipment</a:t>
            </a:r>
          </a:p>
          <a:p>
            <a:pPr lvl="2"/>
            <a:r>
              <a:rPr lang="en-US" sz="3200" dirty="0" smtClean="0"/>
              <a:t>Computerized Equipment</a:t>
            </a:r>
          </a:p>
          <a:p>
            <a:pPr lvl="2"/>
            <a:r>
              <a:rPr lang="en-US" sz="3200" dirty="0" smtClean="0"/>
              <a:t>Telecommunication Equipment</a:t>
            </a:r>
          </a:p>
          <a:p>
            <a:pPr lvl="2"/>
            <a:r>
              <a:rPr lang="en-US" sz="3200" dirty="0" smtClean="0"/>
              <a:t>Vehicles</a:t>
            </a:r>
            <a:endParaRPr lang="en-US" sz="3200" dirty="0"/>
          </a:p>
        </p:txBody>
      </p:sp>
      <p:sp>
        <p:nvSpPr>
          <p:cNvPr id="3" name="Title 2"/>
          <p:cNvSpPr>
            <a:spLocks noGrp="1"/>
          </p:cNvSpPr>
          <p:nvPr>
            <p:ph type="title"/>
          </p:nvPr>
        </p:nvSpPr>
        <p:spPr/>
        <p:txBody>
          <a:bodyPr/>
          <a:lstStyle/>
          <a:p>
            <a:r>
              <a:rPr lang="en-US" dirty="0" smtClean="0"/>
              <a:t>Things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r>
              <a:rPr lang="en-US" sz="3200" dirty="0" smtClean="0"/>
              <a:t>Theft by Employees</a:t>
            </a:r>
          </a:p>
          <a:p>
            <a:pPr lvl="2"/>
            <a:r>
              <a:rPr lang="en-US" sz="3200" dirty="0" smtClean="0"/>
              <a:t>Theft by Others</a:t>
            </a:r>
          </a:p>
          <a:p>
            <a:pPr lvl="2"/>
            <a:r>
              <a:rPr lang="en-US" sz="3200" dirty="0" smtClean="0"/>
              <a:t>Contracts</a:t>
            </a:r>
          </a:p>
          <a:p>
            <a:pPr lvl="2"/>
            <a:r>
              <a:rPr lang="en-US" sz="3200" dirty="0" smtClean="0"/>
              <a:t>Relationships to Other Entities</a:t>
            </a:r>
          </a:p>
          <a:p>
            <a:pPr lvl="2"/>
            <a:r>
              <a:rPr lang="en-US" sz="3200" dirty="0" smtClean="0"/>
              <a:t>Cyber Theft</a:t>
            </a:r>
          </a:p>
          <a:p>
            <a:pPr lvl="2"/>
            <a:r>
              <a:rPr lang="en-US" sz="3200" dirty="0" smtClean="0"/>
              <a:t>Fiduciary Responsibility</a:t>
            </a:r>
          </a:p>
          <a:p>
            <a:pPr lvl="2"/>
            <a:endParaRPr lang="en-US" dirty="0"/>
          </a:p>
        </p:txBody>
      </p:sp>
      <p:sp>
        <p:nvSpPr>
          <p:cNvPr id="3" name="Title 2"/>
          <p:cNvSpPr>
            <a:spLocks noGrp="1"/>
          </p:cNvSpPr>
          <p:nvPr>
            <p:ph type="title"/>
          </p:nvPr>
        </p:nvSpPr>
        <p:spPr/>
        <p:txBody>
          <a:bodyPr/>
          <a:lstStyle/>
          <a:p>
            <a:r>
              <a:rPr lang="en-US" dirty="0" smtClean="0"/>
              <a:t>Money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Identify types of risks that might affect those assets</a:t>
            </a:r>
          </a:p>
          <a:p>
            <a:pPr lvl="2"/>
            <a:r>
              <a:rPr lang="en-US" sz="3200" dirty="0" smtClean="0"/>
              <a:t>Operational</a:t>
            </a:r>
          </a:p>
          <a:p>
            <a:pPr lvl="2"/>
            <a:r>
              <a:rPr lang="en-US" sz="3200" dirty="0" smtClean="0"/>
              <a:t>Financial</a:t>
            </a:r>
          </a:p>
          <a:p>
            <a:pPr lvl="2"/>
            <a:r>
              <a:rPr lang="en-US" sz="3200" dirty="0" smtClean="0"/>
              <a:t>Strategic</a:t>
            </a:r>
          </a:p>
          <a:p>
            <a:pPr lvl="2"/>
            <a:r>
              <a:rPr lang="en-US" sz="3200" dirty="0" smtClean="0"/>
              <a:t>Knowledge</a:t>
            </a:r>
          </a:p>
          <a:p>
            <a:pPr lvl="2"/>
            <a:r>
              <a:rPr lang="en-US" sz="3200" dirty="0" smtClean="0"/>
              <a:t>Relationship</a:t>
            </a:r>
          </a:p>
          <a:p>
            <a:pPr lvl="2"/>
            <a:r>
              <a:rPr lang="en-US" sz="3200" dirty="0" smtClean="0"/>
              <a:t>Process Engagement</a:t>
            </a:r>
          </a:p>
          <a:p>
            <a:pPr lvl="2"/>
            <a:endParaRPr lang="en-US" sz="3200" dirty="0"/>
          </a:p>
        </p:txBody>
      </p:sp>
      <p:sp>
        <p:nvSpPr>
          <p:cNvPr id="3" name="Title 2"/>
          <p:cNvSpPr>
            <a:spLocks noGrp="1"/>
          </p:cNvSpPr>
          <p:nvPr>
            <p:ph type="title"/>
          </p:nvPr>
        </p:nvSpPr>
        <p:spPr/>
        <p:txBody>
          <a:bodyPr/>
          <a:lstStyle/>
          <a:p>
            <a:r>
              <a:rPr lang="en-US" dirty="0" smtClean="0"/>
              <a:t>What next?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Analyze types of damages</a:t>
            </a:r>
          </a:p>
          <a:p>
            <a:pPr lvl="2"/>
            <a:r>
              <a:rPr lang="en-US" sz="3200" dirty="0" smtClean="0"/>
              <a:t>First Party Exposures</a:t>
            </a:r>
          </a:p>
          <a:p>
            <a:pPr lvl="2"/>
            <a:r>
              <a:rPr lang="en-US" sz="3200" dirty="0" smtClean="0"/>
              <a:t>Third Party Exposures</a:t>
            </a:r>
          </a:p>
          <a:p>
            <a:r>
              <a:rPr lang="en-US" sz="3600" dirty="0" smtClean="0"/>
              <a:t>Analyze types of risks and hazards</a:t>
            </a:r>
          </a:p>
          <a:p>
            <a:pPr lvl="2"/>
            <a:r>
              <a:rPr lang="en-US" sz="3200" dirty="0" smtClean="0"/>
              <a:t>Qualitative</a:t>
            </a:r>
          </a:p>
          <a:p>
            <a:pPr lvl="2"/>
            <a:r>
              <a:rPr lang="en-US" sz="3200" dirty="0" smtClean="0"/>
              <a:t>Quantitative</a:t>
            </a:r>
          </a:p>
          <a:p>
            <a:pPr lvl="2"/>
            <a:endParaRPr lang="en-US" sz="3200" dirty="0" smtClean="0"/>
          </a:p>
        </p:txBody>
      </p:sp>
      <p:sp>
        <p:nvSpPr>
          <p:cNvPr id="3" name="Title 2"/>
          <p:cNvSpPr>
            <a:spLocks noGrp="1"/>
          </p:cNvSpPr>
          <p:nvPr>
            <p:ph type="title"/>
          </p:nvPr>
        </p:nvSpPr>
        <p:spPr/>
        <p:txBody>
          <a:bodyPr/>
          <a:lstStyle/>
          <a:p>
            <a:r>
              <a:rPr lang="en-US" dirty="0" smtClean="0"/>
              <a:t>And then?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Examine ways to control the risks</a:t>
            </a:r>
          </a:p>
          <a:p>
            <a:pPr lvl="2"/>
            <a:r>
              <a:rPr lang="en-US" sz="3200" dirty="0" smtClean="0"/>
              <a:t>Avoidance</a:t>
            </a:r>
          </a:p>
          <a:p>
            <a:pPr lvl="2"/>
            <a:r>
              <a:rPr lang="en-US" sz="3200" dirty="0" smtClean="0"/>
              <a:t>Transference</a:t>
            </a:r>
          </a:p>
          <a:p>
            <a:pPr lvl="2"/>
            <a:r>
              <a:rPr lang="en-US" sz="3200" dirty="0" smtClean="0"/>
              <a:t>Retention</a:t>
            </a:r>
          </a:p>
          <a:p>
            <a:pPr lvl="4"/>
            <a:r>
              <a:rPr lang="en-US" sz="2700" dirty="0" smtClean="0"/>
              <a:t>Prevention</a:t>
            </a:r>
          </a:p>
          <a:p>
            <a:pPr lvl="4"/>
            <a:r>
              <a:rPr lang="en-US" sz="2700" dirty="0" smtClean="0"/>
              <a:t>Reduction</a:t>
            </a:r>
          </a:p>
          <a:p>
            <a:pPr lvl="4"/>
            <a:r>
              <a:rPr lang="en-US" sz="2700" dirty="0" smtClean="0"/>
              <a:t>Mitigation</a:t>
            </a:r>
            <a:endParaRPr lang="en-US" sz="2700" dirty="0"/>
          </a:p>
        </p:txBody>
      </p:sp>
      <p:sp>
        <p:nvSpPr>
          <p:cNvPr id="3" name="Title 2"/>
          <p:cNvSpPr>
            <a:spLocks noGrp="1"/>
          </p:cNvSpPr>
          <p:nvPr>
            <p:ph type="title"/>
          </p:nvPr>
        </p:nvSpPr>
        <p:spPr/>
        <p:txBody>
          <a:bodyPr/>
          <a:lstStyle/>
          <a:p>
            <a:r>
              <a:rPr lang="en-US" dirty="0" smtClean="0"/>
              <a:t>So now what to do about it?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Investigate ways to pay for losses in the most effective and least costly manner</a:t>
            </a:r>
          </a:p>
          <a:p>
            <a:r>
              <a:rPr lang="en-US" dirty="0" smtClean="0"/>
              <a:t>Review loss history to determine most beneficial retentions or deductibles</a:t>
            </a:r>
          </a:p>
          <a:p>
            <a:r>
              <a:rPr lang="en-US" dirty="0" smtClean="0"/>
              <a:t>Calculate funds needed to cover the financial effect of unexpected, uninsured, or retained losses</a:t>
            </a:r>
          </a:p>
          <a:p>
            <a:r>
              <a:rPr lang="en-US" dirty="0" smtClean="0"/>
              <a:t>Look at various risk financing mechanisms</a:t>
            </a:r>
          </a:p>
          <a:p>
            <a:pPr lvl="2"/>
            <a:r>
              <a:rPr lang="en-US" sz="2400" dirty="0" smtClean="0"/>
              <a:t>Traditional insurance plans</a:t>
            </a:r>
          </a:p>
          <a:p>
            <a:pPr lvl="2"/>
            <a:r>
              <a:rPr lang="en-US" sz="2400" dirty="0" smtClean="0"/>
              <a:t>Self insurance</a:t>
            </a:r>
          </a:p>
          <a:p>
            <a:pPr lvl="2"/>
            <a:r>
              <a:rPr lang="en-US" sz="2400" dirty="0" smtClean="0"/>
              <a:t>Deductibles and Retentions</a:t>
            </a:r>
            <a:endParaRPr lang="en-US" sz="2400" dirty="0"/>
          </a:p>
        </p:txBody>
      </p:sp>
      <p:sp>
        <p:nvSpPr>
          <p:cNvPr id="3" name="Title 2"/>
          <p:cNvSpPr>
            <a:spLocks noGrp="1"/>
          </p:cNvSpPr>
          <p:nvPr>
            <p:ph type="title"/>
          </p:nvPr>
        </p:nvSpPr>
        <p:spPr/>
        <p:txBody>
          <a:bodyPr/>
          <a:lstStyle/>
          <a:p>
            <a:r>
              <a:rPr lang="en-US" dirty="0" smtClean="0"/>
              <a:t>How much is it going to cost?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Administer the plan</a:t>
            </a:r>
          </a:p>
          <a:p>
            <a:pPr lvl="1"/>
            <a:r>
              <a:rPr lang="en-US" dirty="0" smtClean="0"/>
              <a:t>Purchase insurance</a:t>
            </a:r>
          </a:p>
          <a:p>
            <a:pPr lvl="1"/>
            <a:r>
              <a:rPr lang="en-US" dirty="0" smtClean="0"/>
              <a:t>Understand the coverage conditions, definitions, exclusions</a:t>
            </a:r>
          </a:p>
          <a:p>
            <a:pPr lvl="1"/>
            <a:r>
              <a:rPr lang="en-US" dirty="0" smtClean="0"/>
              <a:t>Track the losses, whether they are covered by insurance or not</a:t>
            </a:r>
          </a:p>
          <a:p>
            <a:pPr lvl="1"/>
            <a:r>
              <a:rPr lang="en-US" dirty="0" smtClean="0"/>
              <a:t>Review and record all deductibles as they occur</a:t>
            </a:r>
          </a:p>
          <a:p>
            <a:pPr lvl="1"/>
            <a:r>
              <a:rPr lang="en-US" dirty="0" smtClean="0"/>
              <a:t>Monitor the associated risk management costs</a:t>
            </a:r>
          </a:p>
          <a:p>
            <a:pPr lvl="1"/>
            <a:r>
              <a:rPr lang="en-US" dirty="0" smtClean="0"/>
              <a:t>Investigate losses and develop loss control plans</a:t>
            </a:r>
          </a:p>
          <a:p>
            <a:pPr lvl="1"/>
            <a:r>
              <a:rPr lang="en-US" dirty="0" smtClean="0"/>
              <a:t>Communicate, communicate, communicate</a:t>
            </a:r>
            <a:endParaRPr lang="en-US" dirty="0"/>
          </a:p>
        </p:txBody>
      </p:sp>
      <p:sp>
        <p:nvSpPr>
          <p:cNvPr id="3" name="Title 2"/>
          <p:cNvSpPr>
            <a:spLocks noGrp="1"/>
          </p:cNvSpPr>
          <p:nvPr>
            <p:ph type="title"/>
          </p:nvPr>
        </p:nvSpPr>
        <p:spPr/>
        <p:txBody>
          <a:bodyPr/>
          <a:lstStyle/>
          <a:p>
            <a:r>
              <a:rPr lang="en-US" dirty="0" smtClean="0"/>
              <a:t>So much information, now what?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r>
              <a:rPr lang="en-US" sz="3600" dirty="0" smtClean="0"/>
              <a:t>Risk Identification</a:t>
            </a:r>
          </a:p>
          <a:p>
            <a:pPr lvl="2"/>
            <a:r>
              <a:rPr lang="en-US" sz="3600" dirty="0" smtClean="0"/>
              <a:t>Risk Analysis</a:t>
            </a:r>
          </a:p>
          <a:p>
            <a:pPr lvl="2"/>
            <a:r>
              <a:rPr lang="en-US" sz="3600" dirty="0" smtClean="0"/>
              <a:t>Risk Control</a:t>
            </a:r>
          </a:p>
          <a:p>
            <a:pPr lvl="2"/>
            <a:r>
              <a:rPr lang="en-US" sz="3600" dirty="0" smtClean="0"/>
              <a:t>Risk Financing</a:t>
            </a:r>
          </a:p>
          <a:p>
            <a:pPr lvl="2"/>
            <a:r>
              <a:rPr lang="en-US" sz="3600" dirty="0" smtClean="0"/>
              <a:t>Risk Administration</a:t>
            </a:r>
          </a:p>
          <a:p>
            <a:endParaRPr lang="en-US" dirty="0" smtClean="0"/>
          </a:p>
          <a:p>
            <a:endParaRPr lang="en-US" dirty="0" smtClean="0"/>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Steps of Risk Management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 THEORY……We have come full circle and achieved our goal</a:t>
            </a:r>
          </a:p>
          <a:p>
            <a:pPr lvl="1"/>
            <a:r>
              <a:rPr lang="en-US" dirty="0" smtClean="0"/>
              <a:t>We have reasonably navigated the complex world of insurance and risk management </a:t>
            </a:r>
          </a:p>
          <a:p>
            <a:pPr lvl="1"/>
            <a:r>
              <a:rPr lang="en-US" dirty="0" smtClean="0"/>
              <a:t>We have fulfilled the requirements of Internal Controls in the Assessment of Risk related to insurance and risk management</a:t>
            </a:r>
          </a:p>
          <a:p>
            <a:pPr lvl="1"/>
            <a:r>
              <a:rPr lang="en-US" dirty="0" smtClean="0"/>
              <a:t>We are controlling and managing the Total Cost of Risk</a:t>
            </a:r>
          </a:p>
          <a:p>
            <a:r>
              <a:rPr lang="en-US" dirty="0" smtClean="0"/>
              <a:t>Now we have to put it IN PRACTICE</a:t>
            </a:r>
          </a:p>
        </p:txBody>
      </p:sp>
      <p:sp>
        <p:nvSpPr>
          <p:cNvPr id="3" name="Title 2"/>
          <p:cNvSpPr>
            <a:spLocks noGrp="1"/>
          </p:cNvSpPr>
          <p:nvPr>
            <p:ph type="title"/>
          </p:nvPr>
        </p:nvSpPr>
        <p:spPr/>
        <p:txBody>
          <a:bodyPr>
            <a:normAutofit/>
          </a:bodyPr>
          <a:lstStyle/>
          <a:p>
            <a:r>
              <a:rPr lang="en-US" dirty="0" smtClean="0"/>
              <a:t>Where  does that put us?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to reasonably navigate the complex world of insurance and risk management </a:t>
            </a:r>
          </a:p>
          <a:p>
            <a:r>
              <a:rPr lang="en-US" dirty="0" smtClean="0"/>
              <a:t>How to fulfill the requirements of Internal Controls in the Assessment of Risk related to insurance and risk management</a:t>
            </a:r>
          </a:p>
          <a:p>
            <a:r>
              <a:rPr lang="en-US" dirty="0" smtClean="0"/>
              <a:t>How to control and manage the Total Cost of Risk</a:t>
            </a:r>
          </a:p>
          <a:p>
            <a:r>
              <a:rPr lang="en-US" dirty="0" smtClean="0"/>
              <a:t>How to understand and gain knowledge regarding insurance coverage, premium determination, and risk management practices to safeguard assets and avoid waste of public funds</a:t>
            </a:r>
            <a:endParaRPr lang="en-US" dirty="0"/>
          </a:p>
        </p:txBody>
      </p:sp>
      <p:sp>
        <p:nvSpPr>
          <p:cNvPr id="3" name="Title 2"/>
          <p:cNvSpPr>
            <a:spLocks noGrp="1"/>
          </p:cNvSpPr>
          <p:nvPr>
            <p:ph type="title"/>
          </p:nvPr>
        </p:nvSpPr>
        <p:spPr/>
        <p:txBody>
          <a:bodyPr/>
          <a:lstStyle/>
          <a:p>
            <a:r>
              <a:rPr lang="en-US" dirty="0" smtClean="0"/>
              <a:t>In Other Words……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How to understand and gain knowledge regarding insurance coverage, premium determination, and risk management practices to safeguard assets and avoid waste of public funds</a:t>
            </a:r>
          </a:p>
          <a:p>
            <a:endParaRPr lang="en-US" sz="3600" dirty="0" smtClean="0"/>
          </a:p>
          <a:p>
            <a:pPr>
              <a:buNone/>
            </a:pPr>
            <a:endParaRPr lang="en-US" dirty="0"/>
          </a:p>
        </p:txBody>
      </p:sp>
      <p:sp>
        <p:nvSpPr>
          <p:cNvPr id="3" name="Title 2"/>
          <p:cNvSpPr>
            <a:spLocks noGrp="1"/>
          </p:cNvSpPr>
          <p:nvPr>
            <p:ph type="title"/>
          </p:nvPr>
        </p:nvSpPr>
        <p:spPr/>
        <p:txBody>
          <a:bodyPr/>
          <a:lstStyle/>
          <a:p>
            <a:r>
              <a:rPr lang="en-US" dirty="0" smtClean="0"/>
              <a:t>But we have one more step…</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Here are </a:t>
            </a:r>
            <a:r>
              <a:rPr lang="en-US" b="1" u="sng" dirty="0" smtClean="0"/>
              <a:t>some</a:t>
            </a:r>
            <a:r>
              <a:rPr lang="en-US" dirty="0" smtClean="0"/>
              <a:t> issues that can arise regarding insurance coverage and what they can mean to you</a:t>
            </a:r>
          </a:p>
          <a:p>
            <a:pPr lvl="1"/>
            <a:r>
              <a:rPr lang="en-US" dirty="0" smtClean="0"/>
              <a:t>Blanket Property Coverage but some locations that have contents do not show contents limits on the statement of values schedule</a:t>
            </a:r>
          </a:p>
          <a:p>
            <a:pPr lvl="1"/>
            <a:r>
              <a:rPr lang="en-US" dirty="0" smtClean="0"/>
              <a:t>Some locations are shown as Replacement Cost and some are shown as Actual Cash Value</a:t>
            </a:r>
          </a:p>
          <a:p>
            <a:pPr lvl="1"/>
            <a:r>
              <a:rPr lang="en-US" dirty="0" smtClean="0"/>
              <a:t>Total loss of a building but some parts are still standing and there is no demolition coverage limit</a:t>
            </a:r>
          </a:p>
          <a:p>
            <a:pPr lvl="1"/>
            <a:r>
              <a:rPr lang="en-US" dirty="0" smtClean="0"/>
              <a:t>Total loss of a building with Replacement Cost coverage but will not be rebuilt in the next two years</a:t>
            </a:r>
          </a:p>
          <a:p>
            <a:endParaRPr lang="en-US" dirty="0"/>
          </a:p>
        </p:txBody>
      </p:sp>
      <p:sp>
        <p:nvSpPr>
          <p:cNvPr id="3" name="Title 2"/>
          <p:cNvSpPr>
            <a:spLocks noGrp="1"/>
          </p:cNvSpPr>
          <p:nvPr>
            <p:ph type="title"/>
          </p:nvPr>
        </p:nvSpPr>
        <p:spPr/>
        <p:txBody>
          <a:bodyPr/>
          <a:lstStyle/>
          <a:p>
            <a:r>
              <a:rPr lang="en-US" dirty="0" smtClean="0"/>
              <a:t>Insurance Coverage Knowledge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Here are some questions that need to be answered</a:t>
            </a:r>
          </a:p>
          <a:p>
            <a:pPr lvl="1"/>
            <a:r>
              <a:rPr lang="en-US" dirty="0" smtClean="0"/>
              <a:t>What is the difference between General Liability and Errors or Omissions Liability coverage?</a:t>
            </a:r>
          </a:p>
          <a:p>
            <a:pPr lvl="1"/>
            <a:r>
              <a:rPr lang="en-US" dirty="0" smtClean="0"/>
              <a:t>Are defense costs included in the liability limits or are </a:t>
            </a:r>
            <a:r>
              <a:rPr lang="en-US" dirty="0" smtClean="0"/>
              <a:t>they </a:t>
            </a:r>
            <a:r>
              <a:rPr lang="en-US" dirty="0" smtClean="0"/>
              <a:t>outside the limits and unlimited?</a:t>
            </a:r>
          </a:p>
          <a:p>
            <a:pPr lvl="1"/>
            <a:r>
              <a:rPr lang="en-US" dirty="0" smtClean="0"/>
              <a:t>What is the difference between Network and Information Security Liability coverage and Security Breach Notification and Remediation Expenses?  Isn’t Cyber Liability coverage enough?</a:t>
            </a:r>
          </a:p>
          <a:p>
            <a:pPr lvl="1"/>
            <a:r>
              <a:rPr lang="en-US" dirty="0" smtClean="0"/>
              <a:t>Is Computer Fraud coverage the same thing as Funds Transfer Fraud?</a:t>
            </a:r>
          </a:p>
          <a:p>
            <a:pPr lvl="1"/>
            <a:r>
              <a:rPr lang="en-US" dirty="0" smtClean="0"/>
              <a:t>What is the difference between Fiduciary Liability coverage and Employee Benefits Liability coverage?</a:t>
            </a:r>
          </a:p>
        </p:txBody>
      </p:sp>
      <p:sp>
        <p:nvSpPr>
          <p:cNvPr id="3" name="Title 2"/>
          <p:cNvSpPr>
            <a:spLocks noGrp="1"/>
          </p:cNvSpPr>
          <p:nvPr>
            <p:ph type="title"/>
          </p:nvPr>
        </p:nvSpPr>
        <p:spPr/>
        <p:txBody>
          <a:bodyPr/>
          <a:lstStyle/>
          <a:p>
            <a:r>
              <a:rPr lang="en-US" dirty="0" smtClean="0"/>
              <a:t>Insurance Coverage Knowledge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And more questions…..</a:t>
            </a:r>
          </a:p>
          <a:p>
            <a:pPr lvl="1"/>
            <a:r>
              <a:rPr lang="en-US" dirty="0" smtClean="0"/>
              <a:t>Is Employee Dishonesty coverage the same thing as Surety Bonds?</a:t>
            </a:r>
          </a:p>
          <a:p>
            <a:pPr lvl="1"/>
            <a:r>
              <a:rPr lang="en-US" dirty="0" smtClean="0"/>
              <a:t>Does a public entity need Uninsured Motorists coverage and if so, what limits?</a:t>
            </a:r>
          </a:p>
          <a:p>
            <a:pPr lvl="1"/>
            <a:r>
              <a:rPr lang="en-US" dirty="0" smtClean="0"/>
              <a:t>What is the difference between Named Insured and Additional Named Insured?</a:t>
            </a:r>
          </a:p>
          <a:p>
            <a:pPr lvl="1"/>
            <a:r>
              <a:rPr lang="en-US" dirty="0" smtClean="0"/>
              <a:t>What is the difference between Physical Damage, Property Damage, and Damage to Property?</a:t>
            </a:r>
          </a:p>
          <a:p>
            <a:pPr lvl="1"/>
            <a:r>
              <a:rPr lang="en-US" dirty="0" smtClean="0"/>
              <a:t>What property goes on the Building and Contents schedule, the Equipment schedule, and the EDP schedule?</a:t>
            </a:r>
          </a:p>
          <a:p>
            <a:pPr lvl="1"/>
            <a:endParaRPr lang="en-US" dirty="0"/>
          </a:p>
        </p:txBody>
      </p:sp>
      <p:sp>
        <p:nvSpPr>
          <p:cNvPr id="3" name="Title 2"/>
          <p:cNvSpPr>
            <a:spLocks noGrp="1"/>
          </p:cNvSpPr>
          <p:nvPr>
            <p:ph type="title"/>
          </p:nvPr>
        </p:nvSpPr>
        <p:spPr/>
        <p:txBody>
          <a:bodyPr/>
          <a:lstStyle/>
          <a:p>
            <a:r>
              <a:rPr lang="en-US" dirty="0" smtClean="0"/>
              <a:t>Insurance Coverage Knowledge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Here are some claim situations that have recently occurred that bring some interesting issues to light</a:t>
            </a:r>
          </a:p>
          <a:p>
            <a:pPr lvl="1"/>
            <a:r>
              <a:rPr lang="en-US" dirty="0" smtClean="0"/>
              <a:t>A county election administrator’s employment was terminated and filed a lawsuit against the county election commission.  The county’s insurance carrier denied coverage.  Why?</a:t>
            </a:r>
          </a:p>
          <a:p>
            <a:pPr lvl="1"/>
            <a:r>
              <a:rPr lang="en-US" dirty="0" smtClean="0"/>
              <a:t>It was discovered that a city recorder had stolen money from the city.  The city had Employee Dishonesty coverage and the city recorder had a Surety Bond.  The insurance carrier for the city denied coverage and the surety company denied coverage.  Why?</a:t>
            </a:r>
            <a:endParaRPr lang="en-US" dirty="0"/>
          </a:p>
        </p:txBody>
      </p:sp>
      <p:sp>
        <p:nvSpPr>
          <p:cNvPr id="3" name="Title 2"/>
          <p:cNvSpPr>
            <a:spLocks noGrp="1"/>
          </p:cNvSpPr>
          <p:nvPr>
            <p:ph type="title"/>
          </p:nvPr>
        </p:nvSpPr>
        <p:spPr/>
        <p:txBody>
          <a:bodyPr/>
          <a:lstStyle/>
          <a:p>
            <a:r>
              <a:rPr lang="en-US" dirty="0" smtClean="0"/>
              <a:t>Insurance Coverage Knowledge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Here are some situations that were fortunately discovered before a claim ever occurred</a:t>
            </a:r>
          </a:p>
          <a:p>
            <a:pPr lvl="1"/>
            <a:r>
              <a:rPr lang="en-US" dirty="0" smtClean="0"/>
              <a:t>A county government purchased coverage including Errors or Omissions Liability coverage from one insurance carrier.  The highway/road commission purchased coverage from another insurance carrier.  It turns out that the highway/road commission policy did not have Errors or Omissions Liability coverage.  Why and how was it resolved?</a:t>
            </a:r>
          </a:p>
          <a:p>
            <a:pPr lvl="1"/>
            <a:r>
              <a:rPr lang="en-US" dirty="0" smtClean="0"/>
              <a:t>A city mayor appointed one of the city commissioners to the City/County Industrial Development Board.  The city purchased Errors or Omissions Liability coverage.  It turns out that not only did the city commissioner not have Errors or Omissions Liability coverage for the actions and decisions that he made as part of the City/County Industrial Development Board, but the entire City/County Industrial Development Board did not have any Errors or Omissions Liability coverage.  Why and how was it resolved?</a:t>
            </a:r>
            <a:endParaRPr lang="en-US" dirty="0"/>
          </a:p>
        </p:txBody>
      </p:sp>
      <p:sp>
        <p:nvSpPr>
          <p:cNvPr id="3" name="Title 2"/>
          <p:cNvSpPr>
            <a:spLocks noGrp="1"/>
          </p:cNvSpPr>
          <p:nvPr>
            <p:ph type="title"/>
          </p:nvPr>
        </p:nvSpPr>
        <p:spPr/>
        <p:txBody>
          <a:bodyPr/>
          <a:lstStyle/>
          <a:p>
            <a:r>
              <a:rPr lang="en-US" dirty="0" smtClean="0"/>
              <a:t>Insurance Coverage Knowledge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If you are not doing these things, then you are probably paying too much for insurance</a:t>
            </a:r>
          </a:p>
          <a:p>
            <a:pPr lvl="1"/>
            <a:r>
              <a:rPr lang="en-US" dirty="0" smtClean="0"/>
              <a:t>Assign Workers Compensation classification of payroll to the correct codes</a:t>
            </a:r>
          </a:p>
          <a:p>
            <a:pPr lvl="1"/>
            <a:r>
              <a:rPr lang="en-US" dirty="0" smtClean="0"/>
              <a:t>Review Loss Runs to be sure that losses have been coded correctly</a:t>
            </a:r>
          </a:p>
          <a:p>
            <a:pPr lvl="1"/>
            <a:r>
              <a:rPr lang="en-US" dirty="0" smtClean="0"/>
              <a:t>Review all asset lists for all related entities to be sure that there is not duplicate reporting and coverage and therefore duplicate premium charges for assets</a:t>
            </a:r>
          </a:p>
          <a:p>
            <a:pPr lvl="1"/>
            <a:r>
              <a:rPr lang="en-US" dirty="0" smtClean="0"/>
              <a:t>Comply and get the Drug Free Workplace Credit on the Workers Compensation</a:t>
            </a:r>
          </a:p>
          <a:p>
            <a:pPr lvl="1"/>
            <a:r>
              <a:rPr lang="en-US" dirty="0" smtClean="0"/>
              <a:t>Look at deductibles on Auto Physical Damage to evaluate Catastrophic  coverage on lower valued vehicles as opposed to full coverage on a per  vehicle basis</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Premium Determination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These three practices can save a lot of premium dollars</a:t>
            </a:r>
          </a:p>
          <a:p>
            <a:pPr lvl="1"/>
            <a:r>
              <a:rPr lang="en-US" dirty="0" smtClean="0"/>
              <a:t>Be sure that employees added or changed job duties during the policy period have been assigned the correct Workers Compensation classification codes</a:t>
            </a:r>
          </a:p>
          <a:p>
            <a:pPr lvl="1"/>
            <a:r>
              <a:rPr lang="en-US" dirty="0" smtClean="0"/>
              <a:t>Be sure that you are accounting for all of the allowable deductions of payroll to which you are entitled at the Workers Compensation audit.  It is more than just the premium portion of overtime.</a:t>
            </a:r>
          </a:p>
          <a:p>
            <a:pPr lvl="1"/>
            <a:r>
              <a:rPr lang="en-US" dirty="0" smtClean="0"/>
              <a:t>Be sure that you are reporting the values of assets according to the insurance carrier’s requirements.  Is it Original Cost New, Actual Cash Value, Market Value?  Especially if it is Actual Cash Value, be sure to depreciate the assets’ values each year.</a:t>
            </a:r>
          </a:p>
          <a:p>
            <a:endParaRPr lang="en-US" dirty="0"/>
          </a:p>
        </p:txBody>
      </p:sp>
      <p:sp>
        <p:nvSpPr>
          <p:cNvPr id="3" name="Title 2"/>
          <p:cNvSpPr>
            <a:spLocks noGrp="1"/>
          </p:cNvSpPr>
          <p:nvPr>
            <p:ph type="title"/>
          </p:nvPr>
        </p:nvSpPr>
        <p:spPr/>
        <p:txBody>
          <a:bodyPr/>
          <a:lstStyle/>
          <a:p>
            <a:r>
              <a:rPr lang="en-US" dirty="0" smtClean="0"/>
              <a:t>Premium Determination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Critical risk management practices that can make a big  difference in your public entity </a:t>
            </a:r>
          </a:p>
          <a:p>
            <a:pPr lvl="1"/>
            <a:r>
              <a:rPr lang="en-US" dirty="0" smtClean="0"/>
              <a:t>Make sure that you have a complete summary every year of all coverages, effective and expiration dates, limits, and deductibles that identify the insurance carriers</a:t>
            </a:r>
          </a:p>
          <a:p>
            <a:pPr lvl="1"/>
            <a:r>
              <a:rPr lang="en-US" dirty="0" smtClean="0"/>
              <a:t>Make sure that you have mapped out all related entities and know where coverage may be found</a:t>
            </a:r>
          </a:p>
          <a:p>
            <a:pPr lvl="1"/>
            <a:r>
              <a:rPr lang="en-US" dirty="0" smtClean="0"/>
              <a:t>Make sure that you know all of your Named Insureds and Additional Named Insureds</a:t>
            </a:r>
          </a:p>
          <a:p>
            <a:pPr lvl="1"/>
            <a:r>
              <a:rPr lang="en-US" dirty="0" smtClean="0"/>
              <a:t>Make sure that you have provided your auditor with accurate information for the Risk Management section of  your audited financial statements.</a:t>
            </a:r>
            <a:endParaRPr lang="en-US" dirty="0"/>
          </a:p>
        </p:txBody>
      </p:sp>
      <p:sp>
        <p:nvSpPr>
          <p:cNvPr id="3" name="Title 2"/>
          <p:cNvSpPr>
            <a:spLocks noGrp="1"/>
          </p:cNvSpPr>
          <p:nvPr>
            <p:ph type="title"/>
          </p:nvPr>
        </p:nvSpPr>
        <p:spPr/>
        <p:txBody>
          <a:bodyPr/>
          <a:lstStyle/>
          <a:p>
            <a:r>
              <a:rPr lang="en-US" dirty="0" smtClean="0"/>
              <a:t>Risk Management Practices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More critical things to do</a:t>
            </a:r>
          </a:p>
          <a:p>
            <a:pPr lvl="1"/>
            <a:r>
              <a:rPr lang="en-US" dirty="0" smtClean="0"/>
              <a:t>Make sure that all assets are assigned coverage somewhere but only once or recognize that you are self insuring those assets</a:t>
            </a:r>
          </a:p>
          <a:p>
            <a:pPr lvl="1"/>
            <a:r>
              <a:rPr lang="en-US" dirty="0" smtClean="0"/>
              <a:t>Make sure that you have accurate appraisals on your buildings and that an appropriate Inflation Guard Factor that reflects your position is applied each year and that contents are generally 10% to 15% of building values at each location</a:t>
            </a:r>
          </a:p>
          <a:p>
            <a:pPr lvl="1"/>
            <a:r>
              <a:rPr lang="en-US" dirty="0" smtClean="0"/>
              <a:t>Be sure that in the event of subrogation that your insurance carrier is returning your deductible or retention FIRST in order to comply with the Made Whole Doctrine in the State of Tennessee</a:t>
            </a:r>
          </a:p>
          <a:p>
            <a:pPr lvl="1"/>
            <a:endParaRPr lang="en-US" dirty="0"/>
          </a:p>
        </p:txBody>
      </p:sp>
      <p:sp>
        <p:nvSpPr>
          <p:cNvPr id="3" name="Title 2"/>
          <p:cNvSpPr>
            <a:spLocks noGrp="1"/>
          </p:cNvSpPr>
          <p:nvPr>
            <p:ph type="title"/>
          </p:nvPr>
        </p:nvSpPr>
        <p:spPr/>
        <p:txBody>
          <a:bodyPr/>
          <a:lstStyle/>
          <a:p>
            <a:r>
              <a:rPr lang="en-US" dirty="0" smtClean="0"/>
              <a:t>Risk Management Practices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Traditional Risk Management</a:t>
            </a:r>
          </a:p>
          <a:p>
            <a:pPr lvl="2"/>
            <a:r>
              <a:rPr lang="en-US" dirty="0" smtClean="0"/>
              <a:t>The process is managing the uncertainty of exposures that affect an entity’s assets and financial statements and position</a:t>
            </a:r>
          </a:p>
          <a:p>
            <a:pPr lvl="2"/>
            <a:r>
              <a:rPr lang="en-US" dirty="0" smtClean="0"/>
              <a:t>The focus is on operational risks such as people, systems, and processes as well as on assets and hazards</a:t>
            </a:r>
          </a:p>
          <a:p>
            <a:pPr lvl="2"/>
            <a:r>
              <a:rPr lang="en-US" dirty="0" smtClean="0"/>
              <a:t>The structure is viewed as silos of responsibility</a:t>
            </a:r>
          </a:p>
          <a:p>
            <a:pPr lvl="2"/>
            <a:r>
              <a:rPr lang="en-US" dirty="0" smtClean="0"/>
              <a:t>The scope is much more than the funding or financing of losses through the transfer of risk and the purchase of insurance products</a:t>
            </a:r>
          </a:p>
          <a:p>
            <a:pPr lvl="2"/>
            <a:r>
              <a:rPr lang="en-US" dirty="0" smtClean="0"/>
              <a:t>The emphasis is extended to include risk control and deliberate methods of addressing and containing risk</a:t>
            </a:r>
          </a:p>
          <a:p>
            <a:pPr lvl="2"/>
            <a:endParaRPr lang="en-US" dirty="0"/>
          </a:p>
        </p:txBody>
      </p:sp>
      <p:sp>
        <p:nvSpPr>
          <p:cNvPr id="3" name="Title 2"/>
          <p:cNvSpPr>
            <a:spLocks noGrp="1"/>
          </p:cNvSpPr>
          <p:nvPr>
            <p:ph type="title"/>
          </p:nvPr>
        </p:nvSpPr>
        <p:spPr/>
        <p:txBody>
          <a:bodyPr/>
          <a:lstStyle/>
          <a:p>
            <a:r>
              <a:rPr lang="en-US" dirty="0" smtClean="0"/>
              <a:t>It started with TRM….</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And even more critical things to do</a:t>
            </a:r>
          </a:p>
          <a:p>
            <a:pPr lvl="1"/>
            <a:r>
              <a:rPr lang="en-US" dirty="0" smtClean="0"/>
              <a:t>Make sure that you know the financial condition of your insurer either  through the AM Best rating and report for commercial insurance carriers or through the review of the financial statements of non-profit pools that are shown on the Comptroller’s website</a:t>
            </a:r>
          </a:p>
          <a:p>
            <a:pPr lvl="1"/>
            <a:r>
              <a:rPr lang="en-US" dirty="0" smtClean="0"/>
              <a:t>Make sure that you understand the procedures if you are not in agreement with a claim decision by your insurance carrier and want to file a dispute</a:t>
            </a:r>
          </a:p>
          <a:p>
            <a:pPr lvl="1"/>
            <a:r>
              <a:rPr lang="en-US" dirty="0" smtClean="0"/>
              <a:t>Make sure that you know the average percentage of savings on Workers Compensation medical bills that your insurance carrier is obtaining through bill review and repricing, especially if you have a Workers Compensation deductible or retention</a:t>
            </a:r>
          </a:p>
          <a:p>
            <a:endParaRPr lang="en-US" dirty="0"/>
          </a:p>
        </p:txBody>
      </p:sp>
      <p:sp>
        <p:nvSpPr>
          <p:cNvPr id="3" name="Title 2"/>
          <p:cNvSpPr>
            <a:spLocks noGrp="1"/>
          </p:cNvSpPr>
          <p:nvPr>
            <p:ph type="title"/>
          </p:nvPr>
        </p:nvSpPr>
        <p:spPr/>
        <p:txBody>
          <a:bodyPr/>
          <a:lstStyle/>
          <a:p>
            <a:r>
              <a:rPr lang="en-US" dirty="0" smtClean="0"/>
              <a:t>Risk Management Practices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An as if all of that was not enough</a:t>
            </a:r>
          </a:p>
          <a:p>
            <a:pPr lvl="1"/>
            <a:r>
              <a:rPr lang="en-US" dirty="0" smtClean="0"/>
              <a:t>Make sure that you communicate Attorney General Opinion 93-01 to all management staff</a:t>
            </a:r>
          </a:p>
          <a:p>
            <a:pPr lvl="1"/>
            <a:r>
              <a:rPr lang="en-US" dirty="0" smtClean="0"/>
              <a:t>Make sure to evaluate all Special Events in order to have the correct coverage and certificates of insurance in place BEFORE the event</a:t>
            </a:r>
          </a:p>
          <a:p>
            <a:pPr lvl="1"/>
            <a:r>
              <a:rPr lang="en-US" dirty="0" smtClean="0"/>
              <a:t>Make sure that you know the correct language to use for insurance requirements in contracts as well as obtain Additional Insured Certificates of Insurance and be able to track them</a:t>
            </a:r>
          </a:p>
          <a:p>
            <a:pPr lvl="1"/>
            <a:r>
              <a:rPr lang="en-US" dirty="0" smtClean="0"/>
              <a:t>Make sure to know what bonds to require from independent contractors and if you need a Builders Risk or an Installation Floater </a:t>
            </a:r>
          </a:p>
        </p:txBody>
      </p:sp>
      <p:sp>
        <p:nvSpPr>
          <p:cNvPr id="3" name="Title 2"/>
          <p:cNvSpPr>
            <a:spLocks noGrp="1"/>
          </p:cNvSpPr>
          <p:nvPr>
            <p:ph type="title"/>
          </p:nvPr>
        </p:nvSpPr>
        <p:spPr/>
        <p:txBody>
          <a:bodyPr>
            <a:normAutofit/>
          </a:bodyPr>
          <a:lstStyle/>
          <a:p>
            <a:r>
              <a:rPr lang="en-US" dirty="0" smtClean="0"/>
              <a:t>Risk Management Practices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274320" lvl="1">
              <a:spcBef>
                <a:spcPts val="600"/>
              </a:spcBef>
              <a:buClr>
                <a:schemeClr val="accent2"/>
              </a:buClr>
            </a:pPr>
            <a:r>
              <a:rPr lang="en-US" dirty="0" smtClean="0"/>
              <a:t>Are you ready for more important things to do?</a:t>
            </a:r>
          </a:p>
          <a:p>
            <a:pPr marL="640080" lvl="2">
              <a:spcBef>
                <a:spcPts val="600"/>
              </a:spcBef>
              <a:buClr>
                <a:schemeClr val="accent2"/>
              </a:buClr>
            </a:pPr>
            <a:r>
              <a:rPr lang="en-US" dirty="0" smtClean="0"/>
              <a:t>Make sure to put your insurance coverage and risk management program out to bid every three to five years to meet evolving needs and insurance products as well as to obtain competitive pricing</a:t>
            </a:r>
          </a:p>
          <a:p>
            <a:pPr marL="640080" lvl="2">
              <a:spcBef>
                <a:spcPts val="600"/>
              </a:spcBef>
              <a:buClr>
                <a:schemeClr val="accent2"/>
              </a:buClr>
            </a:pPr>
            <a:r>
              <a:rPr lang="en-US" dirty="0" smtClean="0"/>
              <a:t>Make sure that you track your premiums by line of coverage for many years in order to see the trends in the changes in your premiums and that you know why the premiums have increased or decreased</a:t>
            </a:r>
          </a:p>
          <a:p>
            <a:pPr marL="640080" lvl="2">
              <a:spcBef>
                <a:spcPts val="600"/>
              </a:spcBef>
              <a:buClr>
                <a:schemeClr val="accent2"/>
              </a:buClr>
            </a:pPr>
            <a:r>
              <a:rPr lang="en-US" dirty="0" smtClean="0"/>
              <a:t>Make sure that you understand the power of the Workers Compensation Reform Act of 2013 and that you are putting all of the pieces in place in order to reduce your Workers Compensation claims that in turn reduce your Workers Compensation premiums while ensuring that your injured employees receive the best care and outcomes possible</a:t>
            </a:r>
          </a:p>
          <a:p>
            <a:pPr marL="640080" lvl="2">
              <a:spcBef>
                <a:spcPts val="600"/>
              </a:spcBef>
              <a:buClr>
                <a:schemeClr val="accent2"/>
              </a:buClr>
            </a:pPr>
            <a:endParaRPr lang="en-US" dirty="0" smtClean="0"/>
          </a:p>
          <a:p>
            <a:endParaRPr lang="en-US" dirty="0"/>
          </a:p>
        </p:txBody>
      </p:sp>
      <p:sp>
        <p:nvSpPr>
          <p:cNvPr id="3" name="Title 2"/>
          <p:cNvSpPr>
            <a:spLocks noGrp="1"/>
          </p:cNvSpPr>
          <p:nvPr>
            <p:ph type="title"/>
          </p:nvPr>
        </p:nvSpPr>
        <p:spPr/>
        <p:txBody>
          <a:bodyPr/>
          <a:lstStyle/>
          <a:p>
            <a:r>
              <a:rPr lang="en-US" dirty="0" smtClean="0"/>
              <a:t>Risk Management Practices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Enterprise Risk Management</a:t>
            </a:r>
          </a:p>
          <a:p>
            <a:pPr lvl="2"/>
            <a:r>
              <a:rPr lang="en-US" dirty="0" smtClean="0"/>
              <a:t>There is a recognition that, for  ultimate success, the process has to include evaluation of all financial risks whether insurable or not</a:t>
            </a:r>
          </a:p>
          <a:p>
            <a:pPr lvl="2"/>
            <a:r>
              <a:rPr lang="en-US" dirty="0" smtClean="0"/>
              <a:t>There is a need for strategic planning processes and a need to address both severe and unanticipated losses that cannot be fully insured or transferred such as terrorism, natural disasters, and intentional acts</a:t>
            </a:r>
          </a:p>
          <a:p>
            <a:pPr lvl="2"/>
            <a:r>
              <a:rPr lang="en-US" dirty="0" smtClean="0"/>
              <a:t>There is also a requirement for management accountability and to recognize the evolution from silos of responsibility to a more integrated and holistic approach to </a:t>
            </a:r>
            <a:r>
              <a:rPr lang="en-US" b="1" dirty="0" smtClean="0"/>
              <a:t>all</a:t>
            </a:r>
            <a:r>
              <a:rPr lang="en-US" dirty="0" smtClean="0"/>
              <a:t> risk</a:t>
            </a:r>
            <a:endParaRPr lang="en-US" dirty="0"/>
          </a:p>
        </p:txBody>
      </p:sp>
      <p:sp>
        <p:nvSpPr>
          <p:cNvPr id="3" name="Title 2"/>
          <p:cNvSpPr>
            <a:spLocks noGrp="1"/>
          </p:cNvSpPr>
          <p:nvPr>
            <p:ph type="title"/>
          </p:nvPr>
        </p:nvSpPr>
        <p:spPr/>
        <p:txBody>
          <a:bodyPr/>
          <a:lstStyle/>
          <a:p>
            <a:r>
              <a:rPr lang="en-US" dirty="0" smtClean="0"/>
              <a:t>And eventually evolved into ERM….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ERM as a part of Internal Controls – Management of Assessment of Risk</a:t>
            </a:r>
          </a:p>
          <a:p>
            <a:pPr lvl="2"/>
            <a:r>
              <a:rPr lang="en-US" dirty="0" smtClean="0"/>
              <a:t>Integrate Risk Management with the entire Management Process as a foundation</a:t>
            </a:r>
          </a:p>
          <a:p>
            <a:pPr lvl="2"/>
            <a:r>
              <a:rPr lang="en-US" dirty="0" smtClean="0"/>
              <a:t>Acknowledging that there are not only operational risks, financial risks, strategic risks…but also knowledge risks (deficient knowledge), relationship risks (ineffective collaboration), and process engagement risks (ineffective operational procedures)</a:t>
            </a:r>
          </a:p>
          <a:p>
            <a:pPr lvl="2"/>
            <a:r>
              <a:rPr lang="en-US" dirty="0" smtClean="0"/>
              <a:t>This can result in reduced productivity, decreased cost effectiveness, reduced service and quality, damaged reputation, and compromised finances through potential fraud, waste, and abuse</a:t>
            </a:r>
            <a:endParaRPr lang="en-US" dirty="0"/>
          </a:p>
        </p:txBody>
      </p:sp>
      <p:sp>
        <p:nvSpPr>
          <p:cNvPr id="3" name="Title 2"/>
          <p:cNvSpPr>
            <a:spLocks noGrp="1"/>
          </p:cNvSpPr>
          <p:nvPr>
            <p:ph type="title"/>
          </p:nvPr>
        </p:nvSpPr>
        <p:spPr/>
        <p:txBody>
          <a:bodyPr/>
          <a:lstStyle/>
          <a:p>
            <a:r>
              <a:rPr lang="en-US" dirty="0" smtClean="0"/>
              <a:t>And that brings us to today….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4876800"/>
          </a:xfrm>
        </p:spPr>
        <p:txBody>
          <a:bodyPr>
            <a:noAutofit/>
          </a:bodyPr>
          <a:lstStyle/>
          <a:p>
            <a:r>
              <a:rPr lang="en-US" sz="7200" dirty="0" smtClean="0"/>
              <a:t>Risk comes from not knowing what you’re doing.</a:t>
            </a:r>
            <a:r>
              <a:rPr lang="en-US" sz="3200" dirty="0" smtClean="0"/>
              <a:t>                               </a:t>
            </a:r>
            <a:br>
              <a:rPr lang="en-US" sz="3200" dirty="0" smtClean="0"/>
            </a:br>
            <a:r>
              <a:rPr lang="en-US" sz="3200" dirty="0" smtClean="0"/>
              <a:t>                                                        Warren Buffet</a:t>
            </a:r>
            <a:endParaRPr lang="en-US" sz="7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534400" cy="4572000"/>
          </a:xfrm>
        </p:spPr>
        <p:txBody>
          <a:bodyPr/>
          <a:lstStyle/>
          <a:p>
            <a:r>
              <a:rPr lang="en-US" sz="3200" dirty="0" smtClean="0"/>
              <a:t>Total Cost of Risk =</a:t>
            </a:r>
          </a:p>
          <a:p>
            <a:r>
              <a:rPr lang="en-US" sz="3200" dirty="0" smtClean="0"/>
              <a:t>+  Insurance Premium Costs</a:t>
            </a:r>
          </a:p>
          <a:p>
            <a:r>
              <a:rPr lang="en-US" sz="3200" dirty="0" smtClean="0"/>
              <a:t>+  Retained Losses (Deductibles/Retentions)</a:t>
            </a:r>
          </a:p>
          <a:p>
            <a:r>
              <a:rPr lang="en-US" sz="3200" dirty="0" smtClean="0"/>
              <a:t>+  Passive Retention of Losses (Uninsured)</a:t>
            </a:r>
          </a:p>
          <a:p>
            <a:r>
              <a:rPr lang="en-US" sz="3200" dirty="0" smtClean="0"/>
              <a:t>+  Risk Management Costs</a:t>
            </a:r>
          </a:p>
          <a:p>
            <a:endParaRPr lang="en-US" dirty="0"/>
          </a:p>
        </p:txBody>
      </p:sp>
      <p:sp>
        <p:nvSpPr>
          <p:cNvPr id="3" name="Title 2"/>
          <p:cNvSpPr>
            <a:spLocks noGrp="1"/>
          </p:cNvSpPr>
          <p:nvPr>
            <p:ph type="title"/>
          </p:nvPr>
        </p:nvSpPr>
        <p:spPr/>
        <p:txBody>
          <a:bodyPr/>
          <a:lstStyle/>
          <a:p>
            <a:r>
              <a:rPr lang="en-US" dirty="0" smtClean="0"/>
              <a:t>Total Cost of Risk - TCOR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Review and categorize the entire operation by looking at all types of assets</a:t>
            </a:r>
          </a:p>
          <a:p>
            <a:pPr lvl="2"/>
            <a:r>
              <a:rPr lang="en-US" sz="3200" dirty="0" smtClean="0"/>
              <a:t>People</a:t>
            </a:r>
          </a:p>
          <a:p>
            <a:pPr lvl="2"/>
            <a:r>
              <a:rPr lang="en-US" sz="3200" dirty="0" smtClean="0"/>
              <a:t>Places</a:t>
            </a:r>
          </a:p>
          <a:p>
            <a:pPr lvl="2"/>
            <a:r>
              <a:rPr lang="en-US" sz="3200" dirty="0" smtClean="0"/>
              <a:t>Things </a:t>
            </a:r>
          </a:p>
          <a:p>
            <a:pPr lvl="2"/>
            <a:r>
              <a:rPr lang="en-US" sz="3200" dirty="0" smtClean="0"/>
              <a:t>Money</a:t>
            </a:r>
          </a:p>
          <a:p>
            <a:pPr lvl="2"/>
            <a:endParaRPr lang="en-US" sz="2400" dirty="0" smtClean="0"/>
          </a:p>
        </p:txBody>
      </p:sp>
      <p:sp>
        <p:nvSpPr>
          <p:cNvPr id="3" name="Title 2"/>
          <p:cNvSpPr>
            <a:spLocks noGrp="1"/>
          </p:cNvSpPr>
          <p:nvPr>
            <p:ph type="title"/>
          </p:nvPr>
        </p:nvSpPr>
        <p:spPr/>
        <p:txBody>
          <a:bodyPr/>
          <a:lstStyle/>
          <a:p>
            <a:r>
              <a:rPr lang="en-US" dirty="0" smtClean="0"/>
              <a:t>Where to start?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4"/>
            <a:r>
              <a:rPr lang="en-US" sz="3200" dirty="0" smtClean="0"/>
              <a:t>Employees</a:t>
            </a:r>
          </a:p>
          <a:p>
            <a:pPr lvl="4"/>
            <a:r>
              <a:rPr lang="en-US" sz="3200" dirty="0" smtClean="0"/>
              <a:t>Elected Officials</a:t>
            </a:r>
          </a:p>
          <a:p>
            <a:pPr lvl="4"/>
            <a:r>
              <a:rPr lang="en-US" sz="3200" dirty="0" smtClean="0"/>
              <a:t>Volunteers</a:t>
            </a:r>
          </a:p>
          <a:p>
            <a:pPr lvl="4"/>
            <a:r>
              <a:rPr lang="en-US" sz="3200" dirty="0" smtClean="0"/>
              <a:t>Independent Contractors</a:t>
            </a:r>
          </a:p>
          <a:p>
            <a:pPr lvl="4"/>
            <a:r>
              <a:rPr lang="en-US" sz="3200" dirty="0" smtClean="0"/>
              <a:t>Relationship to Other Entities</a:t>
            </a:r>
          </a:p>
          <a:p>
            <a:pPr>
              <a:buNone/>
            </a:pPr>
            <a:endParaRPr lang="en-US" sz="3200" dirty="0"/>
          </a:p>
        </p:txBody>
      </p:sp>
      <p:sp>
        <p:nvSpPr>
          <p:cNvPr id="3" name="Title 2"/>
          <p:cNvSpPr>
            <a:spLocks noGrp="1"/>
          </p:cNvSpPr>
          <p:nvPr>
            <p:ph type="title"/>
          </p:nvPr>
        </p:nvSpPr>
        <p:spPr/>
        <p:txBody>
          <a:bodyPr/>
          <a:lstStyle/>
          <a:p>
            <a:r>
              <a:rPr lang="en-US" dirty="0" smtClean="0"/>
              <a:t>People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1262</TotalTime>
  <Words>2076</Words>
  <Application>Microsoft Office PowerPoint</Application>
  <PresentationFormat>On-screen Show (4:3)</PresentationFormat>
  <Paragraphs>185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Paper</vt:lpstr>
      <vt:lpstr>Property, Liability, and Workers Compensation Insurance for Tennessee Public Entities</vt:lpstr>
      <vt:lpstr>In Other Words……</vt:lpstr>
      <vt:lpstr>It started with TRM….</vt:lpstr>
      <vt:lpstr>And eventually evolved into ERM….</vt:lpstr>
      <vt:lpstr>And that brings us to today….</vt:lpstr>
      <vt:lpstr>Risk comes from not knowing what you’re doing.                                                                                        Warren Buffet</vt:lpstr>
      <vt:lpstr>Total Cost of Risk - TCOR</vt:lpstr>
      <vt:lpstr>Where to start?</vt:lpstr>
      <vt:lpstr>People</vt:lpstr>
      <vt:lpstr>Places</vt:lpstr>
      <vt:lpstr>Things</vt:lpstr>
      <vt:lpstr>Money</vt:lpstr>
      <vt:lpstr>What next?</vt:lpstr>
      <vt:lpstr>And then?</vt:lpstr>
      <vt:lpstr>So now what to do about it?</vt:lpstr>
      <vt:lpstr>How much is it going to cost?</vt:lpstr>
      <vt:lpstr>So much information, now what?</vt:lpstr>
      <vt:lpstr>Steps of Risk Management</vt:lpstr>
      <vt:lpstr>Where  does that put us?  </vt:lpstr>
      <vt:lpstr>But we have one more step…</vt:lpstr>
      <vt:lpstr>Insurance Coverage Knowledge</vt:lpstr>
      <vt:lpstr>Insurance Coverage Knowledge</vt:lpstr>
      <vt:lpstr>Insurance Coverage Knowledge</vt:lpstr>
      <vt:lpstr>Insurance Coverage Knowledge</vt:lpstr>
      <vt:lpstr>Insurance Coverage Knowledge</vt:lpstr>
      <vt:lpstr>Premium Determination</vt:lpstr>
      <vt:lpstr>Premium Determination</vt:lpstr>
      <vt:lpstr>Risk Management Practices</vt:lpstr>
      <vt:lpstr>Risk Management Practices</vt:lpstr>
      <vt:lpstr>Risk Management Practices</vt:lpstr>
      <vt:lpstr>Risk Management Practices</vt:lpstr>
      <vt:lpstr>Risk Management Practices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dc:creator>
  <cp:lastModifiedBy>Laura</cp:lastModifiedBy>
  <cp:revision>64</cp:revision>
  <dcterms:created xsi:type="dcterms:W3CDTF">2016-03-02T23:53:57Z</dcterms:created>
  <dcterms:modified xsi:type="dcterms:W3CDTF">2016-03-04T21:00:25Z</dcterms:modified>
</cp:coreProperties>
</file>